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Lst>
  <p:sldSz cx="9144000" cy="5143500" type="screen16x9"/>
  <p:notesSz cx="6858000" cy="9144000"/>
  <p:embeddedFontLst>
    <p:embeddedFont>
      <p:font typeface="Raleway" panose="020B0604020202020204" charset="0"/>
      <p:regular r:id="rId79"/>
      <p:bold r:id="rId80"/>
      <p:italic r:id="rId81"/>
      <p:boldItalic r:id="rId82"/>
    </p:embeddedFont>
    <p:embeddedFont>
      <p:font typeface="Source Sans Pro" panose="020B0503030403020204" pitchFamily="34" charset="0"/>
      <p:regular r:id="rId83"/>
      <p:bold r:id="rId84"/>
      <p:italic r:id="rId85"/>
      <p:boldItalic r:id="rId8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84" y="14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font" Target="fonts/font6.fntdata"/><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font" Target="fonts/font1.fntdata"/><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font" Target="fonts/font4.fntdata"/><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font" Target="fonts/font2.fntdata"/><Relationship Id="rId85" Type="http://schemas.openxmlformats.org/officeDocument/2006/relationships/font" Target="fonts/font7.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font" Target="fonts/font5.fntdata"/><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font" Target="fonts/font3.fntdata"/><Relationship Id="rId86" Type="http://schemas.openxmlformats.org/officeDocument/2006/relationships/font" Target="fonts/font8.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775f2675ad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775f2675ad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775f2675ad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775f2675ad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775f2675ad_0_1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775f2675ad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775f2675ad_0_10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775f2675ad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75f2675ad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75f2675a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75f2675ad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75f2675ad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775f2675ad_0_1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775f2675ad_0_1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775f2675ad_0_1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775f2675ad_0_1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775f2675ad_0_1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775f2675ad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75f2675ad_0_1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75f2675ad_0_1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75f2675ad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75f2675a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75f2675ad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75f2675ad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75f2675ad_0_1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75f2675ad_0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75f2675ad_0_1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75f2675ad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775f2675ad_0_1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775f2675ad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775f2675ad_0_1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775f2675ad_0_1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775f2675ad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775f2675ad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775f2675ad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775f2675ad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775f2675ad_0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775f2675ad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775f2675ad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775f2675ad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775f2675ad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775f2675ad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75f2675ad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75f2675a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775f2675ad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775f2675ad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775f2675ad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775f2675ad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75f2675ad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775f2675ad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775f2675ad_0_2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775f2675ad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775f2675ad_0_2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775f2675ad_0_2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775f2675ad_0_2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775f2675ad_0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775f2675ad_0_2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775f2675ad_0_2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Google Shape;272;g775f2675ad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3" name="Google Shape;273;g775f2675ad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775f2675ad_0_2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775f2675ad_0_2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775f2675ad_0_2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775f2675ad_0_2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75f2675ad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75f2675a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775f2675ad_0_2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775f2675ad_0_2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775f2675ad_0_2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775f2675ad_0_2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775f2675ad_0_2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775f2675ad_0_2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775f2675ad_0_2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775f2675ad_0_2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775f2675ad_0_2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775f2675ad_0_2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775f2675ad_0_2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775f2675ad_0_2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775f2675ad_0_2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775f2675ad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775f2675ad_0_2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775f2675ad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775f2675ad_0_2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9" name="Google Shape;339;g775f2675ad_0_2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775f2675ad_0_2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775f2675ad_0_2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75f2675ad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75f2675a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775f2675ad_0_2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775f2675ad_0_2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5"/>
        <p:cNvGrpSpPr/>
        <p:nvPr/>
      </p:nvGrpSpPr>
      <p:grpSpPr>
        <a:xfrm>
          <a:off x="0" y="0"/>
          <a:ext cx="0" cy="0"/>
          <a:chOff x="0" y="0"/>
          <a:chExt cx="0" cy="0"/>
        </a:xfrm>
      </p:grpSpPr>
      <p:sp>
        <p:nvSpPr>
          <p:cNvPr id="356" name="Google Shape;356;g775f2675ad_0_2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7" name="Google Shape;357;g775f2675ad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g775f2675ad_0_3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3" name="Google Shape;363;g775f2675ad_0_3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775f2675ad_0_3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775f2675ad_0_3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g775f2675ad_0_3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5" name="Google Shape;375;g775f2675ad_0_3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Google Shape;380;g775f2675ad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1" name="Google Shape;381;g775f2675ad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775f2675ad_0_3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775f2675ad_0_3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775f2675ad_0_3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775f2675ad_0_3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g775f2675ad_0_3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9" name="Google Shape;399;g775f2675ad_0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3"/>
        <p:cNvGrpSpPr/>
        <p:nvPr/>
      </p:nvGrpSpPr>
      <p:grpSpPr>
        <a:xfrm>
          <a:off x="0" y="0"/>
          <a:ext cx="0" cy="0"/>
          <a:chOff x="0" y="0"/>
          <a:chExt cx="0" cy="0"/>
        </a:xfrm>
      </p:grpSpPr>
      <p:sp>
        <p:nvSpPr>
          <p:cNvPr id="404" name="Google Shape;404;g775f2675ad_0_3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5" name="Google Shape;405;g775f2675ad_0_3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775f2675ad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775f2675ad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9"/>
        <p:cNvGrpSpPr/>
        <p:nvPr/>
      </p:nvGrpSpPr>
      <p:grpSpPr>
        <a:xfrm>
          <a:off x="0" y="0"/>
          <a:ext cx="0" cy="0"/>
          <a:chOff x="0" y="0"/>
          <a:chExt cx="0" cy="0"/>
        </a:xfrm>
      </p:grpSpPr>
      <p:sp>
        <p:nvSpPr>
          <p:cNvPr id="410" name="Google Shape;410;g775f2675ad_0_3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1" name="Google Shape;411;g775f2675ad_0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g775f2675ad_0_3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7" name="Google Shape;417;g775f2675ad_0_3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Google Shape;422;g775f2675ad_0_3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3" name="Google Shape;423;g775f2675ad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g775f2675ad_0_3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9" name="Google Shape;429;g775f2675ad_0_3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Google Shape;434;g775f2675ad_2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5" name="Google Shape;435;g775f2675ad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Google Shape;440;g775f2675ad_2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1" name="Google Shape;441;g775f2675ad_2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775f2675ad_2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7" name="Google Shape;447;g775f2675ad_2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Google Shape;452;g775f2675ad_2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3" name="Google Shape;453;g775f2675ad_2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7"/>
        <p:cNvGrpSpPr/>
        <p:nvPr/>
      </p:nvGrpSpPr>
      <p:grpSpPr>
        <a:xfrm>
          <a:off x="0" y="0"/>
          <a:ext cx="0" cy="0"/>
          <a:chOff x="0" y="0"/>
          <a:chExt cx="0" cy="0"/>
        </a:xfrm>
      </p:grpSpPr>
      <p:sp>
        <p:nvSpPr>
          <p:cNvPr id="458" name="Google Shape;458;g775f2675ad_2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9" name="Google Shape;459;g775f2675ad_2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3"/>
        <p:cNvGrpSpPr/>
        <p:nvPr/>
      </p:nvGrpSpPr>
      <p:grpSpPr>
        <a:xfrm>
          <a:off x="0" y="0"/>
          <a:ext cx="0" cy="0"/>
          <a:chOff x="0" y="0"/>
          <a:chExt cx="0" cy="0"/>
        </a:xfrm>
      </p:grpSpPr>
      <p:sp>
        <p:nvSpPr>
          <p:cNvPr id="464" name="Google Shape;464;g775f2675ad_2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5" name="Google Shape;465;g775f2675ad_2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775f2675ad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775f2675ad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775f2675ad_2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775f2675ad_2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Google Shape;476;g775f2675ad_2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7" name="Google Shape;477;g775f2675ad_2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775f2675ad_2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3" name="Google Shape;483;g775f2675ad_2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7"/>
        <p:cNvGrpSpPr/>
        <p:nvPr/>
      </p:nvGrpSpPr>
      <p:grpSpPr>
        <a:xfrm>
          <a:off x="0" y="0"/>
          <a:ext cx="0" cy="0"/>
          <a:chOff x="0" y="0"/>
          <a:chExt cx="0" cy="0"/>
        </a:xfrm>
      </p:grpSpPr>
      <p:sp>
        <p:nvSpPr>
          <p:cNvPr id="488" name="Google Shape;488;g775f2675ad_2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9" name="Google Shape;489;g775f2675ad_2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3"/>
        <p:cNvGrpSpPr/>
        <p:nvPr/>
      </p:nvGrpSpPr>
      <p:grpSpPr>
        <a:xfrm>
          <a:off x="0" y="0"/>
          <a:ext cx="0" cy="0"/>
          <a:chOff x="0" y="0"/>
          <a:chExt cx="0" cy="0"/>
        </a:xfrm>
      </p:grpSpPr>
      <p:sp>
        <p:nvSpPr>
          <p:cNvPr id="494" name="Google Shape;494;g775f2675ad_2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5" name="Google Shape;495;g775f2675ad_2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9"/>
        <p:cNvGrpSpPr/>
        <p:nvPr/>
      </p:nvGrpSpPr>
      <p:grpSpPr>
        <a:xfrm>
          <a:off x="0" y="0"/>
          <a:ext cx="0" cy="0"/>
          <a:chOff x="0" y="0"/>
          <a:chExt cx="0" cy="0"/>
        </a:xfrm>
      </p:grpSpPr>
      <p:sp>
        <p:nvSpPr>
          <p:cNvPr id="500" name="Google Shape;500;g775f2675ad_2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1" name="Google Shape;501;g775f2675ad_2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Agency capture</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Google Shape;506;g775f2675ad_2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7" name="Google Shape;507;g775f2675ad_2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775f2675ad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775f2675ad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75f2675ad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75f2675ad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1600"/>
              </a:spcBef>
              <a:spcAft>
                <a:spcPts val="0"/>
              </a:spcAft>
              <a:buClr>
                <a:schemeClr val="lt1"/>
              </a:buClr>
              <a:buSzPts val="1400"/>
              <a:buChar char="○"/>
              <a:defRPr>
                <a:solidFill>
                  <a:schemeClr val="lt1"/>
                </a:solidFill>
              </a:defRPr>
            </a:lvl2pPr>
            <a:lvl3pPr marL="1371600" lvl="2" indent="-317500" algn="ctr">
              <a:spcBef>
                <a:spcPts val="1600"/>
              </a:spcBef>
              <a:spcAft>
                <a:spcPts val="0"/>
              </a:spcAft>
              <a:buClr>
                <a:schemeClr val="lt1"/>
              </a:buClr>
              <a:buSzPts val="1400"/>
              <a:buChar char="■"/>
              <a:defRPr>
                <a:solidFill>
                  <a:schemeClr val="lt1"/>
                </a:solidFill>
              </a:defRPr>
            </a:lvl3pPr>
            <a:lvl4pPr marL="1828800" lvl="3" indent="-317500" algn="ctr">
              <a:spcBef>
                <a:spcPts val="1600"/>
              </a:spcBef>
              <a:spcAft>
                <a:spcPts val="0"/>
              </a:spcAft>
              <a:buClr>
                <a:schemeClr val="lt1"/>
              </a:buClr>
              <a:buSzPts val="1400"/>
              <a:buChar char="●"/>
              <a:defRPr>
                <a:solidFill>
                  <a:schemeClr val="lt1"/>
                </a:solidFill>
              </a:defRPr>
            </a:lvl4pPr>
            <a:lvl5pPr marL="2286000" lvl="4" indent="-317500" algn="ctr">
              <a:spcBef>
                <a:spcPts val="1600"/>
              </a:spcBef>
              <a:spcAft>
                <a:spcPts val="0"/>
              </a:spcAft>
              <a:buClr>
                <a:schemeClr val="lt1"/>
              </a:buClr>
              <a:buSzPts val="1400"/>
              <a:buChar char="○"/>
              <a:defRPr>
                <a:solidFill>
                  <a:schemeClr val="lt1"/>
                </a:solidFill>
              </a:defRPr>
            </a:lvl5pPr>
            <a:lvl6pPr marL="2743200" lvl="5" indent="-317500" algn="ctr">
              <a:spcBef>
                <a:spcPts val="1600"/>
              </a:spcBef>
              <a:spcAft>
                <a:spcPts val="0"/>
              </a:spcAft>
              <a:buClr>
                <a:schemeClr val="lt1"/>
              </a:buClr>
              <a:buSzPts val="1400"/>
              <a:buChar char="■"/>
              <a:defRPr>
                <a:solidFill>
                  <a:schemeClr val="lt1"/>
                </a:solidFill>
              </a:defRPr>
            </a:lvl6pPr>
            <a:lvl7pPr marL="3200400" lvl="6" indent="-317500" algn="ctr">
              <a:spcBef>
                <a:spcPts val="1600"/>
              </a:spcBef>
              <a:spcAft>
                <a:spcPts val="0"/>
              </a:spcAft>
              <a:buClr>
                <a:schemeClr val="lt1"/>
              </a:buClr>
              <a:buSzPts val="1400"/>
              <a:buChar char="●"/>
              <a:defRPr>
                <a:solidFill>
                  <a:schemeClr val="lt1"/>
                </a:solidFill>
              </a:defRPr>
            </a:lvl7pPr>
            <a:lvl8pPr marL="3657600" lvl="7" indent="-317500" algn="ctr">
              <a:spcBef>
                <a:spcPts val="1600"/>
              </a:spcBef>
              <a:spcAft>
                <a:spcPts val="0"/>
              </a:spcAft>
              <a:buClr>
                <a:schemeClr val="lt1"/>
              </a:buClr>
              <a:buSzPts val="1400"/>
              <a:buChar char="○"/>
              <a:defRPr>
                <a:solidFill>
                  <a:schemeClr val="lt1"/>
                </a:solidFill>
              </a:defRPr>
            </a:lvl8pPr>
            <a:lvl9pPr marL="4114800" lvl="8" indent="-317500" algn="ctr">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AP U.S. Government &amp; Politics Review</a:t>
            </a:r>
            <a:endParaRPr/>
          </a:p>
        </p:txBody>
      </p:sp>
      <p:sp>
        <p:nvSpPr>
          <p:cNvPr id="59" name="Google Shape;59;p13"/>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Spring Exam </a:t>
            </a:r>
            <a:endParaRPr/>
          </a:p>
          <a:p>
            <a:pPr marL="0" lvl="0" indent="0" algn="l" rtl="0">
              <a:spcBef>
                <a:spcPts val="0"/>
              </a:spcBef>
              <a:spcAft>
                <a:spcPts val="0"/>
              </a:spcAft>
              <a:buNone/>
            </a:pPr>
            <a:r>
              <a:rPr lang="en"/>
              <a:t>May 11, 2020</a:t>
            </a:r>
            <a:endParaRPr/>
          </a:p>
        </p:txBody>
      </p:sp>
      <p:sp>
        <p:nvSpPr>
          <p:cNvPr id="60" name="Google Shape;60;p13"/>
          <p:cNvSpPr txBox="1">
            <a:spLocks noGrp="1"/>
          </p:cNvSpPr>
          <p:nvPr>
            <p:ph type="title" idx="4294967295"/>
          </p:nvPr>
        </p:nvSpPr>
        <p:spPr>
          <a:xfrm>
            <a:off x="607375" y="3132000"/>
            <a:ext cx="8183700" cy="1190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FFFFFF"/>
                </a:solidFill>
              </a:rPr>
              <a:t>For 2020, the exam covers Units 1-3 only.</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526025"/>
            <a:ext cx="8520600" cy="13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implications of separation of powers and checks and balances for the U.S. political system.</a:t>
            </a:r>
            <a:endParaRPr sz="2800"/>
          </a:p>
        </p:txBody>
      </p:sp>
      <p:sp>
        <p:nvSpPr>
          <p:cNvPr id="114" name="Google Shape;114;p22"/>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Multiple access points for stakeholders and institutions to influence public policy flows from the separation of powers and checks and balances.</a:t>
            </a:r>
            <a:endParaRPr/>
          </a:p>
          <a:p>
            <a:pPr marL="457200" lvl="0" indent="-342900" algn="l" rtl="0">
              <a:spcBef>
                <a:spcPts val="0"/>
              </a:spcBef>
              <a:spcAft>
                <a:spcPts val="0"/>
              </a:spcAft>
              <a:buSzPts val="1800"/>
              <a:buChar char="➢"/>
            </a:pPr>
            <a:r>
              <a:rPr lang="en"/>
              <a:t>Impeachment, removal, and other legal actions taken against public officials deemed to have abused their power reflect the purpose of checks and balances.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526025"/>
            <a:ext cx="8520600" cy="13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societal needs affect the constitutional allocation of power between the national and state governments.</a:t>
            </a:r>
            <a:endParaRPr sz="2800"/>
          </a:p>
        </p:txBody>
      </p:sp>
      <p:sp>
        <p:nvSpPr>
          <p:cNvPr id="120" name="Google Shape;120;p23"/>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exclusive and concurrent powers of the national and state governments help explain the negotiations over the balance of power between the two levels.</a:t>
            </a:r>
            <a:endParaRPr/>
          </a:p>
          <a:p>
            <a:pPr marL="457200" lvl="0" indent="-342900" algn="l" rtl="0">
              <a:spcBef>
                <a:spcPts val="0"/>
              </a:spcBef>
              <a:spcAft>
                <a:spcPts val="0"/>
              </a:spcAft>
              <a:buSzPts val="1800"/>
              <a:buChar char="➢"/>
            </a:pPr>
            <a:r>
              <a:rPr lang="en"/>
              <a:t>The distribution of power between federal and state governments to meet the needs of society changes, as reflected by grants, incentives, and aid programs, including federal revenue sharing, mandates, categorical grants, and block grants.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121025"/>
            <a:ext cx="8520600" cy="13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appropriate balance of power between national and state governments has been interpreted differently over time.</a:t>
            </a:r>
            <a:endParaRPr sz="2800"/>
          </a:p>
        </p:txBody>
      </p:sp>
      <p:sp>
        <p:nvSpPr>
          <p:cNvPr id="126" name="Google Shape;126;p24"/>
          <p:cNvSpPr txBox="1">
            <a:spLocks noGrp="1"/>
          </p:cNvSpPr>
          <p:nvPr>
            <p:ph type="body" idx="1"/>
          </p:nvPr>
        </p:nvSpPr>
        <p:spPr>
          <a:xfrm>
            <a:off x="311700" y="1579500"/>
            <a:ext cx="8520600" cy="3496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interpretation of the </a:t>
            </a:r>
            <a:r>
              <a:rPr lang="en" b="1"/>
              <a:t>Tenth and Fourteenth Amendments</a:t>
            </a:r>
            <a:r>
              <a:rPr lang="en"/>
              <a:t>, the commerce clause, the necessary and proper clause, and other enumerated and implied powers is at the heart of the debate over the balance of power between the national and state governments.</a:t>
            </a:r>
            <a:endParaRPr/>
          </a:p>
          <a:p>
            <a:pPr marL="457200" lvl="0" indent="-342900" algn="l" rtl="0">
              <a:spcBef>
                <a:spcPts val="0"/>
              </a:spcBef>
              <a:spcAft>
                <a:spcPts val="0"/>
              </a:spcAft>
              <a:buSzPts val="1800"/>
              <a:buChar char="➢"/>
            </a:pPr>
            <a:r>
              <a:rPr lang="en"/>
              <a:t>The balance of power between the national and state governments has changed over time based on U.S. Supreme Court interpretation of such cases as:</a:t>
            </a:r>
            <a:endParaRPr/>
          </a:p>
          <a:p>
            <a:pPr marL="914400" lvl="1" indent="-317500" algn="l" rtl="0">
              <a:spcBef>
                <a:spcPts val="0"/>
              </a:spcBef>
              <a:spcAft>
                <a:spcPts val="0"/>
              </a:spcAft>
              <a:buSzPts val="1400"/>
              <a:buChar char="○"/>
            </a:pPr>
            <a:r>
              <a:rPr lang="en" b="1"/>
              <a:t>McCulloch v. Maryland</a:t>
            </a:r>
            <a:r>
              <a:rPr lang="en"/>
              <a:t> (1819), which declared that Congress has implied powers necessary to implement its enumerated powers and established supremacy of the U.S. Constitution and federal laws over state laws.</a:t>
            </a:r>
            <a:endParaRPr/>
          </a:p>
          <a:p>
            <a:pPr marL="914400" lvl="1" indent="-317500" algn="l" rtl="0">
              <a:spcBef>
                <a:spcPts val="0"/>
              </a:spcBef>
              <a:spcAft>
                <a:spcPts val="0"/>
              </a:spcAft>
              <a:buSzPts val="1400"/>
              <a:buChar char="○"/>
            </a:pPr>
            <a:r>
              <a:rPr lang="en" b="1"/>
              <a:t>United States v. Lopez </a:t>
            </a:r>
            <a:r>
              <a:rPr lang="en"/>
              <a:t>(1995), which ruled that Congress may not use the commerce clause to make possession of a gun in a school zone a federal crime, introducing a new phase of federalism that recognized the importance of state sovereignty and local control.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526025"/>
            <a:ext cx="8520600" cy="13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distribution of powers among three federal branches and between national and state governments impacts policy making.</a:t>
            </a:r>
            <a:endParaRPr sz="2800"/>
          </a:p>
        </p:txBody>
      </p:sp>
      <p:sp>
        <p:nvSpPr>
          <p:cNvPr id="132" name="Google Shape;132;p25"/>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Multiple access points for stakeholders and institutions to influence public policy flows from the allocation of powers between national and state governments.</a:t>
            </a:r>
            <a:endParaRPr/>
          </a:p>
          <a:p>
            <a:pPr marL="457200" lvl="0" indent="-342900" algn="l" rtl="0">
              <a:spcBef>
                <a:spcPts val="0"/>
              </a:spcBef>
              <a:spcAft>
                <a:spcPts val="0"/>
              </a:spcAft>
              <a:buSzPts val="1800"/>
              <a:buChar char="➢"/>
            </a:pPr>
            <a:r>
              <a:rPr lang="en"/>
              <a:t>National policy making is constrained by the sharing of power between and among the three branches and state governments.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480150" y="3145500"/>
            <a:ext cx="8183700" cy="128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Unit 2: Interactions Among Branches of Government</a:t>
            </a:r>
            <a:endParaRPr>
              <a:solidFill>
                <a:srgbClr val="FFFFFF"/>
              </a:solidFill>
            </a:endParaRPr>
          </a:p>
        </p:txBody>
      </p:sp>
      <p:sp>
        <p:nvSpPr>
          <p:cNvPr id="138" name="Google Shape;138;p26"/>
          <p:cNvSpPr txBox="1">
            <a:spLocks noGrp="1"/>
          </p:cNvSpPr>
          <p:nvPr>
            <p:ph type="body" idx="4294967295"/>
          </p:nvPr>
        </p:nvSpPr>
        <p:spPr>
          <a:xfrm>
            <a:off x="311700" y="290250"/>
            <a:ext cx="8520600" cy="228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Essential Questions:</a:t>
            </a:r>
            <a:endParaRPr sz="2000">
              <a:solidFill>
                <a:srgbClr val="000000"/>
              </a:solidFill>
            </a:endParaRPr>
          </a:p>
          <a:p>
            <a:pPr marL="457200" lvl="0" indent="-342900" algn="l" rtl="0">
              <a:spcBef>
                <a:spcPts val="1600"/>
              </a:spcBef>
              <a:spcAft>
                <a:spcPts val="0"/>
              </a:spcAft>
              <a:buSzPts val="1800"/>
              <a:buChar char="●"/>
            </a:pPr>
            <a:r>
              <a:rPr lang="en"/>
              <a:t>How do the branches of the national government compete and cooperate in order to govern?</a:t>
            </a:r>
            <a:endParaRPr/>
          </a:p>
          <a:p>
            <a:pPr marL="457200" lvl="0" indent="-342900" algn="l" rtl="0">
              <a:spcBef>
                <a:spcPts val="0"/>
              </a:spcBef>
              <a:spcAft>
                <a:spcPts val="0"/>
              </a:spcAft>
              <a:buSzPts val="1800"/>
              <a:buChar char="●"/>
            </a:pPr>
            <a:r>
              <a:rPr lang="en"/>
              <a:t>To what extent have changes in the powers of each branch affected how responsive and accountable the national government is in the 21st century?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311700" y="526025"/>
            <a:ext cx="8520600" cy="106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the different structures, powers, and functions of each house of Congress.</a:t>
            </a:r>
            <a:endParaRPr sz="2800"/>
          </a:p>
        </p:txBody>
      </p:sp>
      <p:sp>
        <p:nvSpPr>
          <p:cNvPr id="144" name="Google Shape;144;p27"/>
          <p:cNvSpPr txBox="1">
            <a:spLocks noGrp="1"/>
          </p:cNvSpPr>
          <p:nvPr>
            <p:ph type="body" idx="1"/>
          </p:nvPr>
        </p:nvSpPr>
        <p:spPr>
          <a:xfrm>
            <a:off x="311700" y="1593125"/>
            <a:ext cx="8520600" cy="3375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Senate is designed to represent states equally, while the House is designed to represent the population.</a:t>
            </a:r>
            <a:endParaRPr/>
          </a:p>
          <a:p>
            <a:pPr marL="457200" lvl="0" indent="-342900" algn="l" rtl="0">
              <a:spcBef>
                <a:spcPts val="0"/>
              </a:spcBef>
              <a:spcAft>
                <a:spcPts val="0"/>
              </a:spcAft>
              <a:buSzPts val="1800"/>
              <a:buChar char="➢"/>
            </a:pPr>
            <a:r>
              <a:rPr lang="en"/>
              <a:t>Different chamber sizes and constituencies influence formality of debate.</a:t>
            </a:r>
            <a:endParaRPr/>
          </a:p>
          <a:p>
            <a:pPr marL="457200" lvl="0" indent="-342900" algn="l" rtl="0">
              <a:spcBef>
                <a:spcPts val="0"/>
              </a:spcBef>
              <a:spcAft>
                <a:spcPts val="0"/>
              </a:spcAft>
              <a:buSzPts val="1800"/>
              <a:buChar char="➢"/>
            </a:pPr>
            <a:r>
              <a:rPr lang="en"/>
              <a:t>Coalitions in Congress are affected by term-length differences.</a:t>
            </a:r>
            <a:endParaRPr/>
          </a:p>
          <a:p>
            <a:pPr marL="457200" lvl="0" indent="-342900" algn="l" rtl="0">
              <a:spcBef>
                <a:spcPts val="0"/>
              </a:spcBef>
              <a:spcAft>
                <a:spcPts val="0"/>
              </a:spcAft>
              <a:buSzPts val="1800"/>
              <a:buChar char="➢"/>
            </a:pPr>
            <a:r>
              <a:rPr lang="en"/>
              <a:t>The enumerated or implied powers in the </a:t>
            </a:r>
            <a:r>
              <a:rPr lang="en" b="1"/>
              <a:t>Constitution</a:t>
            </a:r>
            <a:r>
              <a:rPr lang="en"/>
              <a:t> allow the creation of public policy by Congress, which includes:</a:t>
            </a:r>
            <a:endParaRPr/>
          </a:p>
          <a:p>
            <a:pPr marL="914400" lvl="1" indent="-317500" algn="l" rtl="0">
              <a:spcBef>
                <a:spcPts val="0"/>
              </a:spcBef>
              <a:spcAft>
                <a:spcPts val="0"/>
              </a:spcAft>
              <a:buSzPts val="1400"/>
              <a:buChar char="○"/>
            </a:pPr>
            <a:r>
              <a:rPr lang="en"/>
              <a:t>Passing a federal budget, raising revenue, and coining money</a:t>
            </a:r>
            <a:endParaRPr/>
          </a:p>
          <a:p>
            <a:pPr marL="914400" lvl="1" indent="-317500" algn="l" rtl="0">
              <a:spcBef>
                <a:spcPts val="0"/>
              </a:spcBef>
              <a:spcAft>
                <a:spcPts val="0"/>
              </a:spcAft>
              <a:buSzPts val="1400"/>
              <a:buChar char="○"/>
            </a:pPr>
            <a:r>
              <a:rPr lang="en"/>
              <a:t>Declaring war and maintaining the armed forces</a:t>
            </a:r>
            <a:endParaRPr/>
          </a:p>
          <a:p>
            <a:pPr marL="914400" lvl="1" indent="-317500" algn="l" rtl="0">
              <a:spcBef>
                <a:spcPts val="0"/>
              </a:spcBef>
              <a:spcAft>
                <a:spcPts val="0"/>
              </a:spcAft>
              <a:buSzPts val="1400"/>
              <a:buChar char="○"/>
            </a:pPr>
            <a:r>
              <a:rPr lang="en"/>
              <a:t>Enacting legislation that addresses a wide range of economic, environmental, and social issues based on the Necessary and Proper Clause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311700" y="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structure, powers, and functions of both houses of Congress affect the policy making process.</a:t>
            </a:r>
            <a:endParaRPr sz="2800"/>
          </a:p>
        </p:txBody>
      </p:sp>
      <p:sp>
        <p:nvSpPr>
          <p:cNvPr id="150" name="Google Shape;150;p28"/>
          <p:cNvSpPr txBox="1">
            <a:spLocks noGrp="1"/>
          </p:cNvSpPr>
          <p:nvPr>
            <p:ph type="body" idx="1"/>
          </p:nvPr>
        </p:nvSpPr>
        <p:spPr>
          <a:xfrm>
            <a:off x="311700" y="1269000"/>
            <a:ext cx="8520600" cy="3874500"/>
          </a:xfrm>
          <a:prstGeom prst="rect">
            <a:avLst/>
          </a:prstGeom>
        </p:spPr>
        <p:txBody>
          <a:bodyPr spcFirstLastPara="1" wrap="square" lIns="91425" tIns="91425" rIns="91425" bIns="91425" anchor="t" anchorCtr="0">
            <a:noAutofit/>
          </a:bodyPr>
          <a:lstStyle/>
          <a:p>
            <a:pPr marL="457200" lvl="0" indent="-336550" algn="l" rtl="0">
              <a:spcBef>
                <a:spcPts val="0"/>
              </a:spcBef>
              <a:spcAft>
                <a:spcPts val="0"/>
              </a:spcAft>
              <a:buSzPts val="1700"/>
              <a:buChar char="➢"/>
            </a:pPr>
            <a:r>
              <a:rPr lang="en" sz="1700"/>
              <a:t>By design, the different structures, powers, and functions of the U.S. Senate and House of Representatives affect the policy making process.</a:t>
            </a:r>
            <a:endParaRPr sz="1700"/>
          </a:p>
          <a:p>
            <a:pPr marL="457200" lvl="0" indent="-336550" algn="l" rtl="0">
              <a:spcBef>
                <a:spcPts val="0"/>
              </a:spcBef>
              <a:spcAft>
                <a:spcPts val="0"/>
              </a:spcAft>
              <a:buSzPts val="1700"/>
              <a:buChar char="➢"/>
            </a:pPr>
            <a:r>
              <a:rPr lang="en" sz="1700"/>
              <a:t>Though both chambers rely on committees to conduct hearings and debate bills under consideration, different constitutional responsibilities of the House and Senate affect the policy making process.</a:t>
            </a:r>
            <a:endParaRPr sz="1700"/>
          </a:p>
          <a:p>
            <a:pPr marL="457200" lvl="0" indent="-336550" algn="l" rtl="0">
              <a:spcBef>
                <a:spcPts val="0"/>
              </a:spcBef>
              <a:spcAft>
                <a:spcPts val="0"/>
              </a:spcAft>
              <a:buSzPts val="1700"/>
              <a:buChar char="➢"/>
            </a:pPr>
            <a:r>
              <a:rPr lang="en" sz="1700"/>
              <a:t>Chamber-specific procedures, rules, and roles that impact the policy making process include:</a:t>
            </a:r>
            <a:endParaRPr sz="1700"/>
          </a:p>
          <a:p>
            <a:pPr marL="914400" lvl="1" indent="-317500" algn="l" rtl="0">
              <a:spcBef>
                <a:spcPts val="0"/>
              </a:spcBef>
              <a:spcAft>
                <a:spcPts val="0"/>
              </a:spcAft>
              <a:buSzPts val="1400"/>
              <a:buChar char="○"/>
            </a:pPr>
            <a:r>
              <a:rPr lang="en"/>
              <a:t>Number of chamber and debate rules that set the bar high for building majority support</a:t>
            </a:r>
            <a:endParaRPr/>
          </a:p>
          <a:p>
            <a:pPr marL="914400" lvl="1" indent="-317500" algn="l" rtl="0">
              <a:spcBef>
                <a:spcPts val="0"/>
              </a:spcBef>
              <a:spcAft>
                <a:spcPts val="0"/>
              </a:spcAft>
              <a:buSzPts val="1400"/>
              <a:buChar char="○"/>
            </a:pPr>
            <a:r>
              <a:rPr lang="en"/>
              <a:t>Roles of Speaker of the House, President of the Senate, party leadership, and committee leadership in both chambers</a:t>
            </a:r>
            <a:endParaRPr/>
          </a:p>
          <a:p>
            <a:pPr marL="914400" lvl="1" indent="-317500" algn="l" rtl="0">
              <a:spcBef>
                <a:spcPts val="0"/>
              </a:spcBef>
              <a:spcAft>
                <a:spcPts val="0"/>
              </a:spcAft>
              <a:buSzPts val="1400"/>
              <a:buChar char="○"/>
            </a:pPr>
            <a:r>
              <a:rPr lang="en"/>
              <a:t>Filibuster and cloture</a:t>
            </a:r>
            <a:endParaRPr/>
          </a:p>
          <a:p>
            <a:pPr marL="914400" lvl="1" indent="-317500" algn="l" rtl="0">
              <a:spcBef>
                <a:spcPts val="0"/>
              </a:spcBef>
              <a:spcAft>
                <a:spcPts val="0"/>
              </a:spcAft>
              <a:buSzPts val="1400"/>
              <a:buChar char="○"/>
            </a:pPr>
            <a:r>
              <a:rPr lang="en"/>
              <a:t>Holds and unanimous consent in the Senate</a:t>
            </a:r>
            <a:endParaRPr/>
          </a:p>
          <a:p>
            <a:pPr marL="914400" lvl="1" indent="-317500" algn="l" rtl="0">
              <a:spcBef>
                <a:spcPts val="0"/>
              </a:spcBef>
              <a:spcAft>
                <a:spcPts val="0"/>
              </a:spcAft>
              <a:buSzPts val="1400"/>
              <a:buChar char="○"/>
            </a:pPr>
            <a:r>
              <a:rPr lang="en"/>
              <a:t>Roles of Rules Committee, Committee of the Whole, and discharge petitions in the House</a:t>
            </a:r>
            <a:endParaRPr/>
          </a:p>
          <a:p>
            <a:pPr marL="914400" lvl="1" indent="-317500" algn="l" rtl="0">
              <a:spcBef>
                <a:spcPts val="0"/>
              </a:spcBef>
              <a:spcAft>
                <a:spcPts val="0"/>
              </a:spcAft>
              <a:buSzPts val="1400"/>
              <a:buChar char="○"/>
            </a:pPr>
            <a:r>
              <a:rPr lang="en"/>
              <a:t>Treaty ratification and confirmation role in the Senate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structure, powers, and functions of both houses of Congress affect the policy making process.</a:t>
            </a:r>
            <a:endParaRPr sz="2800"/>
          </a:p>
        </p:txBody>
      </p:sp>
      <p:sp>
        <p:nvSpPr>
          <p:cNvPr id="156" name="Google Shape;156;p29"/>
          <p:cNvSpPr txBox="1">
            <a:spLocks noGrp="1"/>
          </p:cNvSpPr>
          <p:nvPr>
            <p:ph type="body" idx="1"/>
          </p:nvPr>
        </p:nvSpPr>
        <p:spPr>
          <a:xfrm>
            <a:off x="311700" y="1728000"/>
            <a:ext cx="8520600" cy="2052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Congress must generate a budget that addresses both discretionary and mandatory spending, and as entitlement costs grow, discretionary spending opportunities will decrease unless tax revenues increase or the budget deficit increases.</a:t>
            </a:r>
            <a:endParaRPr/>
          </a:p>
          <a:p>
            <a:pPr marL="457200" lvl="0" indent="-342900" algn="l" rtl="0">
              <a:spcBef>
                <a:spcPts val="0"/>
              </a:spcBef>
              <a:spcAft>
                <a:spcPts val="0"/>
              </a:spcAft>
              <a:buSzPts val="1800"/>
              <a:buChar char="➢"/>
            </a:pPr>
            <a:r>
              <a:rPr lang="en"/>
              <a:t>Pork barrel legislation and logrolling affect lawmaking in both chambers.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congressional behavior is influenced by election processes, partisanship, and divided government.</a:t>
            </a:r>
            <a:endParaRPr sz="2800"/>
          </a:p>
        </p:txBody>
      </p:sp>
      <p:sp>
        <p:nvSpPr>
          <p:cNvPr id="162" name="Google Shape;162;p30"/>
          <p:cNvSpPr txBox="1">
            <a:spLocks noGrp="1"/>
          </p:cNvSpPr>
          <p:nvPr>
            <p:ph type="body" idx="1"/>
          </p:nvPr>
        </p:nvSpPr>
        <p:spPr>
          <a:xfrm>
            <a:off x="311700" y="1728000"/>
            <a:ext cx="8520600" cy="317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Congressional behavior and governing effectiveness are influenced by:</a:t>
            </a:r>
            <a:endParaRPr/>
          </a:p>
          <a:p>
            <a:pPr marL="914400" lvl="1" indent="-317500" algn="l" rtl="0">
              <a:spcBef>
                <a:spcPts val="0"/>
              </a:spcBef>
              <a:spcAft>
                <a:spcPts val="0"/>
              </a:spcAft>
              <a:buSzPts val="1400"/>
              <a:buChar char="○"/>
            </a:pPr>
            <a:r>
              <a:rPr lang="en"/>
              <a:t>Ideological divisions within Congress that can lead to gridlock or create the need for negotiation and compromise</a:t>
            </a:r>
            <a:endParaRPr/>
          </a:p>
          <a:p>
            <a:pPr marL="914400" lvl="1" indent="-317500" algn="l" rtl="0">
              <a:spcBef>
                <a:spcPts val="0"/>
              </a:spcBef>
              <a:spcAft>
                <a:spcPts val="0"/>
              </a:spcAft>
              <a:buSzPts val="1400"/>
              <a:buChar char="○"/>
            </a:pPr>
            <a:r>
              <a:rPr lang="en"/>
              <a:t>Gerrymandering, redistricting, and unequal representation of constituencies have been partially addressed by such Court decisions as </a:t>
            </a:r>
            <a:r>
              <a:rPr lang="en" b="1" i="1"/>
              <a:t>Baker v. Carr</a:t>
            </a:r>
            <a:r>
              <a:rPr lang="en" i="1"/>
              <a:t> </a:t>
            </a:r>
            <a:r>
              <a:rPr lang="en"/>
              <a:t>(1961), which opened the door to equal protection challenges to redistricting and stated the “one person, one vote” doctrine, and the no-racial-gerrymandering decision in </a:t>
            </a:r>
            <a:r>
              <a:rPr lang="en" b="1" i="1"/>
              <a:t>Shaw v. Reno</a:t>
            </a:r>
            <a:r>
              <a:rPr lang="en"/>
              <a:t> (1993)</a:t>
            </a:r>
            <a:endParaRPr/>
          </a:p>
          <a:p>
            <a:pPr marL="914400" lvl="1" indent="-317500" algn="l" rtl="0">
              <a:spcBef>
                <a:spcPts val="0"/>
              </a:spcBef>
              <a:spcAft>
                <a:spcPts val="0"/>
              </a:spcAft>
              <a:buSzPts val="1400"/>
              <a:buChar char="○"/>
            </a:pPr>
            <a:r>
              <a:rPr lang="en"/>
              <a:t>Elections that have led to a divided government, including partisan votes against presidential initiatives and congressional refusal to confirm appointments of “lame-duck” presidents of the opposite party</a:t>
            </a:r>
            <a:endParaRPr/>
          </a:p>
          <a:p>
            <a:pPr marL="914400" lvl="1" indent="-317500" algn="l" rtl="0">
              <a:spcBef>
                <a:spcPts val="0"/>
              </a:spcBef>
              <a:spcAft>
                <a:spcPts val="0"/>
              </a:spcAft>
              <a:buSzPts val="1400"/>
              <a:buChar char="○"/>
            </a:pPr>
            <a:r>
              <a:rPr lang="en"/>
              <a:t>Different role conceptions of “</a:t>
            </a:r>
            <a:r>
              <a:rPr lang="en" b="1"/>
              <a:t>trustee</a:t>
            </a:r>
            <a:r>
              <a:rPr lang="en"/>
              <a:t>,” “</a:t>
            </a:r>
            <a:r>
              <a:rPr lang="en" b="1"/>
              <a:t>delegate</a:t>
            </a:r>
            <a:r>
              <a:rPr lang="en"/>
              <a:t>,” and “</a:t>
            </a:r>
            <a:r>
              <a:rPr lang="en" b="1"/>
              <a:t>politico</a:t>
            </a:r>
            <a:r>
              <a:rPr lang="en"/>
              <a:t>” are related to constituent accountability in each chamber</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president can implement a policy agenda.</a:t>
            </a:r>
            <a:endParaRPr sz="2800"/>
          </a:p>
        </p:txBody>
      </p:sp>
      <p:sp>
        <p:nvSpPr>
          <p:cNvPr id="168" name="Google Shape;168;p31"/>
          <p:cNvSpPr txBox="1">
            <a:spLocks noGrp="1"/>
          </p:cNvSpPr>
          <p:nvPr>
            <p:ph type="body" idx="1"/>
          </p:nvPr>
        </p:nvSpPr>
        <p:spPr>
          <a:xfrm>
            <a:off x="311700" y="1458000"/>
            <a:ext cx="8520600" cy="344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Presidents use powers and perform functions of the office to accomplish a policy agenda.</a:t>
            </a:r>
            <a:endParaRPr/>
          </a:p>
          <a:p>
            <a:pPr marL="457200" lvl="0" indent="-342900" algn="l" rtl="0">
              <a:spcBef>
                <a:spcPts val="0"/>
              </a:spcBef>
              <a:spcAft>
                <a:spcPts val="0"/>
              </a:spcAft>
              <a:buSzPts val="1800"/>
              <a:buChar char="➢"/>
            </a:pPr>
            <a:r>
              <a:rPr lang="en"/>
              <a:t>Formal and informal powers of the president include:</a:t>
            </a:r>
            <a:endParaRPr/>
          </a:p>
          <a:p>
            <a:pPr marL="914400" lvl="1" indent="-317500" algn="l" rtl="0">
              <a:spcBef>
                <a:spcPts val="0"/>
              </a:spcBef>
              <a:spcAft>
                <a:spcPts val="0"/>
              </a:spcAft>
              <a:buSzPts val="1400"/>
              <a:buChar char="○"/>
            </a:pPr>
            <a:r>
              <a:rPr lang="en"/>
              <a:t>Vetoes and pocket vetoes - formal powers that enable the president to check Congress</a:t>
            </a:r>
            <a:endParaRPr/>
          </a:p>
          <a:p>
            <a:pPr marL="914400" lvl="1" indent="-317500" algn="l" rtl="0">
              <a:spcBef>
                <a:spcPts val="0"/>
              </a:spcBef>
              <a:spcAft>
                <a:spcPts val="0"/>
              </a:spcAft>
              <a:buSzPts val="1400"/>
              <a:buChar char="○"/>
            </a:pPr>
            <a:r>
              <a:rPr lang="en"/>
              <a:t>Foreign policy - both formal (Commander in Chief and treaties) and informal (executive agreements) powers that influence relations with foreign nations</a:t>
            </a:r>
            <a:endParaRPr/>
          </a:p>
          <a:p>
            <a:pPr marL="914400" lvl="1" indent="-317500" algn="l" rtl="0">
              <a:spcBef>
                <a:spcPts val="0"/>
              </a:spcBef>
              <a:spcAft>
                <a:spcPts val="0"/>
              </a:spcAft>
              <a:buSzPts val="1400"/>
              <a:buChar char="○"/>
            </a:pPr>
            <a:r>
              <a:rPr lang="en"/>
              <a:t>Bargaining and persuasion - informal power that enables the president to secure congressional action</a:t>
            </a:r>
            <a:endParaRPr/>
          </a:p>
          <a:p>
            <a:pPr marL="914400" lvl="1" indent="-317500" algn="l" rtl="0">
              <a:spcBef>
                <a:spcPts val="0"/>
              </a:spcBef>
              <a:spcAft>
                <a:spcPts val="0"/>
              </a:spcAft>
              <a:buSzPts val="1400"/>
              <a:buChar char="○"/>
            </a:pPr>
            <a:r>
              <a:rPr lang="en"/>
              <a:t>Executive orders - implied from the president’s vested executive power, or from power delegated by Congress, executive orders are used by the president to manage the federal government</a:t>
            </a:r>
            <a:endParaRPr/>
          </a:p>
          <a:p>
            <a:pPr marL="914400" lvl="1" indent="-317500" algn="l" rtl="0">
              <a:spcBef>
                <a:spcPts val="0"/>
              </a:spcBef>
              <a:spcAft>
                <a:spcPts val="0"/>
              </a:spcAft>
              <a:buSzPts val="1400"/>
              <a:buChar char="○"/>
            </a:pPr>
            <a:r>
              <a:rPr lang="en"/>
              <a:t>Signing statements - informal power that informs Congress and the public of the president’s interpretation of laws passed by Congress and signed by the president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607375" y="3132000"/>
            <a:ext cx="8183700" cy="119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Unit 1:  Foundations of American Democracy</a:t>
            </a:r>
            <a:endParaRPr>
              <a:solidFill>
                <a:srgbClr val="FFFFFF"/>
              </a:solidFill>
            </a:endParaRPr>
          </a:p>
        </p:txBody>
      </p:sp>
      <p:sp>
        <p:nvSpPr>
          <p:cNvPr id="66" name="Google Shape;66;p14"/>
          <p:cNvSpPr txBox="1">
            <a:spLocks noGrp="1"/>
          </p:cNvSpPr>
          <p:nvPr>
            <p:ph type="body" idx="4294967295"/>
          </p:nvPr>
        </p:nvSpPr>
        <p:spPr>
          <a:xfrm>
            <a:off x="311700" y="81000"/>
            <a:ext cx="8520600" cy="2565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Essential Questions:</a:t>
            </a:r>
            <a:endParaRPr sz="2000">
              <a:solidFill>
                <a:srgbClr val="000000"/>
              </a:solidFill>
            </a:endParaRPr>
          </a:p>
          <a:p>
            <a:pPr marL="457200" lvl="0" indent="-342900" algn="l" rtl="0">
              <a:spcBef>
                <a:spcPts val="1600"/>
              </a:spcBef>
              <a:spcAft>
                <a:spcPts val="0"/>
              </a:spcAft>
              <a:buSzPts val="1800"/>
              <a:buChar char="●"/>
            </a:pPr>
            <a:r>
              <a:rPr lang="en"/>
              <a:t>How did the founders of the U.S. Constitution attempt to protect individual liberty, while also promoting public order and safety?</a:t>
            </a:r>
            <a:endParaRPr/>
          </a:p>
          <a:p>
            <a:pPr marL="457200" lvl="0" indent="-342900" algn="l" rtl="0">
              <a:spcBef>
                <a:spcPts val="0"/>
              </a:spcBef>
              <a:spcAft>
                <a:spcPts val="0"/>
              </a:spcAft>
              <a:buSzPts val="1800"/>
              <a:buChar char="●"/>
            </a:pPr>
            <a:r>
              <a:rPr lang="en"/>
              <a:t>How have theory, debate and compromise influenced the U.S. Constitutional system?</a:t>
            </a:r>
            <a:endParaRPr/>
          </a:p>
          <a:p>
            <a:pPr marL="457200" lvl="0" indent="-342900" algn="l" rtl="0">
              <a:spcBef>
                <a:spcPts val="0"/>
              </a:spcBef>
              <a:spcAft>
                <a:spcPts val="0"/>
              </a:spcAft>
              <a:buSzPts val="1800"/>
              <a:buChar char="●"/>
            </a:pPr>
            <a:r>
              <a:rPr lang="en"/>
              <a:t>How does the development and interpretation of the Constitution influence policies that impact citizens and residents of the U.S.?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president’s agenda can create tension and frequent confrontations with Congress.</a:t>
            </a:r>
            <a:endParaRPr sz="2800"/>
          </a:p>
        </p:txBody>
      </p:sp>
      <p:sp>
        <p:nvSpPr>
          <p:cNvPr id="174" name="Google Shape;174;p32"/>
          <p:cNvSpPr txBox="1">
            <a:spLocks noGrp="1"/>
          </p:cNvSpPr>
          <p:nvPr>
            <p:ph type="body" idx="1"/>
          </p:nvPr>
        </p:nvSpPr>
        <p:spPr>
          <a:xfrm>
            <a:off x="311700" y="1647000"/>
            <a:ext cx="8520600" cy="325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potential for conflict with the Senate depends upon the type of executive branch appointments, including:</a:t>
            </a:r>
            <a:endParaRPr/>
          </a:p>
          <a:p>
            <a:pPr marL="914400" lvl="1" indent="-317500" algn="l" rtl="0">
              <a:spcBef>
                <a:spcPts val="0"/>
              </a:spcBef>
              <a:spcAft>
                <a:spcPts val="0"/>
              </a:spcAft>
              <a:buSzPts val="1400"/>
              <a:buChar char="○"/>
            </a:pPr>
            <a:r>
              <a:rPr lang="en"/>
              <a:t>Cabinet members</a:t>
            </a:r>
            <a:endParaRPr/>
          </a:p>
          <a:p>
            <a:pPr marL="914400" lvl="1" indent="-317500" algn="l" rtl="0">
              <a:spcBef>
                <a:spcPts val="0"/>
              </a:spcBef>
              <a:spcAft>
                <a:spcPts val="0"/>
              </a:spcAft>
              <a:buSzPts val="1400"/>
              <a:buChar char="○"/>
            </a:pPr>
            <a:r>
              <a:rPr lang="en"/>
              <a:t>Ambassadors</a:t>
            </a:r>
            <a:endParaRPr/>
          </a:p>
          <a:p>
            <a:pPr marL="914400" lvl="1" indent="-317500" algn="l" rtl="0">
              <a:spcBef>
                <a:spcPts val="0"/>
              </a:spcBef>
              <a:spcAft>
                <a:spcPts val="0"/>
              </a:spcAft>
              <a:buSzPts val="1400"/>
              <a:buChar char="○"/>
            </a:pPr>
            <a:r>
              <a:rPr lang="en"/>
              <a:t>White House staff</a:t>
            </a:r>
            <a:endParaRPr/>
          </a:p>
          <a:p>
            <a:pPr marL="457200" lvl="0" indent="-342900" algn="l" rtl="0">
              <a:spcBef>
                <a:spcPts val="0"/>
              </a:spcBef>
              <a:spcAft>
                <a:spcPts val="0"/>
              </a:spcAft>
              <a:buSzPts val="1800"/>
              <a:buChar char="➢"/>
            </a:pPr>
            <a:r>
              <a:rPr lang="en"/>
              <a:t>Senate confirmation is an important check on appointment powers, but the president’s longest lasting influence lies in life-tenured judicial appointments.</a:t>
            </a:r>
            <a:endParaRPr/>
          </a:p>
          <a:p>
            <a:pPr marL="457200" lvl="0" indent="-342900" algn="l" rtl="0">
              <a:spcBef>
                <a:spcPts val="0"/>
              </a:spcBef>
              <a:spcAft>
                <a:spcPts val="0"/>
              </a:spcAft>
              <a:buSzPts val="1800"/>
              <a:buChar char="➢"/>
            </a:pPr>
            <a:r>
              <a:rPr lang="en"/>
              <a:t>Policy initiatives and executive orders promoted by the president often lead to conflict with the congressional agenda.</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presidents have interpreted and justified their use of formal and informal powers.</a:t>
            </a:r>
            <a:endParaRPr sz="2800"/>
          </a:p>
        </p:txBody>
      </p:sp>
      <p:sp>
        <p:nvSpPr>
          <p:cNvPr id="180" name="Google Shape;180;p33"/>
          <p:cNvSpPr txBox="1">
            <a:spLocks noGrp="1"/>
          </p:cNvSpPr>
          <p:nvPr>
            <p:ph type="body" idx="1"/>
          </p:nvPr>
        </p:nvSpPr>
        <p:spPr>
          <a:xfrm>
            <a:off x="311700" y="1647000"/>
            <a:ext cx="8520600" cy="325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Justifications for a single executive are set forth in </a:t>
            </a:r>
            <a:r>
              <a:rPr lang="en" b="1"/>
              <a:t>Federalist No. 70</a:t>
            </a:r>
            <a:r>
              <a:rPr lang="en"/>
              <a:t>.</a:t>
            </a:r>
            <a:endParaRPr/>
          </a:p>
          <a:p>
            <a:pPr marL="457200" lvl="0" indent="-342900" algn="l" rtl="0">
              <a:spcBef>
                <a:spcPts val="0"/>
              </a:spcBef>
              <a:spcAft>
                <a:spcPts val="0"/>
              </a:spcAft>
              <a:buSzPts val="1800"/>
              <a:buChar char="➢"/>
            </a:pPr>
            <a:r>
              <a:rPr lang="en"/>
              <a:t>Term of office and constitutional power restrictions, including the passage of the </a:t>
            </a:r>
            <a:r>
              <a:rPr lang="en" b="1"/>
              <a:t>Twenty-second Amendment</a:t>
            </a:r>
            <a:r>
              <a:rPr lang="en"/>
              <a:t>, demonstrate changing presidential roles.</a:t>
            </a:r>
            <a:endParaRPr/>
          </a:p>
          <a:p>
            <a:pPr marL="457200" lvl="0" indent="-342900" algn="l" rtl="0">
              <a:spcBef>
                <a:spcPts val="0"/>
              </a:spcBef>
              <a:spcAft>
                <a:spcPts val="0"/>
              </a:spcAft>
              <a:buSzPts val="1800"/>
              <a:buChar char="➢"/>
            </a:pPr>
            <a:r>
              <a:rPr lang="en"/>
              <a:t>Different perspectives on the presidential role, ranging from a limited to a more expansive interpretation and use of power, continue to be debated in the context of contemporary events.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34"/>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communication technology has changed the president’s relationship with the national constituency and the other branches.</a:t>
            </a:r>
            <a:endParaRPr sz="2800"/>
          </a:p>
        </p:txBody>
      </p:sp>
      <p:sp>
        <p:nvSpPr>
          <p:cNvPr id="186" name="Google Shape;186;p34"/>
          <p:cNvSpPr txBox="1">
            <a:spLocks noGrp="1"/>
          </p:cNvSpPr>
          <p:nvPr>
            <p:ph type="body" idx="1"/>
          </p:nvPr>
        </p:nvSpPr>
        <p:spPr>
          <a:xfrm>
            <a:off x="311700" y="1822500"/>
            <a:ext cx="8520600" cy="307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communication impact of the presidency can be demonstrated through such factors as:</a:t>
            </a:r>
            <a:endParaRPr/>
          </a:p>
          <a:p>
            <a:pPr marL="914400" lvl="1" indent="-317500" algn="l" rtl="0">
              <a:spcBef>
                <a:spcPts val="0"/>
              </a:spcBef>
              <a:spcAft>
                <a:spcPts val="0"/>
              </a:spcAft>
              <a:buSzPts val="1400"/>
              <a:buChar char="○"/>
            </a:pPr>
            <a:r>
              <a:rPr lang="en"/>
              <a:t>Modern technology, social media, and rapid response to political issues</a:t>
            </a:r>
            <a:endParaRPr/>
          </a:p>
          <a:p>
            <a:pPr marL="914400" lvl="1" indent="-317500" algn="l" rtl="0">
              <a:spcBef>
                <a:spcPts val="0"/>
              </a:spcBef>
              <a:spcAft>
                <a:spcPts val="0"/>
              </a:spcAft>
              <a:buSzPts val="1400"/>
              <a:buChar char="○"/>
            </a:pPr>
            <a:r>
              <a:rPr lang="en"/>
              <a:t>Nationally broadcast State of the Union messages and the president’s bully pulpit used as tools for agenda setting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5"/>
          <p:cNvSpPr txBox="1">
            <a:spLocks noGrp="1"/>
          </p:cNvSpPr>
          <p:nvPr>
            <p:ph type="title"/>
          </p:nvPr>
        </p:nvSpPr>
        <p:spPr>
          <a:xfrm>
            <a:off x="311700" y="310500"/>
            <a:ext cx="8520600" cy="133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principle of judicial review and how it checks the power of other institutions and state governments.</a:t>
            </a:r>
            <a:endParaRPr sz="2800"/>
          </a:p>
        </p:txBody>
      </p:sp>
      <p:sp>
        <p:nvSpPr>
          <p:cNvPr id="192" name="Google Shape;192;p35"/>
          <p:cNvSpPr txBox="1">
            <a:spLocks noGrp="1"/>
          </p:cNvSpPr>
          <p:nvPr>
            <p:ph type="body" idx="1"/>
          </p:nvPr>
        </p:nvSpPr>
        <p:spPr>
          <a:xfrm>
            <a:off x="311700" y="1822500"/>
            <a:ext cx="8520600" cy="307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foundation for powers of the judicial branch and how its independence checks the power of other institutions and state governments are set forth in:</a:t>
            </a:r>
            <a:endParaRPr/>
          </a:p>
          <a:p>
            <a:pPr marL="914400" lvl="1" indent="-317500" algn="l" rtl="0">
              <a:spcBef>
                <a:spcPts val="0"/>
              </a:spcBef>
              <a:spcAft>
                <a:spcPts val="0"/>
              </a:spcAft>
              <a:buSzPts val="1400"/>
              <a:buChar char="○"/>
            </a:pPr>
            <a:r>
              <a:rPr lang="en" b="1"/>
              <a:t>Article III of the Constitution</a:t>
            </a:r>
            <a:endParaRPr b="1"/>
          </a:p>
          <a:p>
            <a:pPr marL="914400" lvl="1" indent="-317500" algn="l" rtl="0">
              <a:spcBef>
                <a:spcPts val="0"/>
              </a:spcBef>
              <a:spcAft>
                <a:spcPts val="0"/>
              </a:spcAft>
              <a:buSzPts val="1400"/>
              <a:buChar char="○"/>
            </a:pPr>
            <a:r>
              <a:rPr lang="en" b="1"/>
              <a:t>Federalist No. 78</a:t>
            </a:r>
            <a:endParaRPr b="1"/>
          </a:p>
          <a:p>
            <a:pPr marL="914400" lvl="1" indent="-317500" algn="l" rtl="0">
              <a:spcBef>
                <a:spcPts val="0"/>
              </a:spcBef>
              <a:spcAft>
                <a:spcPts val="0"/>
              </a:spcAft>
              <a:buSzPts val="1400"/>
              <a:buChar char="○"/>
            </a:pPr>
            <a:r>
              <a:rPr lang="en" b="1" i="1"/>
              <a:t>Marbury v. Madison</a:t>
            </a:r>
            <a:r>
              <a:rPr lang="en"/>
              <a:t> (1803)</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6"/>
          <p:cNvSpPr txBox="1">
            <a:spLocks noGrp="1"/>
          </p:cNvSpPr>
          <p:nvPr>
            <p:ph type="title"/>
          </p:nvPr>
        </p:nvSpPr>
        <p:spPr>
          <a:xfrm>
            <a:off x="311700" y="67500"/>
            <a:ext cx="8520600" cy="186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exercise of judicial review in conjunction with life tenure can lead to debate about the legitimacy of the Supreme Court’s power.</a:t>
            </a:r>
            <a:endParaRPr sz="2800"/>
          </a:p>
        </p:txBody>
      </p:sp>
      <p:sp>
        <p:nvSpPr>
          <p:cNvPr id="198" name="Google Shape;198;p36"/>
          <p:cNvSpPr txBox="1">
            <a:spLocks noGrp="1"/>
          </p:cNvSpPr>
          <p:nvPr>
            <p:ph type="body" idx="1"/>
          </p:nvPr>
        </p:nvSpPr>
        <p:spPr>
          <a:xfrm>
            <a:off x="311700" y="1836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Precedents and </a:t>
            </a:r>
            <a:r>
              <a:rPr lang="en" i="1"/>
              <a:t>stare decisis</a:t>
            </a:r>
            <a:r>
              <a:rPr lang="en"/>
              <a:t> play an important role in judicial decision making.</a:t>
            </a:r>
            <a:endParaRPr/>
          </a:p>
          <a:p>
            <a:pPr marL="457200" lvl="0" indent="-342900" algn="l" rtl="0">
              <a:spcBef>
                <a:spcPts val="0"/>
              </a:spcBef>
              <a:spcAft>
                <a:spcPts val="0"/>
              </a:spcAft>
              <a:buSzPts val="1800"/>
              <a:buChar char="➢"/>
            </a:pPr>
            <a:r>
              <a:rPr lang="en"/>
              <a:t>Ideological changes in the composition of the Supreme Court due to presidential appointments have led to the Court’s establishing new or rejecting existing precedents.</a:t>
            </a:r>
            <a:endParaRPr/>
          </a:p>
          <a:p>
            <a:pPr marL="457200" lvl="0" indent="-342900" algn="l" rtl="0">
              <a:spcBef>
                <a:spcPts val="0"/>
              </a:spcBef>
              <a:spcAft>
                <a:spcPts val="0"/>
              </a:spcAft>
              <a:buSzPts val="1800"/>
              <a:buChar char="➢"/>
            </a:pPr>
            <a:r>
              <a:rPr lang="en"/>
              <a:t>Controversial or unpopular Supreme Court decisions can lead to challenges of the Court’s legitimacy and power which Congress and the president can address only through future appointments, legislation changing the Court’s jurisdiction, or refusing to implement decisions.</a:t>
            </a:r>
            <a:endParaRPr/>
          </a:p>
          <a:p>
            <a:pPr marL="457200" lvl="0" indent="-342900" algn="l" rtl="0">
              <a:spcBef>
                <a:spcPts val="0"/>
              </a:spcBef>
              <a:spcAft>
                <a:spcPts val="0"/>
              </a:spcAft>
              <a:buSzPts val="1800"/>
              <a:buChar char="➢"/>
            </a:pPr>
            <a:r>
              <a:rPr lang="en"/>
              <a:t>Political discussion about the Supreme Court’s power is illustrated by the ongoing debate over judicial activism versus judicial restraint.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7"/>
          <p:cNvSpPr txBox="1">
            <a:spLocks noGrp="1"/>
          </p:cNvSpPr>
          <p:nvPr>
            <p:ph type="title"/>
          </p:nvPr>
        </p:nvSpPr>
        <p:spPr>
          <a:xfrm>
            <a:off x="311700" y="378000"/>
            <a:ext cx="8520600" cy="113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other branches in the government can limit the Supreme Court’s power.</a:t>
            </a:r>
            <a:endParaRPr sz="2800"/>
          </a:p>
        </p:txBody>
      </p:sp>
      <p:sp>
        <p:nvSpPr>
          <p:cNvPr id="204" name="Google Shape;204;p37"/>
          <p:cNvSpPr txBox="1">
            <a:spLocks noGrp="1"/>
          </p:cNvSpPr>
          <p:nvPr>
            <p:ph type="body" idx="1"/>
          </p:nvPr>
        </p:nvSpPr>
        <p:spPr>
          <a:xfrm>
            <a:off x="311700" y="1512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Restrictions on the Supreme Court are represented by:</a:t>
            </a:r>
            <a:endParaRPr/>
          </a:p>
          <a:p>
            <a:pPr marL="914400" lvl="1" indent="-317500" algn="l" rtl="0">
              <a:spcBef>
                <a:spcPts val="0"/>
              </a:spcBef>
              <a:spcAft>
                <a:spcPts val="0"/>
              </a:spcAft>
              <a:buSzPts val="1400"/>
              <a:buChar char="○"/>
            </a:pPr>
            <a:r>
              <a:rPr lang="en"/>
              <a:t>Congressional legislation to modify the impact of prior Supreme Court decisions</a:t>
            </a:r>
            <a:endParaRPr/>
          </a:p>
          <a:p>
            <a:pPr marL="914400" lvl="1" indent="-317500" algn="l" rtl="0">
              <a:spcBef>
                <a:spcPts val="0"/>
              </a:spcBef>
              <a:spcAft>
                <a:spcPts val="0"/>
              </a:spcAft>
              <a:buSzPts val="1400"/>
              <a:buChar char="○"/>
            </a:pPr>
            <a:r>
              <a:rPr lang="en"/>
              <a:t>Constitutional amendments</a:t>
            </a:r>
            <a:endParaRPr/>
          </a:p>
          <a:p>
            <a:pPr marL="914400" lvl="1" indent="-317500" algn="l" rtl="0">
              <a:spcBef>
                <a:spcPts val="0"/>
              </a:spcBef>
              <a:spcAft>
                <a:spcPts val="0"/>
              </a:spcAft>
              <a:buSzPts val="1400"/>
              <a:buChar char="○"/>
            </a:pPr>
            <a:r>
              <a:rPr lang="en"/>
              <a:t>Judicial appointments and confirmations</a:t>
            </a:r>
            <a:endParaRPr/>
          </a:p>
          <a:p>
            <a:pPr marL="914400" lvl="1" indent="-317500" algn="l" rtl="0">
              <a:spcBef>
                <a:spcPts val="0"/>
              </a:spcBef>
              <a:spcAft>
                <a:spcPts val="0"/>
              </a:spcAft>
              <a:buSzPts val="1400"/>
              <a:buChar char="○"/>
            </a:pPr>
            <a:r>
              <a:rPr lang="en"/>
              <a:t>The president and states evading or ignoring Supreme Court decisions</a:t>
            </a:r>
            <a:endParaRPr/>
          </a:p>
          <a:p>
            <a:pPr marL="914400" lvl="1" indent="-317500" algn="l" rtl="0">
              <a:spcBef>
                <a:spcPts val="0"/>
              </a:spcBef>
              <a:spcAft>
                <a:spcPts val="0"/>
              </a:spcAft>
              <a:buSzPts val="1400"/>
              <a:buChar char="○"/>
            </a:pPr>
            <a:r>
              <a:rPr lang="en"/>
              <a:t>Legislation impacting court jurisdiction</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8"/>
          <p:cNvSpPr txBox="1">
            <a:spLocks noGrp="1"/>
          </p:cNvSpPr>
          <p:nvPr>
            <p:ph type="title"/>
          </p:nvPr>
        </p:nvSpPr>
        <p:spPr>
          <a:xfrm>
            <a:off x="311700" y="378000"/>
            <a:ext cx="8520600" cy="113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bureaucracy carries out the responsibilities of the federal government.</a:t>
            </a:r>
            <a:endParaRPr sz="2800"/>
          </a:p>
        </p:txBody>
      </p:sp>
      <p:sp>
        <p:nvSpPr>
          <p:cNvPr id="210" name="Google Shape;210;p38"/>
          <p:cNvSpPr txBox="1">
            <a:spLocks noGrp="1"/>
          </p:cNvSpPr>
          <p:nvPr>
            <p:ph type="body" idx="1"/>
          </p:nvPr>
        </p:nvSpPr>
        <p:spPr>
          <a:xfrm>
            <a:off x="311700" y="1512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Tasks performed by departments, agencies, commissions, and government corporations are represented by:</a:t>
            </a:r>
            <a:endParaRPr/>
          </a:p>
          <a:p>
            <a:pPr marL="914400" lvl="1" indent="-317500" algn="l" rtl="0">
              <a:spcBef>
                <a:spcPts val="0"/>
              </a:spcBef>
              <a:spcAft>
                <a:spcPts val="0"/>
              </a:spcAft>
              <a:buSzPts val="1400"/>
              <a:buChar char="○"/>
            </a:pPr>
            <a:r>
              <a:rPr lang="en"/>
              <a:t>Writing and enforcing regulations</a:t>
            </a:r>
            <a:endParaRPr/>
          </a:p>
          <a:p>
            <a:pPr marL="914400" lvl="1" indent="-317500" algn="l" rtl="0">
              <a:spcBef>
                <a:spcPts val="0"/>
              </a:spcBef>
              <a:spcAft>
                <a:spcPts val="0"/>
              </a:spcAft>
              <a:buSzPts val="1400"/>
              <a:buChar char="○"/>
            </a:pPr>
            <a:r>
              <a:rPr lang="en"/>
              <a:t>Issuing fines</a:t>
            </a:r>
            <a:endParaRPr/>
          </a:p>
          <a:p>
            <a:pPr marL="914400" lvl="1" indent="-317500" algn="l" rtl="0">
              <a:spcBef>
                <a:spcPts val="0"/>
              </a:spcBef>
              <a:spcAft>
                <a:spcPts val="0"/>
              </a:spcAft>
              <a:buSzPts val="1400"/>
              <a:buChar char="○"/>
            </a:pPr>
            <a:r>
              <a:rPr lang="en"/>
              <a:t>Testifying before Congress</a:t>
            </a:r>
            <a:endParaRPr/>
          </a:p>
          <a:p>
            <a:pPr marL="914400" lvl="1" indent="-317500" algn="l" rtl="0">
              <a:spcBef>
                <a:spcPts val="0"/>
              </a:spcBef>
              <a:spcAft>
                <a:spcPts val="0"/>
              </a:spcAft>
              <a:buSzPts val="1400"/>
              <a:buChar char="○"/>
            </a:pPr>
            <a:r>
              <a:rPr lang="en"/>
              <a:t>Issue networks and “iron triangles”</a:t>
            </a:r>
            <a:endParaRPr/>
          </a:p>
          <a:p>
            <a:pPr marL="457200" lvl="0" indent="-342900" algn="l" rtl="0">
              <a:spcBef>
                <a:spcPts val="0"/>
              </a:spcBef>
              <a:spcAft>
                <a:spcPts val="0"/>
              </a:spcAft>
              <a:buSzPts val="1800"/>
              <a:buChar char="➢"/>
            </a:pPr>
            <a:r>
              <a:rPr lang="en"/>
              <a:t>Political patronage, civil service, and merit system reforms all impact the effectiveness of the bureaucracy by promoting professionalism, specialization and neutrality.</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9"/>
          <p:cNvSpPr txBox="1">
            <a:spLocks noGrp="1"/>
          </p:cNvSpPr>
          <p:nvPr>
            <p:ph type="title"/>
          </p:nvPr>
        </p:nvSpPr>
        <p:spPr>
          <a:xfrm>
            <a:off x="311700" y="378000"/>
            <a:ext cx="8520600" cy="140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federal bureaucracy uses delegated discretionary authority for rule making and implementation.</a:t>
            </a:r>
            <a:endParaRPr sz="2800"/>
          </a:p>
        </p:txBody>
      </p:sp>
      <p:sp>
        <p:nvSpPr>
          <p:cNvPr id="216" name="Google Shape;216;p39"/>
          <p:cNvSpPr txBox="1">
            <a:spLocks noGrp="1"/>
          </p:cNvSpPr>
          <p:nvPr>
            <p:ph type="body" idx="1"/>
          </p:nvPr>
        </p:nvSpPr>
        <p:spPr>
          <a:xfrm>
            <a:off x="311700" y="1849500"/>
            <a:ext cx="8520600" cy="2862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Discretionary and rule making authority to implement policy are given to bureaucratic departments, agencies, and commissions, such as:</a:t>
            </a:r>
            <a:endParaRPr/>
          </a:p>
          <a:p>
            <a:pPr marL="914400" lvl="1" indent="-317500" algn="l" rtl="0">
              <a:spcBef>
                <a:spcPts val="0"/>
              </a:spcBef>
              <a:spcAft>
                <a:spcPts val="0"/>
              </a:spcAft>
              <a:buSzPts val="1400"/>
              <a:buChar char="○"/>
            </a:pPr>
            <a:r>
              <a:rPr lang="en"/>
              <a:t>Department of Homeland Security</a:t>
            </a:r>
            <a:endParaRPr/>
          </a:p>
          <a:p>
            <a:pPr marL="914400" lvl="1" indent="-317500" algn="l" rtl="0">
              <a:spcBef>
                <a:spcPts val="0"/>
              </a:spcBef>
              <a:spcAft>
                <a:spcPts val="0"/>
              </a:spcAft>
              <a:buSzPts val="1400"/>
              <a:buChar char="○"/>
            </a:pPr>
            <a:r>
              <a:rPr lang="en"/>
              <a:t>Department of Transportation</a:t>
            </a:r>
            <a:endParaRPr/>
          </a:p>
          <a:p>
            <a:pPr marL="914400" lvl="1" indent="-317500" algn="l" rtl="0">
              <a:spcBef>
                <a:spcPts val="0"/>
              </a:spcBef>
              <a:spcAft>
                <a:spcPts val="0"/>
              </a:spcAft>
              <a:buSzPts val="1400"/>
              <a:buChar char="○"/>
            </a:pPr>
            <a:r>
              <a:rPr lang="en"/>
              <a:t>Department of Veterans Affairs</a:t>
            </a:r>
            <a:endParaRPr/>
          </a:p>
          <a:p>
            <a:pPr marL="914400" lvl="1" indent="-317500" algn="l" rtl="0">
              <a:spcBef>
                <a:spcPts val="0"/>
              </a:spcBef>
              <a:spcAft>
                <a:spcPts val="0"/>
              </a:spcAft>
              <a:buSzPts val="1400"/>
              <a:buChar char="○"/>
            </a:pPr>
            <a:r>
              <a:rPr lang="en"/>
              <a:t>Department of Education</a:t>
            </a:r>
            <a:endParaRPr/>
          </a:p>
          <a:p>
            <a:pPr marL="914400" lvl="1" indent="-317500" algn="l" rtl="0">
              <a:spcBef>
                <a:spcPts val="0"/>
              </a:spcBef>
              <a:spcAft>
                <a:spcPts val="0"/>
              </a:spcAft>
              <a:buSzPts val="1400"/>
              <a:buChar char="○"/>
            </a:pPr>
            <a:r>
              <a:rPr lang="en"/>
              <a:t>Environmental Protection Agency (EPA)</a:t>
            </a:r>
            <a:endParaRPr/>
          </a:p>
          <a:p>
            <a:pPr marL="914400" lvl="1" indent="-317500" algn="l" rtl="0">
              <a:spcBef>
                <a:spcPts val="0"/>
              </a:spcBef>
              <a:spcAft>
                <a:spcPts val="0"/>
              </a:spcAft>
              <a:buSzPts val="1400"/>
              <a:buChar char="○"/>
            </a:pPr>
            <a:r>
              <a:rPr lang="en"/>
              <a:t>Federal Elections Commission (FEC)</a:t>
            </a:r>
            <a:endParaRPr/>
          </a:p>
          <a:p>
            <a:pPr marL="914400" lvl="1" indent="-317500" algn="l" rtl="0">
              <a:spcBef>
                <a:spcPts val="0"/>
              </a:spcBef>
              <a:spcAft>
                <a:spcPts val="0"/>
              </a:spcAft>
              <a:buSzPts val="1400"/>
              <a:buChar char="○"/>
            </a:pPr>
            <a:r>
              <a:rPr lang="en"/>
              <a:t>Securities and Exchange Commission (SEC)</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40"/>
          <p:cNvSpPr txBox="1">
            <a:spLocks noGrp="1"/>
          </p:cNvSpPr>
          <p:nvPr>
            <p:ph type="title"/>
          </p:nvPr>
        </p:nvSpPr>
        <p:spPr>
          <a:xfrm>
            <a:off x="311700" y="378000"/>
            <a:ext cx="8520600" cy="1404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Congress uses its oversight power in its relationship with the executive branch.</a:t>
            </a:r>
            <a:endParaRPr sz="2800"/>
          </a:p>
        </p:txBody>
      </p:sp>
      <p:sp>
        <p:nvSpPr>
          <p:cNvPr id="222" name="Google Shape;222;p40"/>
          <p:cNvSpPr txBox="1">
            <a:spLocks noGrp="1"/>
          </p:cNvSpPr>
          <p:nvPr>
            <p:ph type="body" idx="1"/>
          </p:nvPr>
        </p:nvSpPr>
        <p:spPr>
          <a:xfrm>
            <a:off x="311700" y="1849500"/>
            <a:ext cx="8520600" cy="2862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Oversight and methods used by Congress to ensure that legislation is implemented as intended are represented by:</a:t>
            </a:r>
            <a:endParaRPr/>
          </a:p>
          <a:p>
            <a:pPr marL="914400" lvl="1" indent="-317500" algn="l" rtl="0">
              <a:spcBef>
                <a:spcPts val="0"/>
              </a:spcBef>
              <a:spcAft>
                <a:spcPts val="0"/>
              </a:spcAft>
              <a:buSzPts val="1400"/>
              <a:buChar char="○"/>
            </a:pPr>
            <a:r>
              <a:rPr lang="en"/>
              <a:t>Committee hearings</a:t>
            </a:r>
            <a:endParaRPr/>
          </a:p>
          <a:p>
            <a:pPr marL="914400" lvl="1" indent="-317500" algn="l" rtl="0">
              <a:spcBef>
                <a:spcPts val="0"/>
              </a:spcBef>
              <a:spcAft>
                <a:spcPts val="0"/>
              </a:spcAft>
              <a:buSzPts val="1400"/>
              <a:buChar char="○"/>
            </a:pPr>
            <a:r>
              <a:rPr lang="en"/>
              <a:t>Power of the purse</a:t>
            </a:r>
            <a:endParaRPr/>
          </a:p>
          <a:p>
            <a:pPr marL="457200" lvl="0" indent="-342900" algn="l" rtl="0">
              <a:spcBef>
                <a:spcPts val="0"/>
              </a:spcBef>
              <a:spcAft>
                <a:spcPts val="0"/>
              </a:spcAft>
              <a:buSzPts val="1800"/>
              <a:buChar char="➢"/>
            </a:pPr>
            <a:r>
              <a:rPr lang="en"/>
              <a:t>As a means to curtail the use of presidential power, congressional oversight serves as a check on executive authorization and appropriation.</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41"/>
          <p:cNvSpPr txBox="1">
            <a:spLocks noGrp="1"/>
          </p:cNvSpPr>
          <p:nvPr>
            <p:ph type="title"/>
          </p:nvPr>
        </p:nvSpPr>
        <p:spPr>
          <a:xfrm>
            <a:off x="311700" y="3780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president ensures that executive branch agencies and departments carry out their responsibilities in concert with the goals of the administration.</a:t>
            </a:r>
            <a:endParaRPr sz="2800"/>
          </a:p>
        </p:txBody>
      </p:sp>
      <p:sp>
        <p:nvSpPr>
          <p:cNvPr id="228" name="Google Shape;228;p41"/>
          <p:cNvSpPr txBox="1">
            <a:spLocks noGrp="1"/>
          </p:cNvSpPr>
          <p:nvPr>
            <p:ph type="body" idx="1"/>
          </p:nvPr>
        </p:nvSpPr>
        <p:spPr>
          <a:xfrm>
            <a:off x="311700" y="2403000"/>
            <a:ext cx="8520600" cy="230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Presidential ideology, authority and influence affect how executive branch agencies carry out the goals of the administration.</a:t>
            </a:r>
            <a:endParaRPr/>
          </a:p>
          <a:p>
            <a:pPr marL="457200" lvl="0" indent="-342900" algn="l" rtl="0">
              <a:spcBef>
                <a:spcPts val="0"/>
              </a:spcBef>
              <a:spcAft>
                <a:spcPts val="0"/>
              </a:spcAft>
              <a:buSzPts val="1800"/>
              <a:buChar char="➢"/>
            </a:pPr>
            <a:r>
              <a:rPr lang="en"/>
              <a:t>Compliance monitoring can pose a challenge to policy implementation.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151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how democratic ideals are reflected in the Declaration of Independence and the U.S. Constitution.</a:t>
            </a:r>
            <a:endParaRPr/>
          </a:p>
        </p:txBody>
      </p:sp>
      <p:sp>
        <p:nvSpPr>
          <p:cNvPr id="72" name="Google Shape;72;p15"/>
          <p:cNvSpPr txBox="1">
            <a:spLocks noGrp="1"/>
          </p:cNvSpPr>
          <p:nvPr>
            <p:ph type="body" idx="1"/>
          </p:nvPr>
        </p:nvSpPr>
        <p:spPr>
          <a:xfrm>
            <a:off x="311700" y="2025000"/>
            <a:ext cx="8520600" cy="2544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U.S. Government is based on ideas of limited government, including natural rights, popular sovereignty, republicanism and the social contract.</a:t>
            </a:r>
            <a:endParaRPr/>
          </a:p>
          <a:p>
            <a:pPr marL="457200" lvl="0" indent="-342900" algn="l" rtl="0">
              <a:spcBef>
                <a:spcPts val="0"/>
              </a:spcBef>
              <a:spcAft>
                <a:spcPts val="0"/>
              </a:spcAft>
              <a:buSzPts val="1800"/>
              <a:buChar char="➢"/>
            </a:pPr>
            <a:r>
              <a:rPr lang="en"/>
              <a:t>The </a:t>
            </a:r>
            <a:r>
              <a:rPr lang="en" b="1"/>
              <a:t>Declaration of Independenc</a:t>
            </a:r>
            <a:r>
              <a:rPr lang="en"/>
              <a:t>e, drafted by Jefferson with help from Adams and Franklin, provides a foundation for popular sovereignty, while the </a:t>
            </a:r>
            <a:r>
              <a:rPr lang="en" b="1"/>
              <a:t>U.S. Constitution</a:t>
            </a:r>
            <a:r>
              <a:rPr lang="en"/>
              <a:t> drafted at the Philadelphia convention led by George Washington, with important contributions from Madison, Hamilton, and members of the “grand committee,” provides the blueprint for a unique form of political democracy in the U.S.</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2"/>
          <p:cNvSpPr txBox="1">
            <a:spLocks noGrp="1"/>
          </p:cNvSpPr>
          <p:nvPr>
            <p:ph type="title"/>
          </p:nvPr>
        </p:nvSpPr>
        <p:spPr>
          <a:xfrm>
            <a:off x="311700" y="3780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governmental branches can hold the bureaucracy accountable given the competing interests of Congress, the president, and the federal courts.</a:t>
            </a:r>
            <a:endParaRPr sz="2800"/>
          </a:p>
        </p:txBody>
      </p:sp>
      <p:sp>
        <p:nvSpPr>
          <p:cNvPr id="234" name="Google Shape;234;p42"/>
          <p:cNvSpPr txBox="1">
            <a:spLocks noGrp="1"/>
          </p:cNvSpPr>
          <p:nvPr>
            <p:ph type="body" idx="1"/>
          </p:nvPr>
        </p:nvSpPr>
        <p:spPr>
          <a:xfrm>
            <a:off x="311700" y="2403000"/>
            <a:ext cx="8520600" cy="230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Formal and informal powers of Congress, the president, and the courts over the bureaucracy are used to maintain its accountability.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3"/>
          <p:cNvSpPr txBox="1">
            <a:spLocks noGrp="1"/>
          </p:cNvSpPr>
          <p:nvPr>
            <p:ph type="title"/>
          </p:nvPr>
        </p:nvSpPr>
        <p:spPr>
          <a:xfrm>
            <a:off x="480150" y="3145500"/>
            <a:ext cx="8183700" cy="128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Unit 3: Civil Liberties and Civil Rights</a:t>
            </a:r>
            <a:endParaRPr>
              <a:solidFill>
                <a:srgbClr val="FFFFFF"/>
              </a:solidFill>
            </a:endParaRPr>
          </a:p>
        </p:txBody>
      </p:sp>
      <p:sp>
        <p:nvSpPr>
          <p:cNvPr id="240" name="Google Shape;240;p43"/>
          <p:cNvSpPr txBox="1">
            <a:spLocks noGrp="1"/>
          </p:cNvSpPr>
          <p:nvPr>
            <p:ph type="body" idx="4294967295"/>
          </p:nvPr>
        </p:nvSpPr>
        <p:spPr>
          <a:xfrm>
            <a:off x="311700" y="290250"/>
            <a:ext cx="8520600" cy="228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Essential Questions:</a:t>
            </a:r>
            <a:endParaRPr sz="2000">
              <a:solidFill>
                <a:srgbClr val="000000"/>
              </a:solidFill>
            </a:endParaRPr>
          </a:p>
          <a:p>
            <a:pPr marL="457200" lvl="0" indent="-342900" algn="l" rtl="0">
              <a:spcBef>
                <a:spcPts val="1600"/>
              </a:spcBef>
              <a:spcAft>
                <a:spcPts val="0"/>
              </a:spcAft>
              <a:buSzPts val="1800"/>
              <a:buChar char="●"/>
            </a:pPr>
            <a:r>
              <a:rPr lang="en"/>
              <a:t>To what extent do the U.S. Constitution and its amendments protect against undue government infringement on essential liberties and from invidious discrimination?</a:t>
            </a:r>
            <a:endParaRPr/>
          </a:p>
          <a:p>
            <a:pPr marL="457200" lvl="0" indent="-342900" algn="l" rtl="0">
              <a:spcBef>
                <a:spcPts val="0"/>
              </a:spcBef>
              <a:spcAft>
                <a:spcPts val="0"/>
              </a:spcAft>
              <a:buSzPts val="1800"/>
              <a:buChar char="●"/>
            </a:pPr>
            <a:r>
              <a:rPr lang="en"/>
              <a:t>How have U.S. Supreme Court rulings defined civil liberties and civil rights?</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44"/>
          <p:cNvSpPr txBox="1">
            <a:spLocks noGrp="1"/>
          </p:cNvSpPr>
          <p:nvPr>
            <p:ph type="title"/>
          </p:nvPr>
        </p:nvSpPr>
        <p:spPr>
          <a:xfrm>
            <a:off x="311700" y="607500"/>
            <a:ext cx="8520600" cy="130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U.S. Constitution protects individual liberties and rights.</a:t>
            </a:r>
            <a:endParaRPr sz="2800"/>
          </a:p>
        </p:txBody>
      </p:sp>
      <p:sp>
        <p:nvSpPr>
          <p:cNvPr id="246" name="Google Shape;246;p44"/>
          <p:cNvSpPr txBox="1">
            <a:spLocks noGrp="1"/>
          </p:cNvSpPr>
          <p:nvPr>
            <p:ph type="body" idx="1"/>
          </p:nvPr>
        </p:nvSpPr>
        <p:spPr>
          <a:xfrm>
            <a:off x="311700" y="1849500"/>
            <a:ext cx="8520600" cy="230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a:t>
            </a:r>
            <a:r>
              <a:rPr lang="en" b="1"/>
              <a:t>U.S. Constitution</a:t>
            </a:r>
            <a:r>
              <a:rPr lang="en"/>
              <a:t> includes a </a:t>
            </a:r>
            <a:r>
              <a:rPr lang="en" b="1"/>
              <a:t>Bill of Rights</a:t>
            </a:r>
            <a:r>
              <a:rPr lang="en"/>
              <a:t> specifically designed to protect individual liberties and rights.</a:t>
            </a:r>
            <a:endParaRPr/>
          </a:p>
          <a:p>
            <a:pPr marL="457200" lvl="0" indent="-342900" algn="l" rtl="0">
              <a:spcBef>
                <a:spcPts val="0"/>
              </a:spcBef>
              <a:spcAft>
                <a:spcPts val="0"/>
              </a:spcAft>
              <a:buSzPts val="1800"/>
              <a:buChar char="➢"/>
            </a:pPr>
            <a:r>
              <a:rPr lang="en"/>
              <a:t>Civil liberties are constitutionally established guarantees and freedoms that protect citizens, opinions, and property against arbitrary government interference.</a:t>
            </a:r>
            <a:endParaRPr/>
          </a:p>
          <a:p>
            <a:pPr marL="457200" lvl="0" indent="-342900" algn="l" rtl="0">
              <a:spcBef>
                <a:spcPts val="0"/>
              </a:spcBef>
              <a:spcAft>
                <a:spcPts val="0"/>
              </a:spcAft>
              <a:buSzPts val="1800"/>
              <a:buChar char="➢"/>
            </a:pPr>
            <a:r>
              <a:rPr lang="en"/>
              <a:t>The application of the </a:t>
            </a:r>
            <a:r>
              <a:rPr lang="en" b="1"/>
              <a:t>Bill of Rights</a:t>
            </a:r>
            <a:r>
              <a:rPr lang="en"/>
              <a:t> is continuously interpreted by the courts.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5"/>
          <p:cNvSpPr txBox="1">
            <a:spLocks noGrp="1"/>
          </p:cNvSpPr>
          <p:nvPr>
            <p:ph type="title"/>
          </p:nvPr>
        </p:nvSpPr>
        <p:spPr>
          <a:xfrm>
            <a:off x="311700" y="607500"/>
            <a:ext cx="8520600" cy="1309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the rights protected in the Bill of Rights.</a:t>
            </a:r>
            <a:endParaRPr sz="2800"/>
          </a:p>
        </p:txBody>
      </p:sp>
      <p:sp>
        <p:nvSpPr>
          <p:cNvPr id="252" name="Google Shape;252;p45"/>
          <p:cNvSpPr txBox="1">
            <a:spLocks noGrp="1"/>
          </p:cNvSpPr>
          <p:nvPr>
            <p:ph type="body" idx="1"/>
          </p:nvPr>
        </p:nvSpPr>
        <p:spPr>
          <a:xfrm>
            <a:off x="311700" y="1849500"/>
            <a:ext cx="8520600" cy="2308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a:t>
            </a:r>
            <a:r>
              <a:rPr lang="en" b="1"/>
              <a:t>Bill of Rights</a:t>
            </a:r>
            <a:r>
              <a:rPr lang="en"/>
              <a:t> consists of the first ten Amendments to the </a:t>
            </a:r>
            <a:r>
              <a:rPr lang="en" b="1"/>
              <a:t>Constitution</a:t>
            </a:r>
            <a:r>
              <a:rPr lang="en"/>
              <a:t>, which enumerate the liberties and rights of individuals.</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6"/>
          <p:cNvSpPr txBox="1">
            <a:spLocks noGrp="1"/>
          </p:cNvSpPr>
          <p:nvPr>
            <p:ph type="title"/>
          </p:nvPr>
        </p:nvSpPr>
        <p:spPr>
          <a:xfrm>
            <a:off x="311700" y="3645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the Supreme Court’s interpretation of the First and Second Amendments reflects a commitment to individual liberty.</a:t>
            </a:r>
            <a:endParaRPr sz="2800"/>
          </a:p>
        </p:txBody>
      </p:sp>
      <p:sp>
        <p:nvSpPr>
          <p:cNvPr id="258" name="Google Shape;258;p46"/>
          <p:cNvSpPr txBox="1">
            <a:spLocks noGrp="1"/>
          </p:cNvSpPr>
          <p:nvPr>
            <p:ph type="body" idx="1"/>
          </p:nvPr>
        </p:nvSpPr>
        <p:spPr>
          <a:xfrm>
            <a:off x="311700" y="2267850"/>
            <a:ext cx="8520600" cy="236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interpretation and application of the </a:t>
            </a:r>
            <a:r>
              <a:rPr lang="en" b="1"/>
              <a:t>First Amendment’s</a:t>
            </a:r>
            <a:r>
              <a:rPr lang="en"/>
              <a:t> establishment and free exercise clauses reflect an ongoing debate over balancing majoritarian religions practice and free exercise, as represented by such cases as:</a:t>
            </a:r>
            <a:endParaRPr/>
          </a:p>
          <a:p>
            <a:pPr marL="914400" lvl="1" indent="-317500" algn="l" rtl="0">
              <a:spcBef>
                <a:spcPts val="0"/>
              </a:spcBef>
              <a:spcAft>
                <a:spcPts val="0"/>
              </a:spcAft>
              <a:buSzPts val="1400"/>
              <a:buChar char="○"/>
            </a:pPr>
            <a:r>
              <a:rPr lang="en" b="1" i="1"/>
              <a:t>Engel v. Vitale</a:t>
            </a:r>
            <a:r>
              <a:rPr lang="en"/>
              <a:t> (1962), which declared school sponsorship of religious activities violates the establishment clause</a:t>
            </a:r>
            <a:endParaRPr/>
          </a:p>
          <a:p>
            <a:pPr marL="914400" lvl="1" indent="-317500" algn="l" rtl="0">
              <a:spcBef>
                <a:spcPts val="0"/>
              </a:spcBef>
              <a:spcAft>
                <a:spcPts val="0"/>
              </a:spcAft>
              <a:buSzPts val="1400"/>
              <a:buChar char="○"/>
            </a:pPr>
            <a:r>
              <a:rPr lang="en" b="1" i="1"/>
              <a:t>Wisconsin v. Yoder</a:t>
            </a:r>
            <a:r>
              <a:rPr lang="en"/>
              <a:t> (1972), which held that compelling Amish students to attend school past the eighth grade violates the free exercise clause.</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7"/>
          <p:cNvSpPr txBox="1">
            <a:spLocks noGrp="1"/>
          </p:cNvSpPr>
          <p:nvPr>
            <p:ph type="title"/>
          </p:nvPr>
        </p:nvSpPr>
        <p:spPr>
          <a:xfrm>
            <a:off x="311700" y="3645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the Supreme Court’s interpretation of the First and Second Amendments reflects a commitment to individual liberty.</a:t>
            </a:r>
            <a:endParaRPr sz="2800"/>
          </a:p>
        </p:txBody>
      </p:sp>
      <p:sp>
        <p:nvSpPr>
          <p:cNvPr id="264" name="Google Shape;264;p47"/>
          <p:cNvSpPr txBox="1">
            <a:spLocks noGrp="1"/>
          </p:cNvSpPr>
          <p:nvPr>
            <p:ph type="body" idx="1"/>
          </p:nvPr>
        </p:nvSpPr>
        <p:spPr>
          <a:xfrm>
            <a:off x="311700" y="2267850"/>
            <a:ext cx="8520600" cy="236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Supreme Court has held that symbolic speech is protected by the </a:t>
            </a:r>
            <a:r>
              <a:rPr lang="en" b="1"/>
              <a:t>First Amendment</a:t>
            </a:r>
            <a:r>
              <a:rPr lang="en"/>
              <a:t>, demonstrated by </a:t>
            </a:r>
            <a:r>
              <a:rPr lang="en" b="1" i="1"/>
              <a:t>Tinker v. Des Moines Independent Community School District</a:t>
            </a:r>
            <a:r>
              <a:rPr lang="en"/>
              <a:t> (1969), in which the court ruled that public school students could wear black armbands in school to protest the Vietnam War.</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48"/>
          <p:cNvSpPr txBox="1">
            <a:spLocks noGrp="1"/>
          </p:cNvSpPr>
          <p:nvPr>
            <p:ph type="title"/>
          </p:nvPr>
        </p:nvSpPr>
        <p:spPr>
          <a:xfrm>
            <a:off x="311700" y="2565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the Supreme Court’s interpretation of the First and Second Amendments reflects a commitment to individual liberty.</a:t>
            </a:r>
            <a:endParaRPr sz="2800"/>
          </a:p>
        </p:txBody>
      </p:sp>
      <p:sp>
        <p:nvSpPr>
          <p:cNvPr id="270" name="Google Shape;270;p48"/>
          <p:cNvSpPr txBox="1">
            <a:spLocks noGrp="1"/>
          </p:cNvSpPr>
          <p:nvPr>
            <p:ph type="body" idx="1"/>
          </p:nvPr>
        </p:nvSpPr>
        <p:spPr>
          <a:xfrm>
            <a:off x="311700" y="2146500"/>
            <a:ext cx="8520600" cy="2686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Efforts to balance social order and individual freedom are reflected in interpretations of the </a:t>
            </a:r>
            <a:r>
              <a:rPr lang="en" b="1"/>
              <a:t>First Amendment</a:t>
            </a:r>
            <a:r>
              <a:rPr lang="en"/>
              <a:t> that limit speech, including:</a:t>
            </a:r>
            <a:endParaRPr/>
          </a:p>
          <a:p>
            <a:pPr marL="914400" lvl="1" indent="-317500" algn="l" rtl="0">
              <a:spcBef>
                <a:spcPts val="0"/>
              </a:spcBef>
              <a:spcAft>
                <a:spcPts val="0"/>
              </a:spcAft>
              <a:buSzPts val="1400"/>
              <a:buChar char="○"/>
            </a:pPr>
            <a:r>
              <a:rPr lang="en"/>
              <a:t>Time, place and manner regulations</a:t>
            </a:r>
            <a:endParaRPr/>
          </a:p>
          <a:p>
            <a:pPr marL="914400" lvl="1" indent="-317500" algn="l" rtl="0">
              <a:spcBef>
                <a:spcPts val="0"/>
              </a:spcBef>
              <a:spcAft>
                <a:spcPts val="0"/>
              </a:spcAft>
              <a:buSzPts val="1400"/>
              <a:buChar char="○"/>
            </a:pPr>
            <a:r>
              <a:rPr lang="en"/>
              <a:t>Defamatory, offensive, and obscene statements and gestures</a:t>
            </a:r>
            <a:endParaRPr/>
          </a:p>
          <a:p>
            <a:pPr marL="914400" lvl="1" indent="-317500" algn="l" rtl="0">
              <a:spcBef>
                <a:spcPts val="0"/>
              </a:spcBef>
              <a:spcAft>
                <a:spcPts val="0"/>
              </a:spcAft>
              <a:buSzPts val="1400"/>
              <a:buChar char="○"/>
            </a:pPr>
            <a:r>
              <a:rPr lang="en"/>
              <a:t>That which creates a “clear and present danger” based on the ruling in </a:t>
            </a:r>
            <a:r>
              <a:rPr lang="en" b="1" i="1"/>
              <a:t>Schenck v. United States</a:t>
            </a:r>
            <a:r>
              <a:rPr lang="en"/>
              <a:t> (1919)</a:t>
            </a:r>
            <a:endParaRPr/>
          </a:p>
          <a:p>
            <a:pPr marL="457200" lvl="0" indent="-342900" algn="l" rtl="0">
              <a:spcBef>
                <a:spcPts val="0"/>
              </a:spcBef>
              <a:spcAft>
                <a:spcPts val="0"/>
              </a:spcAft>
              <a:buSzPts val="1800"/>
              <a:buChar char="➢"/>
            </a:pPr>
            <a:r>
              <a:rPr lang="en"/>
              <a:t>In </a:t>
            </a:r>
            <a:r>
              <a:rPr lang="en" b="1" i="1"/>
              <a:t>New York Times Co. v. United States</a:t>
            </a:r>
            <a:r>
              <a:rPr lang="en"/>
              <a:t> (1971), the Supreme Court bolstered the freedom of the press, establishing a “heavy presumption against prior restraint” even in cases involving national security.</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Google Shape;275;p49"/>
          <p:cNvSpPr txBox="1">
            <a:spLocks noGrp="1"/>
          </p:cNvSpPr>
          <p:nvPr>
            <p:ph type="title"/>
          </p:nvPr>
        </p:nvSpPr>
        <p:spPr>
          <a:xfrm>
            <a:off x="311700" y="2565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the Supreme Court’s interpretation of the First and Second Amendments reflects a commitment to individual liberty.</a:t>
            </a:r>
            <a:endParaRPr sz="2800"/>
          </a:p>
        </p:txBody>
      </p:sp>
      <p:sp>
        <p:nvSpPr>
          <p:cNvPr id="276" name="Google Shape;276;p49"/>
          <p:cNvSpPr txBox="1">
            <a:spLocks noGrp="1"/>
          </p:cNvSpPr>
          <p:nvPr>
            <p:ph type="body" idx="1"/>
          </p:nvPr>
        </p:nvSpPr>
        <p:spPr>
          <a:xfrm>
            <a:off x="311700" y="2146500"/>
            <a:ext cx="8520600" cy="2686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Supreme Court’s decisions on the </a:t>
            </a:r>
            <a:r>
              <a:rPr lang="en" b="1"/>
              <a:t>Second Amendment</a:t>
            </a:r>
            <a:r>
              <a:rPr lang="en"/>
              <a:t> rest upon its constitutional interpretation of individual liberty.</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50"/>
          <p:cNvSpPr txBox="1">
            <a:spLocks noGrp="1"/>
          </p:cNvSpPr>
          <p:nvPr>
            <p:ph type="title"/>
          </p:nvPr>
        </p:nvSpPr>
        <p:spPr>
          <a:xfrm>
            <a:off x="311700" y="256500"/>
            <a:ext cx="8520600" cy="189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Supreme Court has attempted to balance claims of individual freedom with laws and enforcement procedures that promote public order and safety.</a:t>
            </a:r>
            <a:endParaRPr sz="2800"/>
          </a:p>
        </p:txBody>
      </p:sp>
      <p:sp>
        <p:nvSpPr>
          <p:cNvPr id="282" name="Google Shape;282;p50"/>
          <p:cNvSpPr txBox="1">
            <a:spLocks noGrp="1"/>
          </p:cNvSpPr>
          <p:nvPr>
            <p:ph type="body" idx="1"/>
          </p:nvPr>
        </p:nvSpPr>
        <p:spPr>
          <a:xfrm>
            <a:off x="311700" y="2146500"/>
            <a:ext cx="8520600" cy="2686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Court decisions defining cruel and unusual punishment involve interpretation of the </a:t>
            </a:r>
            <a:r>
              <a:rPr lang="en" b="1"/>
              <a:t>Eighth Amendment</a:t>
            </a:r>
            <a:r>
              <a:rPr lang="en"/>
              <a:t> and its application to state death penalty statutes over time.</a:t>
            </a:r>
            <a:endParaRPr/>
          </a:p>
          <a:p>
            <a:pPr marL="457200" lvl="0" indent="-342900" algn="l" rtl="0">
              <a:spcBef>
                <a:spcPts val="0"/>
              </a:spcBef>
              <a:spcAft>
                <a:spcPts val="0"/>
              </a:spcAft>
              <a:buSzPts val="1800"/>
              <a:buChar char="➢"/>
            </a:pPr>
            <a:r>
              <a:rPr lang="en"/>
              <a:t>The debate about the </a:t>
            </a:r>
            <a:r>
              <a:rPr lang="en" b="1"/>
              <a:t>Second and Fourth Amendments</a:t>
            </a:r>
            <a:r>
              <a:rPr lang="en"/>
              <a:t> involves concerns about public safety and whether or not the government regulation of firearms or collection of digital metadata promotes or interferes with public safety and individual rights.</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51"/>
          <p:cNvSpPr txBox="1">
            <a:spLocks noGrp="1"/>
          </p:cNvSpPr>
          <p:nvPr>
            <p:ph type="title"/>
          </p:nvPr>
        </p:nvSpPr>
        <p:spPr>
          <a:xfrm>
            <a:off x="311700" y="405000"/>
            <a:ext cx="8520600" cy="1188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implications of the doctrine of selective incorporation.</a:t>
            </a:r>
            <a:endParaRPr sz="2800"/>
          </a:p>
        </p:txBody>
      </p:sp>
      <p:sp>
        <p:nvSpPr>
          <p:cNvPr id="288" name="Google Shape;288;p51"/>
          <p:cNvSpPr txBox="1">
            <a:spLocks noGrp="1"/>
          </p:cNvSpPr>
          <p:nvPr>
            <p:ph type="body" idx="1"/>
          </p:nvPr>
        </p:nvSpPr>
        <p:spPr>
          <a:xfrm>
            <a:off x="311700" y="1593000"/>
            <a:ext cx="8520600" cy="3240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doctrine of selective incorporation has imposed on state regulation of civil rights and liberties as represented by:</a:t>
            </a:r>
            <a:endParaRPr/>
          </a:p>
          <a:p>
            <a:pPr marL="914400" lvl="1" indent="-317500" algn="l" rtl="0">
              <a:spcBef>
                <a:spcPts val="0"/>
              </a:spcBef>
              <a:spcAft>
                <a:spcPts val="0"/>
              </a:spcAft>
              <a:buSzPts val="1400"/>
              <a:buChar char="○"/>
            </a:pPr>
            <a:r>
              <a:rPr lang="en" b="1" i="1"/>
              <a:t>McDonald v. Chicago</a:t>
            </a:r>
            <a:r>
              <a:rPr lang="en"/>
              <a:t> (2010), which ruled the </a:t>
            </a:r>
            <a:r>
              <a:rPr lang="en" b="1"/>
              <a:t>Second Amendment’s</a:t>
            </a:r>
            <a:r>
              <a:rPr lang="en"/>
              <a:t> right to keep and bear arms for self-defense in one’s home is applicable to the states through the </a:t>
            </a:r>
            <a:r>
              <a:rPr lang="en" b="1"/>
              <a:t>Fourteenth Amendment</a:t>
            </a: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11700" y="445025"/>
            <a:ext cx="8520600" cy="151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how models of representative democracy are visible in major institutions, policies, events or debates in the U.S.</a:t>
            </a:r>
            <a:endParaRPr/>
          </a:p>
        </p:txBody>
      </p:sp>
      <p:sp>
        <p:nvSpPr>
          <p:cNvPr id="78" name="Google Shape;78;p16"/>
          <p:cNvSpPr txBox="1">
            <a:spLocks noGrp="1"/>
          </p:cNvSpPr>
          <p:nvPr>
            <p:ph type="body" idx="1"/>
          </p:nvPr>
        </p:nvSpPr>
        <p:spPr>
          <a:xfrm>
            <a:off x="311700" y="2025000"/>
            <a:ext cx="8520600" cy="2997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Representative democracies can take several forms along this scale:</a:t>
            </a:r>
            <a:endParaRPr/>
          </a:p>
          <a:p>
            <a:pPr marL="914400" lvl="1" indent="-317500" algn="l" rtl="0">
              <a:spcBef>
                <a:spcPts val="0"/>
              </a:spcBef>
              <a:spcAft>
                <a:spcPts val="0"/>
              </a:spcAft>
              <a:buSzPts val="1400"/>
              <a:buChar char="○"/>
            </a:pPr>
            <a:r>
              <a:rPr lang="en" b="1" i="1"/>
              <a:t>Participatory democracy</a:t>
            </a:r>
            <a:r>
              <a:rPr lang="en"/>
              <a:t>, which emphasizes broad participation in politics and civil society</a:t>
            </a:r>
            <a:endParaRPr/>
          </a:p>
          <a:p>
            <a:pPr marL="914400" lvl="1" indent="-317500" algn="l" rtl="0">
              <a:spcBef>
                <a:spcPts val="0"/>
              </a:spcBef>
              <a:spcAft>
                <a:spcPts val="0"/>
              </a:spcAft>
              <a:buSzPts val="1400"/>
              <a:buChar char="○"/>
            </a:pPr>
            <a:r>
              <a:rPr lang="en" b="1" i="1"/>
              <a:t>Pluralist democracy</a:t>
            </a:r>
            <a:r>
              <a:rPr lang="en"/>
              <a:t>, which recognizes group-based activism by nongovernmental interests striving for impact on political decision making</a:t>
            </a:r>
            <a:endParaRPr/>
          </a:p>
          <a:p>
            <a:pPr marL="914400" lvl="1" indent="-317500" algn="l" rtl="0">
              <a:spcBef>
                <a:spcPts val="0"/>
              </a:spcBef>
              <a:spcAft>
                <a:spcPts val="0"/>
              </a:spcAft>
              <a:buSzPts val="1400"/>
              <a:buChar char="○"/>
            </a:pPr>
            <a:r>
              <a:rPr lang="en" b="1" i="1"/>
              <a:t>Elite democracy</a:t>
            </a:r>
            <a:r>
              <a:rPr lang="en"/>
              <a:t>, which emphasizes limited participation in politics and civil society</a:t>
            </a:r>
            <a:endParaRPr/>
          </a:p>
          <a:p>
            <a:pPr marL="457200" lvl="0" indent="-342900" algn="l" rtl="0">
              <a:spcBef>
                <a:spcPts val="0"/>
              </a:spcBef>
              <a:spcAft>
                <a:spcPts val="0"/>
              </a:spcAft>
              <a:buSzPts val="1800"/>
              <a:buChar char="➢"/>
            </a:pPr>
            <a:r>
              <a:rPr lang="en"/>
              <a:t>Different aspects of the </a:t>
            </a:r>
            <a:r>
              <a:rPr lang="en" b="1"/>
              <a:t>U.S. Constitution</a:t>
            </a:r>
            <a:r>
              <a:rPr lang="en"/>
              <a:t>, as well as the debate between the </a:t>
            </a:r>
            <a:r>
              <a:rPr lang="en" b="1"/>
              <a:t>Federalist 10</a:t>
            </a:r>
            <a:r>
              <a:rPr lang="en"/>
              <a:t> and </a:t>
            </a:r>
            <a:r>
              <a:rPr lang="en" b="1"/>
              <a:t>Brutus 1</a:t>
            </a:r>
            <a:r>
              <a:rPr lang="en"/>
              <a:t>, reflect the tension between the broad participatory model and the more filtered participation of the pluralist and elite models.</a:t>
            </a:r>
            <a:endParaRPr/>
          </a:p>
          <a:p>
            <a:pPr marL="457200" lvl="0" indent="-342900" algn="l" rtl="0">
              <a:spcBef>
                <a:spcPts val="0"/>
              </a:spcBef>
              <a:spcAft>
                <a:spcPts val="0"/>
              </a:spcAft>
              <a:buSzPts val="1800"/>
              <a:buChar char="➢"/>
            </a:pPr>
            <a:r>
              <a:rPr lang="en"/>
              <a:t>The three models of representative democracy continue to be reflected in contemporary institutions and political behavior.</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52"/>
          <p:cNvSpPr txBox="1">
            <a:spLocks noGrp="1"/>
          </p:cNvSpPr>
          <p:nvPr>
            <p:ph type="title"/>
          </p:nvPr>
        </p:nvSpPr>
        <p:spPr>
          <a:xfrm>
            <a:off x="311700" y="405000"/>
            <a:ext cx="8520600" cy="1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states are limited by the due process clause from infringing upon individual rights.</a:t>
            </a:r>
            <a:endParaRPr sz="2800"/>
          </a:p>
        </p:txBody>
      </p:sp>
      <p:sp>
        <p:nvSpPr>
          <p:cNvPr id="294" name="Google Shape;294;p52"/>
          <p:cNvSpPr txBox="1">
            <a:spLocks noGrp="1"/>
          </p:cNvSpPr>
          <p:nvPr>
            <p:ph type="body" idx="1"/>
          </p:nvPr>
        </p:nvSpPr>
        <p:spPr>
          <a:xfrm>
            <a:off x="311700" y="1917000"/>
            <a:ext cx="8520600" cy="2916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Supreme Court has on occasion ruled in favor of states’ power to restrict individual liberty; for example, when speech can be shown to increase the danger to public safety.</a:t>
            </a:r>
            <a:endParaRPr/>
          </a:p>
          <a:p>
            <a:pPr marL="457200" lvl="0" indent="-342900" algn="l" rtl="0">
              <a:spcBef>
                <a:spcPts val="0"/>
              </a:spcBef>
              <a:spcAft>
                <a:spcPts val="0"/>
              </a:spcAft>
              <a:buSzPts val="1800"/>
              <a:buChar char="➢"/>
            </a:pPr>
            <a:r>
              <a:rPr lang="en"/>
              <a:t>The Miranda rule involves the interpretation and application of accused persons’ due process rights as protected by the </a:t>
            </a:r>
            <a:r>
              <a:rPr lang="en" b="1"/>
              <a:t>Fifth and Sixth Amendments</a:t>
            </a:r>
            <a:r>
              <a:rPr lang="en"/>
              <a:t>, yet the Supreme Court has sanctioned a public safety exception that allows unwarned interrogation to stand as direct evidence in court.</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53"/>
          <p:cNvSpPr txBox="1">
            <a:spLocks noGrp="1"/>
          </p:cNvSpPr>
          <p:nvPr>
            <p:ph type="title"/>
          </p:nvPr>
        </p:nvSpPr>
        <p:spPr>
          <a:xfrm>
            <a:off x="311700" y="405000"/>
            <a:ext cx="8520600" cy="1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states are limited by the due process clause from infringing upon individual rights.</a:t>
            </a:r>
            <a:endParaRPr sz="2800"/>
          </a:p>
        </p:txBody>
      </p:sp>
      <p:sp>
        <p:nvSpPr>
          <p:cNvPr id="300" name="Google Shape;300;p53"/>
          <p:cNvSpPr txBox="1">
            <a:spLocks noGrp="1"/>
          </p:cNvSpPr>
          <p:nvPr>
            <p:ph type="body" idx="1"/>
          </p:nvPr>
        </p:nvSpPr>
        <p:spPr>
          <a:xfrm>
            <a:off x="311700" y="1917000"/>
            <a:ext cx="8520600" cy="2916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Pretrial rights of the accused and the prohibition of unreasonable searches and seizures are intended to ensure that citizen liberties are not eclipsed by the need for social order and security, including:</a:t>
            </a:r>
            <a:endParaRPr/>
          </a:p>
          <a:p>
            <a:pPr marL="914400" lvl="1" indent="-317500" algn="l" rtl="0">
              <a:spcBef>
                <a:spcPts val="0"/>
              </a:spcBef>
              <a:spcAft>
                <a:spcPts val="0"/>
              </a:spcAft>
              <a:buSzPts val="1400"/>
              <a:buChar char="○"/>
            </a:pPr>
            <a:r>
              <a:rPr lang="en"/>
              <a:t>The right to legal counsel, a speedy and public trial, and an impartial jury</a:t>
            </a:r>
            <a:endParaRPr/>
          </a:p>
          <a:p>
            <a:pPr marL="914400" lvl="1" indent="-317500" algn="l" rtl="0">
              <a:spcBef>
                <a:spcPts val="0"/>
              </a:spcBef>
              <a:spcAft>
                <a:spcPts val="0"/>
              </a:spcAft>
              <a:buSzPts val="1400"/>
              <a:buChar char="○"/>
            </a:pPr>
            <a:r>
              <a:rPr lang="en"/>
              <a:t>Protection against warrantless searches of cell phone data under the </a:t>
            </a:r>
            <a:r>
              <a:rPr lang="en" b="1"/>
              <a:t>Fourth Amendment</a:t>
            </a:r>
            <a:endParaRPr/>
          </a:p>
          <a:p>
            <a:pPr marL="914400" lvl="1" indent="-317500" algn="l" rtl="0">
              <a:spcBef>
                <a:spcPts val="0"/>
              </a:spcBef>
              <a:spcAft>
                <a:spcPts val="0"/>
              </a:spcAft>
              <a:buSzPts val="1400"/>
              <a:buChar char="○"/>
            </a:pPr>
            <a:r>
              <a:rPr lang="en"/>
              <a:t>Limitations placed on bulk collection of telecommunication metadata (Patriot and USA Freedom Acts)</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54"/>
          <p:cNvSpPr txBox="1">
            <a:spLocks noGrp="1"/>
          </p:cNvSpPr>
          <p:nvPr>
            <p:ph type="title"/>
          </p:nvPr>
        </p:nvSpPr>
        <p:spPr>
          <a:xfrm>
            <a:off x="311700" y="405000"/>
            <a:ext cx="8520600" cy="1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states are limited by the due process clause from infringing upon individual rights.</a:t>
            </a:r>
            <a:endParaRPr sz="2800"/>
          </a:p>
        </p:txBody>
      </p:sp>
      <p:sp>
        <p:nvSpPr>
          <p:cNvPr id="306" name="Google Shape;306;p54"/>
          <p:cNvSpPr txBox="1">
            <a:spLocks noGrp="1"/>
          </p:cNvSpPr>
          <p:nvPr>
            <p:ph type="body" idx="1"/>
          </p:nvPr>
        </p:nvSpPr>
        <p:spPr>
          <a:xfrm>
            <a:off x="311700" y="1917000"/>
            <a:ext cx="8520600" cy="2916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due process clause has been applied to guarantee the right to an attorney and protection from unreasonable searches and seizures, as represented by:</a:t>
            </a:r>
            <a:endParaRPr/>
          </a:p>
          <a:p>
            <a:pPr marL="914400" lvl="1" indent="-317500" algn="l" rtl="0">
              <a:spcBef>
                <a:spcPts val="0"/>
              </a:spcBef>
              <a:spcAft>
                <a:spcPts val="0"/>
              </a:spcAft>
              <a:buSzPts val="1400"/>
              <a:buChar char="○"/>
            </a:pPr>
            <a:r>
              <a:rPr lang="en" b="1"/>
              <a:t>Gideon v. Wainwright</a:t>
            </a:r>
            <a:r>
              <a:rPr lang="en"/>
              <a:t> (1963), which guaranteed the right to an attorney for the poor or indigent</a:t>
            </a:r>
            <a:endParaRPr/>
          </a:p>
          <a:p>
            <a:pPr marL="914400" lvl="1" indent="-317500" algn="l" rtl="0">
              <a:spcBef>
                <a:spcPts val="0"/>
              </a:spcBef>
              <a:spcAft>
                <a:spcPts val="0"/>
              </a:spcAft>
              <a:buSzPts val="1400"/>
              <a:buChar char="○"/>
            </a:pPr>
            <a:r>
              <a:rPr lang="en"/>
              <a:t>The exclusionary rule, which stipulates that evidence illegally seized by law enforcement officers in violation of the suspect’s </a:t>
            </a:r>
            <a:r>
              <a:rPr lang="en" b="1"/>
              <a:t>Fourth Amendment</a:t>
            </a:r>
            <a:r>
              <a:rPr lang="en"/>
              <a:t> right to be free from unreasonable searches and seizures cannot be used against that suspect in criminal prosecution</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55"/>
          <p:cNvSpPr txBox="1">
            <a:spLocks noGrp="1"/>
          </p:cNvSpPr>
          <p:nvPr>
            <p:ph type="title"/>
          </p:nvPr>
        </p:nvSpPr>
        <p:spPr>
          <a:xfrm>
            <a:off x="311700" y="405000"/>
            <a:ext cx="8520600" cy="1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extent to which states are limited by the due process clause from infringing upon individual rights.</a:t>
            </a:r>
            <a:endParaRPr sz="2800"/>
          </a:p>
        </p:txBody>
      </p:sp>
      <p:sp>
        <p:nvSpPr>
          <p:cNvPr id="312" name="Google Shape;312;p55"/>
          <p:cNvSpPr txBox="1">
            <a:spLocks noGrp="1"/>
          </p:cNvSpPr>
          <p:nvPr>
            <p:ph type="body" idx="1"/>
          </p:nvPr>
        </p:nvSpPr>
        <p:spPr>
          <a:xfrm>
            <a:off x="311700" y="1917000"/>
            <a:ext cx="8520600" cy="2916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While a right to privacy is not explicitly named in the </a:t>
            </a:r>
            <a:r>
              <a:rPr lang="en" b="1"/>
              <a:t>Constitution</a:t>
            </a:r>
            <a:r>
              <a:rPr lang="en"/>
              <a:t>, the Supreme Court has interpreted the due process clause to protect the right of privacy from state infringement.  This interpretation of the due process clause has been the subject of controversy, such as has resulted from:</a:t>
            </a:r>
            <a:endParaRPr/>
          </a:p>
          <a:p>
            <a:pPr marL="914400" lvl="1" indent="-317500" algn="l" rtl="0">
              <a:spcBef>
                <a:spcPts val="0"/>
              </a:spcBef>
              <a:spcAft>
                <a:spcPts val="0"/>
              </a:spcAft>
              <a:buSzPts val="1400"/>
              <a:buChar char="○"/>
            </a:pPr>
            <a:r>
              <a:rPr lang="en" b="1" i="1"/>
              <a:t>Roe v. Wade</a:t>
            </a:r>
            <a:r>
              <a:rPr lang="en"/>
              <a:t> (1973), which extended the right to privacy to a woman’s decision to have an abortion while recognizing compelling state interests in potential life and maternal health</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56"/>
          <p:cNvSpPr txBox="1">
            <a:spLocks noGrp="1"/>
          </p:cNvSpPr>
          <p:nvPr>
            <p:ph type="title"/>
          </p:nvPr>
        </p:nvSpPr>
        <p:spPr>
          <a:xfrm>
            <a:off x="311700" y="405000"/>
            <a:ext cx="8520600" cy="1444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constitutional provisions have supported and motivated social movements</a:t>
            </a:r>
            <a:endParaRPr sz="2800"/>
          </a:p>
        </p:txBody>
      </p:sp>
      <p:sp>
        <p:nvSpPr>
          <p:cNvPr id="318" name="Google Shape;318;p56"/>
          <p:cNvSpPr txBox="1">
            <a:spLocks noGrp="1"/>
          </p:cNvSpPr>
          <p:nvPr>
            <p:ph type="body" idx="1"/>
          </p:nvPr>
        </p:nvSpPr>
        <p:spPr>
          <a:xfrm>
            <a:off x="311700" y="1525500"/>
            <a:ext cx="8520600" cy="3307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Civil rights protect individuals from discrimination based on characteristics such as race, national origin, religion, and sex; these rights are guaranteed to all citizens under the due process and equal protection clauses of the </a:t>
            </a:r>
            <a:r>
              <a:rPr lang="en" b="1"/>
              <a:t>U.S. Constitution</a:t>
            </a:r>
            <a:r>
              <a:rPr lang="en"/>
              <a:t>, as well as acts of Congress.</a:t>
            </a:r>
            <a:endParaRPr/>
          </a:p>
          <a:p>
            <a:pPr marL="457200" lvl="0" indent="-342900" algn="l" rtl="0">
              <a:spcBef>
                <a:spcPts val="0"/>
              </a:spcBef>
              <a:spcAft>
                <a:spcPts val="0"/>
              </a:spcAft>
              <a:buSzPts val="1800"/>
              <a:buChar char="➢"/>
            </a:pPr>
            <a:r>
              <a:rPr lang="en"/>
              <a:t>The leadership and events associated with civil, women’s, and LGBTQ rights are evidence of how the equal protection clause can support and motivate social movements, as represented by:</a:t>
            </a:r>
            <a:endParaRPr/>
          </a:p>
          <a:p>
            <a:pPr marL="914400" lvl="1" indent="-317500" algn="l" rtl="0">
              <a:spcBef>
                <a:spcPts val="0"/>
              </a:spcBef>
              <a:spcAft>
                <a:spcPts val="0"/>
              </a:spcAft>
              <a:buSzPts val="1400"/>
              <a:buChar char="○"/>
            </a:pPr>
            <a:r>
              <a:rPr lang="en"/>
              <a:t>Dr. Martin Luther King, Jr.’s </a:t>
            </a:r>
            <a:r>
              <a:rPr lang="en" b="1"/>
              <a:t>“Letter from a Birmingham Jail”</a:t>
            </a:r>
            <a:r>
              <a:rPr lang="en"/>
              <a:t> and the civil rights movement of the 1960’s</a:t>
            </a:r>
            <a:endParaRPr/>
          </a:p>
          <a:p>
            <a:pPr marL="914400" lvl="1" indent="-317500" algn="l" rtl="0">
              <a:spcBef>
                <a:spcPts val="0"/>
              </a:spcBef>
              <a:spcAft>
                <a:spcPts val="0"/>
              </a:spcAft>
              <a:buSzPts val="1400"/>
              <a:buChar char="○"/>
            </a:pPr>
            <a:r>
              <a:rPr lang="en"/>
              <a:t>The National Organization for Women and the women’s rights movement</a:t>
            </a:r>
            <a:endParaRPr/>
          </a:p>
          <a:p>
            <a:pPr marL="914400" lvl="1" indent="-317500" algn="l" rtl="0">
              <a:spcBef>
                <a:spcPts val="0"/>
              </a:spcBef>
              <a:spcAft>
                <a:spcPts val="0"/>
              </a:spcAft>
              <a:buSzPts val="1400"/>
              <a:buChar char="○"/>
            </a:pPr>
            <a:r>
              <a:rPr lang="en"/>
              <a:t>The pro-life (anti-abortion) movement</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57"/>
          <p:cNvSpPr txBox="1">
            <a:spLocks noGrp="1"/>
          </p:cNvSpPr>
          <p:nvPr>
            <p:ph type="title"/>
          </p:nvPr>
        </p:nvSpPr>
        <p:spPr>
          <a:xfrm>
            <a:off x="311700" y="405000"/>
            <a:ext cx="8520600" cy="112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government has responded to social movements.</a:t>
            </a:r>
            <a:endParaRPr sz="2800"/>
          </a:p>
        </p:txBody>
      </p:sp>
      <p:sp>
        <p:nvSpPr>
          <p:cNvPr id="324" name="Google Shape;324;p57"/>
          <p:cNvSpPr txBox="1">
            <a:spLocks noGrp="1"/>
          </p:cNvSpPr>
          <p:nvPr>
            <p:ph type="body" idx="1"/>
          </p:nvPr>
        </p:nvSpPr>
        <p:spPr>
          <a:xfrm>
            <a:off x="311700" y="1525500"/>
            <a:ext cx="8520600" cy="3307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government can respond to social movements through court rulings and/or policies as in:</a:t>
            </a:r>
            <a:endParaRPr/>
          </a:p>
          <a:p>
            <a:pPr marL="914400" lvl="1" indent="-317500" algn="l" rtl="0">
              <a:spcBef>
                <a:spcPts val="0"/>
              </a:spcBef>
              <a:spcAft>
                <a:spcPts val="0"/>
              </a:spcAft>
              <a:buSzPts val="1400"/>
              <a:buChar char="○"/>
            </a:pPr>
            <a:r>
              <a:rPr lang="en" b="1" i="1"/>
              <a:t>Brown v. Board of Education</a:t>
            </a:r>
            <a:r>
              <a:rPr lang="en"/>
              <a:t> (1954), which declared that race-based school segregation violates the </a:t>
            </a:r>
            <a:r>
              <a:rPr lang="en" b="1"/>
              <a:t>Fourteenth Amendment’s</a:t>
            </a:r>
            <a:r>
              <a:rPr lang="en"/>
              <a:t> equal protection clause</a:t>
            </a:r>
            <a:endParaRPr/>
          </a:p>
          <a:p>
            <a:pPr marL="914400" lvl="1" indent="-317500" algn="l" rtl="0">
              <a:spcBef>
                <a:spcPts val="0"/>
              </a:spcBef>
              <a:spcAft>
                <a:spcPts val="0"/>
              </a:spcAft>
              <a:buSzPts val="1400"/>
              <a:buChar char="○"/>
            </a:pPr>
            <a:r>
              <a:rPr lang="en"/>
              <a:t>The Civil Rights Act of 1964</a:t>
            </a:r>
            <a:endParaRPr/>
          </a:p>
          <a:p>
            <a:pPr marL="914400" lvl="1" indent="-317500" algn="l" rtl="0">
              <a:spcBef>
                <a:spcPts val="0"/>
              </a:spcBef>
              <a:spcAft>
                <a:spcPts val="0"/>
              </a:spcAft>
              <a:buSzPts val="1400"/>
              <a:buChar char="○"/>
            </a:pPr>
            <a:r>
              <a:rPr lang="en"/>
              <a:t>Title IX of the Education Amendments Act of 1972</a:t>
            </a:r>
            <a:endParaRPr/>
          </a:p>
          <a:p>
            <a:pPr marL="914400" lvl="1" indent="-317500" algn="l" rtl="0">
              <a:spcBef>
                <a:spcPts val="0"/>
              </a:spcBef>
              <a:spcAft>
                <a:spcPts val="0"/>
              </a:spcAft>
              <a:buSzPts val="1400"/>
              <a:buChar char="○"/>
            </a:pPr>
            <a:r>
              <a:rPr lang="en"/>
              <a:t>The Voting Rights Act of 1965</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58"/>
          <p:cNvSpPr txBox="1">
            <a:spLocks noGrp="1"/>
          </p:cNvSpPr>
          <p:nvPr>
            <p:ph type="title"/>
          </p:nvPr>
        </p:nvSpPr>
        <p:spPr>
          <a:xfrm>
            <a:off x="311700" y="67500"/>
            <a:ext cx="8520600" cy="197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Supreme Court has at times allowed the restriction of the civil rights of minority groups and at other times has protected those rights.</a:t>
            </a:r>
            <a:endParaRPr sz="2800"/>
          </a:p>
        </p:txBody>
      </p:sp>
      <p:sp>
        <p:nvSpPr>
          <p:cNvPr id="330" name="Google Shape;330;p58"/>
          <p:cNvSpPr txBox="1">
            <a:spLocks noGrp="1"/>
          </p:cNvSpPr>
          <p:nvPr>
            <p:ph type="body" idx="1"/>
          </p:nvPr>
        </p:nvSpPr>
        <p:spPr>
          <a:xfrm>
            <a:off x="311700" y="1876500"/>
            <a:ext cx="8520600" cy="3186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Decisions demonstrating that minority rights have been restricted at times and protected at other times include:</a:t>
            </a:r>
            <a:endParaRPr/>
          </a:p>
          <a:p>
            <a:pPr marL="914400" lvl="1" indent="-317500" algn="l" rtl="0">
              <a:spcBef>
                <a:spcPts val="0"/>
              </a:spcBef>
              <a:spcAft>
                <a:spcPts val="0"/>
              </a:spcAft>
              <a:buSzPts val="1400"/>
              <a:buChar char="○"/>
            </a:pPr>
            <a:r>
              <a:rPr lang="en"/>
              <a:t>State laws and Supreme Court holdings restricting African American access to the same restaurants, hotels, schools, etc., as the majority white population based on the “separate but equal” doctrine</a:t>
            </a:r>
            <a:endParaRPr/>
          </a:p>
          <a:p>
            <a:pPr marL="914400" lvl="1" indent="-317500" algn="l" rtl="0">
              <a:spcBef>
                <a:spcPts val="0"/>
              </a:spcBef>
              <a:spcAft>
                <a:spcPts val="0"/>
              </a:spcAft>
              <a:buSzPts val="1400"/>
              <a:buChar char="○"/>
            </a:pPr>
            <a:r>
              <a:rPr lang="en" b="1" i="1"/>
              <a:t>Brown v. Board of Education</a:t>
            </a:r>
            <a:r>
              <a:rPr lang="en"/>
              <a:t> (1954), which declared that race-based school segregation violates the </a:t>
            </a:r>
            <a:r>
              <a:rPr lang="en" b="1"/>
              <a:t>Fourteenth Amendment’s</a:t>
            </a:r>
            <a:r>
              <a:rPr lang="en"/>
              <a:t> equal protection clause</a:t>
            </a:r>
            <a:endParaRPr/>
          </a:p>
          <a:p>
            <a:pPr marL="914400" lvl="1" indent="-317500" algn="l" rtl="0">
              <a:spcBef>
                <a:spcPts val="0"/>
              </a:spcBef>
              <a:spcAft>
                <a:spcPts val="0"/>
              </a:spcAft>
              <a:buSzPts val="1400"/>
              <a:buChar char="○"/>
            </a:pPr>
            <a:r>
              <a:rPr lang="en"/>
              <a:t>The Supreme Court upholding the rights of the majority in cases that limit and prohibit majority-minority districting</a:t>
            </a:r>
            <a:endParaRPr/>
          </a:p>
          <a:p>
            <a:pPr marL="457200" lvl="0" indent="-342900" algn="l" rtl="0">
              <a:spcBef>
                <a:spcPts val="0"/>
              </a:spcBef>
              <a:spcAft>
                <a:spcPts val="0"/>
              </a:spcAft>
              <a:buSzPts val="1800"/>
              <a:buChar char="➢"/>
            </a:pPr>
            <a:r>
              <a:rPr lang="en"/>
              <a:t>The debate on affirmative action includes justices who insist that the </a:t>
            </a:r>
            <a:r>
              <a:rPr lang="en" b="1"/>
              <a:t>Constitution</a:t>
            </a:r>
            <a:r>
              <a:rPr lang="en"/>
              <a:t> is colorblind and those who maintain that it forbids only racial classifications designed to harm minorities, not help them.</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34"/>
        <p:cNvGrpSpPr/>
        <p:nvPr/>
      </p:nvGrpSpPr>
      <p:grpSpPr>
        <a:xfrm>
          <a:off x="0" y="0"/>
          <a:ext cx="0" cy="0"/>
          <a:chOff x="0" y="0"/>
          <a:chExt cx="0" cy="0"/>
        </a:xfrm>
      </p:grpSpPr>
      <p:sp>
        <p:nvSpPr>
          <p:cNvPr id="335" name="Google Shape;335;p59"/>
          <p:cNvSpPr txBox="1">
            <a:spLocks noGrp="1"/>
          </p:cNvSpPr>
          <p:nvPr>
            <p:ph type="title"/>
          </p:nvPr>
        </p:nvSpPr>
        <p:spPr>
          <a:xfrm>
            <a:off x="480150" y="3145500"/>
            <a:ext cx="8183700" cy="128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Unit 4: American Political Ideologies and Beliefs</a:t>
            </a:r>
            <a:endParaRPr>
              <a:solidFill>
                <a:srgbClr val="FFFFFF"/>
              </a:solidFill>
            </a:endParaRPr>
          </a:p>
        </p:txBody>
      </p:sp>
      <p:sp>
        <p:nvSpPr>
          <p:cNvPr id="336" name="Google Shape;336;p59"/>
          <p:cNvSpPr txBox="1">
            <a:spLocks noGrp="1"/>
          </p:cNvSpPr>
          <p:nvPr>
            <p:ph type="body" idx="4294967295"/>
          </p:nvPr>
        </p:nvSpPr>
        <p:spPr>
          <a:xfrm>
            <a:off x="311700" y="290250"/>
            <a:ext cx="8520600" cy="228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Essential Questions:</a:t>
            </a:r>
            <a:endParaRPr sz="2000">
              <a:solidFill>
                <a:srgbClr val="000000"/>
              </a:solidFill>
            </a:endParaRPr>
          </a:p>
          <a:p>
            <a:pPr marL="457200" lvl="0" indent="-342900" algn="l" rtl="0">
              <a:spcBef>
                <a:spcPts val="1600"/>
              </a:spcBef>
              <a:spcAft>
                <a:spcPts val="0"/>
              </a:spcAft>
              <a:buSzPts val="1800"/>
              <a:buChar char="●"/>
            </a:pPr>
            <a:r>
              <a:rPr lang="en"/>
              <a:t>How are American political beliefs formed and how do they evolve over time?</a:t>
            </a:r>
            <a:endParaRPr/>
          </a:p>
          <a:p>
            <a:pPr marL="457200" lvl="0" indent="-342900" algn="l" rtl="0">
              <a:spcBef>
                <a:spcPts val="0"/>
              </a:spcBef>
              <a:spcAft>
                <a:spcPts val="0"/>
              </a:spcAft>
              <a:buSzPts val="1800"/>
              <a:buChar char="●"/>
            </a:pPr>
            <a:r>
              <a:rPr lang="en"/>
              <a:t>How do political ideology and core values influence government policy making?</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60"/>
          <p:cNvSpPr txBox="1">
            <a:spLocks noGrp="1"/>
          </p:cNvSpPr>
          <p:nvPr>
            <p:ph type="title"/>
          </p:nvPr>
        </p:nvSpPr>
        <p:spPr>
          <a:xfrm>
            <a:off x="311700" y="405000"/>
            <a:ext cx="8520600" cy="163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relationship between core beliefs of U.S. citizens and attitudes about the role of government.</a:t>
            </a:r>
            <a:endParaRPr sz="2800"/>
          </a:p>
        </p:txBody>
      </p:sp>
      <p:sp>
        <p:nvSpPr>
          <p:cNvPr id="342" name="Google Shape;342;p60"/>
          <p:cNvSpPr txBox="1">
            <a:spLocks noGrp="1"/>
          </p:cNvSpPr>
          <p:nvPr>
            <p:ph type="body" idx="1"/>
          </p:nvPr>
        </p:nvSpPr>
        <p:spPr>
          <a:xfrm>
            <a:off x="311700" y="1876500"/>
            <a:ext cx="8520600" cy="2781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Different interpretations of core values, including individualism, equality of opportunity, free enterprise, rule of law, and limited government, affect the relationship between citizens and the federal government and the relationships citizens have with one another.</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46"/>
        <p:cNvGrpSpPr/>
        <p:nvPr/>
      </p:nvGrpSpPr>
      <p:grpSpPr>
        <a:xfrm>
          <a:off x="0" y="0"/>
          <a:ext cx="0" cy="0"/>
          <a:chOff x="0" y="0"/>
          <a:chExt cx="0" cy="0"/>
        </a:xfrm>
      </p:grpSpPr>
      <p:sp>
        <p:nvSpPr>
          <p:cNvPr id="347" name="Google Shape;347;p61"/>
          <p:cNvSpPr txBox="1">
            <a:spLocks noGrp="1"/>
          </p:cNvSpPr>
          <p:nvPr>
            <p:ph type="title"/>
          </p:nvPr>
        </p:nvSpPr>
        <p:spPr>
          <a:xfrm>
            <a:off x="311700" y="405000"/>
            <a:ext cx="8520600" cy="163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cultural factors influence political attitudes and socialization.</a:t>
            </a:r>
            <a:endParaRPr sz="2800"/>
          </a:p>
        </p:txBody>
      </p:sp>
      <p:sp>
        <p:nvSpPr>
          <p:cNvPr id="348" name="Google Shape;348;p61"/>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Family, schools, peers, media, and social environments (including civic and religious organizations) contribute to the development of an individual’s political attitudes and values through the process of political socialization.</a:t>
            </a:r>
            <a:endParaRPr/>
          </a:p>
          <a:p>
            <a:pPr marL="457200" lvl="0" indent="-342900" algn="l" rtl="0">
              <a:spcBef>
                <a:spcPts val="0"/>
              </a:spcBef>
              <a:spcAft>
                <a:spcPts val="0"/>
              </a:spcAft>
              <a:buSzPts val="1800"/>
              <a:buChar char="➢"/>
            </a:pPr>
            <a:r>
              <a:rPr lang="en"/>
              <a:t>As a result of globalization, U.S. political culture has both influenced and been influenced by the values of other countries.</a:t>
            </a:r>
            <a:endParaRPr/>
          </a:p>
          <a:p>
            <a:pPr marL="457200" lvl="0" indent="-342900" algn="l" rtl="0">
              <a:spcBef>
                <a:spcPts val="0"/>
              </a:spcBef>
              <a:spcAft>
                <a:spcPts val="0"/>
              </a:spcAft>
              <a:buSzPts val="1800"/>
              <a:buChar char="➢"/>
            </a:pPr>
            <a:r>
              <a:rPr lang="en"/>
              <a:t>Generational and life cycle effects also contribute to the political socialization that influences an individual’s political attitudes.</a:t>
            </a:r>
            <a:endParaRPr/>
          </a:p>
          <a:p>
            <a:pPr marL="457200" lvl="0" indent="-342900" algn="l" rtl="0">
              <a:spcBef>
                <a:spcPts val="0"/>
              </a:spcBef>
              <a:spcAft>
                <a:spcPts val="0"/>
              </a:spcAft>
              <a:buSzPts val="1800"/>
              <a:buChar char="➢"/>
            </a:pPr>
            <a:r>
              <a:rPr lang="en"/>
              <a:t>The relative importance of major political events to the development of individual political attitudes is an example of political socialization.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151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how Federalist and Anti-Federalist views on central government and democracy are reflected in U.S. foundational documents.</a:t>
            </a:r>
            <a:endParaRPr/>
          </a:p>
        </p:txBody>
      </p:sp>
      <p:sp>
        <p:nvSpPr>
          <p:cNvPr id="84" name="Google Shape;84;p17"/>
          <p:cNvSpPr txBox="1">
            <a:spLocks noGrp="1"/>
          </p:cNvSpPr>
          <p:nvPr>
            <p:ph type="body" idx="1"/>
          </p:nvPr>
        </p:nvSpPr>
        <p:spPr>
          <a:xfrm>
            <a:off x="311700" y="2025000"/>
            <a:ext cx="8520600" cy="2997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Madison’s arguments in </a:t>
            </a:r>
            <a:r>
              <a:rPr lang="en" b="1"/>
              <a:t>Federalist No. 10 </a:t>
            </a:r>
            <a:r>
              <a:rPr lang="en"/>
              <a:t>focused on the superiority of a large republic in controlling the “mischiefs of faction,” delegating authority to elected representatives and dispersing power between the states and national government.</a:t>
            </a:r>
            <a:endParaRPr/>
          </a:p>
          <a:p>
            <a:pPr marL="457200" lvl="0" indent="-342900" algn="l" rtl="0">
              <a:spcBef>
                <a:spcPts val="0"/>
              </a:spcBef>
              <a:spcAft>
                <a:spcPts val="0"/>
              </a:spcAft>
              <a:buSzPts val="1800"/>
              <a:buChar char="➢"/>
            </a:pPr>
            <a:r>
              <a:rPr lang="en"/>
              <a:t>Anti-Federalist writings, including </a:t>
            </a:r>
            <a:r>
              <a:rPr lang="en" b="1"/>
              <a:t>Brutus No. 1</a:t>
            </a:r>
            <a:r>
              <a:rPr lang="en"/>
              <a:t>, adhered to popular democratic theory that emphasized the benefits of a small decentralized republic while warning of the dangers to personal liberty from a large centralized government.</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62"/>
          <p:cNvSpPr txBox="1">
            <a:spLocks noGrp="1"/>
          </p:cNvSpPr>
          <p:nvPr>
            <p:ph type="title"/>
          </p:nvPr>
        </p:nvSpPr>
        <p:spPr>
          <a:xfrm>
            <a:off x="311700" y="688500"/>
            <a:ext cx="85206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the elements of a scientific poll.</a:t>
            </a:r>
            <a:endParaRPr sz="2800"/>
          </a:p>
        </p:txBody>
      </p:sp>
      <p:sp>
        <p:nvSpPr>
          <p:cNvPr id="354" name="Google Shape;354;p62"/>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Public opinion data that can impact elections and policy debates is affected by such scientific polling types and methods as:</a:t>
            </a:r>
            <a:endParaRPr/>
          </a:p>
          <a:p>
            <a:pPr marL="914400" lvl="1" indent="-317500" algn="l" rtl="0">
              <a:spcBef>
                <a:spcPts val="0"/>
              </a:spcBef>
              <a:spcAft>
                <a:spcPts val="0"/>
              </a:spcAft>
              <a:buSzPts val="1400"/>
              <a:buChar char="○"/>
            </a:pPr>
            <a:r>
              <a:rPr lang="en"/>
              <a:t>Type of poll (opinion polls, benchmark or tracking polls, entrance and exit polls)</a:t>
            </a:r>
            <a:endParaRPr/>
          </a:p>
          <a:p>
            <a:pPr marL="914400" lvl="1" indent="-317500" algn="l" rtl="0">
              <a:spcBef>
                <a:spcPts val="0"/>
              </a:spcBef>
              <a:spcAft>
                <a:spcPts val="0"/>
              </a:spcAft>
              <a:buSzPts val="1400"/>
              <a:buChar char="○"/>
            </a:pPr>
            <a:r>
              <a:rPr lang="en"/>
              <a:t>Sampling techniques, identification of respondents, mass survey or focus group, sampling error</a:t>
            </a:r>
            <a:endParaRPr/>
          </a:p>
          <a:p>
            <a:pPr marL="914400" lvl="1" indent="-317500" algn="l" rtl="0">
              <a:spcBef>
                <a:spcPts val="0"/>
              </a:spcBef>
              <a:spcAft>
                <a:spcPts val="0"/>
              </a:spcAft>
              <a:buSzPts val="1400"/>
              <a:buChar char="○"/>
            </a:pPr>
            <a:r>
              <a:rPr lang="en"/>
              <a:t>Type and format of questions</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58"/>
        <p:cNvGrpSpPr/>
        <p:nvPr/>
      </p:nvGrpSpPr>
      <p:grpSpPr>
        <a:xfrm>
          <a:off x="0" y="0"/>
          <a:ext cx="0" cy="0"/>
          <a:chOff x="0" y="0"/>
          <a:chExt cx="0" cy="0"/>
        </a:xfrm>
      </p:grpSpPr>
      <p:sp>
        <p:nvSpPr>
          <p:cNvPr id="359" name="Google Shape;359;p63"/>
          <p:cNvSpPr txBox="1">
            <a:spLocks noGrp="1"/>
          </p:cNvSpPr>
          <p:nvPr>
            <p:ph type="title"/>
          </p:nvPr>
        </p:nvSpPr>
        <p:spPr>
          <a:xfrm>
            <a:off x="311700" y="688500"/>
            <a:ext cx="85206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quality and credibility of claims based on public opinion data.</a:t>
            </a:r>
            <a:endParaRPr sz="2800"/>
          </a:p>
        </p:txBody>
      </p:sp>
      <p:sp>
        <p:nvSpPr>
          <p:cNvPr id="360" name="Google Shape;360;p63"/>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relationship between scientific polling and elections and policy debates is affected by the:</a:t>
            </a:r>
            <a:endParaRPr/>
          </a:p>
          <a:p>
            <a:pPr marL="914400" lvl="1" indent="-317500" algn="l" rtl="0">
              <a:spcBef>
                <a:spcPts val="0"/>
              </a:spcBef>
              <a:spcAft>
                <a:spcPts val="0"/>
              </a:spcAft>
              <a:buSzPts val="1400"/>
              <a:buChar char="○"/>
            </a:pPr>
            <a:r>
              <a:rPr lang="en"/>
              <a:t>Importance of public opinion as a source of political influence in a given election or policy debate</a:t>
            </a:r>
            <a:endParaRPr/>
          </a:p>
          <a:p>
            <a:pPr marL="914400" lvl="1" indent="-317500" algn="l" rtl="0">
              <a:spcBef>
                <a:spcPts val="0"/>
              </a:spcBef>
              <a:spcAft>
                <a:spcPts val="0"/>
              </a:spcAft>
              <a:buSzPts val="1400"/>
              <a:buChar char="○"/>
            </a:pPr>
            <a:r>
              <a:rPr lang="en"/>
              <a:t>Reliability and veracity of public opinion data</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5" name="Google Shape;365;p64"/>
          <p:cNvSpPr txBox="1">
            <a:spLocks noGrp="1"/>
          </p:cNvSpPr>
          <p:nvPr>
            <p:ph type="title"/>
          </p:nvPr>
        </p:nvSpPr>
        <p:spPr>
          <a:xfrm>
            <a:off x="311700" y="688500"/>
            <a:ext cx="8520600" cy="93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ideologies of the two major parties shape policy debates.</a:t>
            </a:r>
            <a:endParaRPr sz="2800"/>
          </a:p>
        </p:txBody>
      </p:sp>
      <p:sp>
        <p:nvSpPr>
          <p:cNvPr id="366" name="Google Shape;366;p64"/>
          <p:cNvSpPr txBox="1">
            <a:spLocks noGrp="1"/>
          </p:cNvSpPr>
          <p:nvPr>
            <p:ph type="body" idx="1"/>
          </p:nvPr>
        </p:nvSpPr>
        <p:spPr>
          <a:xfrm>
            <a:off x="311700" y="1809000"/>
            <a:ext cx="8520600" cy="3010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Democratic Party (D or DEM) platforms generally align more closely to liberal ideological positions, and the Republican Party (R or GOP) platforms generally align more closely to conservative ideological positions.</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65"/>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U.S. political culture (e.g., values, attitudes and beliefs) influences the formation, goals, and implementation of public policy over time.</a:t>
            </a:r>
            <a:endParaRPr sz="2800"/>
          </a:p>
        </p:txBody>
      </p:sp>
      <p:sp>
        <p:nvSpPr>
          <p:cNvPr id="372" name="Google Shape;372;p65"/>
          <p:cNvSpPr txBox="1">
            <a:spLocks noGrp="1"/>
          </p:cNvSpPr>
          <p:nvPr>
            <p:ph type="body" idx="1"/>
          </p:nvPr>
        </p:nvSpPr>
        <p:spPr>
          <a:xfrm>
            <a:off x="311700" y="2227500"/>
            <a:ext cx="8520600" cy="2592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Because the U.S. is a democracy with a diverse society, public policies generated at any given time reflect the attitudes and beliefs of citizens who choose to participate in politics at that time.</a:t>
            </a:r>
            <a:endParaRPr/>
          </a:p>
          <a:p>
            <a:pPr marL="457200" lvl="0" indent="-342900" algn="l" rtl="0">
              <a:spcBef>
                <a:spcPts val="0"/>
              </a:spcBef>
              <a:spcAft>
                <a:spcPts val="0"/>
              </a:spcAft>
              <a:buSzPts val="1800"/>
              <a:buChar char="➢"/>
            </a:pPr>
            <a:r>
              <a:rPr lang="en"/>
              <a:t>The balancing dynamic of individual liberty and government efforts to promote stability and order has been reflected in policy debates and their outcomes over time.</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Google Shape;377;p66"/>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different political ideologies regarding the role of government in regulating the marketplace.</a:t>
            </a:r>
            <a:endParaRPr sz="2800"/>
          </a:p>
        </p:txBody>
      </p:sp>
      <p:sp>
        <p:nvSpPr>
          <p:cNvPr id="378" name="Google Shape;378;p66"/>
          <p:cNvSpPr txBox="1">
            <a:spLocks noGrp="1"/>
          </p:cNvSpPr>
          <p:nvPr>
            <p:ph type="body" idx="1"/>
          </p:nvPr>
        </p:nvSpPr>
        <p:spPr>
          <a:xfrm>
            <a:off x="311700" y="1944000"/>
            <a:ext cx="8520600" cy="2875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Liberal ideologies favor more government regulation of the marketplace</a:t>
            </a:r>
            <a:endParaRPr/>
          </a:p>
          <a:p>
            <a:pPr marL="457200" lvl="0" indent="-342900" algn="l" rtl="0">
              <a:spcBef>
                <a:spcPts val="0"/>
              </a:spcBef>
              <a:spcAft>
                <a:spcPts val="0"/>
              </a:spcAft>
              <a:buSzPts val="1800"/>
              <a:buChar char="➢"/>
            </a:pPr>
            <a:r>
              <a:rPr lang="en"/>
              <a:t>Conservative ideologies favor fewer regulations</a:t>
            </a:r>
            <a:endParaRPr/>
          </a:p>
          <a:p>
            <a:pPr marL="457200" lvl="0" indent="-342900" algn="l" rtl="0">
              <a:spcBef>
                <a:spcPts val="0"/>
              </a:spcBef>
              <a:spcAft>
                <a:spcPts val="0"/>
              </a:spcAft>
              <a:buSzPts val="1800"/>
              <a:buChar char="➢"/>
            </a:pPr>
            <a:r>
              <a:rPr lang="en"/>
              <a:t>Libertarian ideologies favor little or no regulation of the marketplace beyond the protection of property rights and voluntary trade.</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82"/>
        <p:cNvGrpSpPr/>
        <p:nvPr/>
      </p:nvGrpSpPr>
      <p:grpSpPr>
        <a:xfrm>
          <a:off x="0" y="0"/>
          <a:ext cx="0" cy="0"/>
          <a:chOff x="0" y="0"/>
          <a:chExt cx="0" cy="0"/>
        </a:xfrm>
      </p:grpSpPr>
      <p:sp>
        <p:nvSpPr>
          <p:cNvPr id="383" name="Google Shape;383;p67"/>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political ideologies vary on the government’s role in regulating the marketplace.</a:t>
            </a:r>
            <a:endParaRPr sz="2800"/>
          </a:p>
        </p:txBody>
      </p:sp>
      <p:sp>
        <p:nvSpPr>
          <p:cNvPr id="384" name="Google Shape;384;p67"/>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Ideological differences on marketplace regulation are based on different theoretical support, including Keynesian and supply-side positions on monetary and fiscal policies promoted by the president, Congress and the Federal Reserve.</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68"/>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political ideologies vary on the role of the government in addressing social issues.</a:t>
            </a:r>
            <a:endParaRPr sz="2800"/>
          </a:p>
        </p:txBody>
      </p:sp>
      <p:sp>
        <p:nvSpPr>
          <p:cNvPr id="390" name="Google Shape;390;p68"/>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Liberal ideologies tend to think that personal privacy - areas of behavior where government should not intrude - extends further than conservative ideologies do (except in arenas involving religious and educational freedom)</a:t>
            </a:r>
            <a:endParaRPr/>
          </a:p>
          <a:p>
            <a:pPr marL="457200" lvl="0" indent="-342900" algn="l" rtl="0">
              <a:spcBef>
                <a:spcPts val="0"/>
              </a:spcBef>
              <a:spcAft>
                <a:spcPts val="0"/>
              </a:spcAft>
              <a:buSzPts val="1800"/>
              <a:buChar char="➢"/>
            </a:pPr>
            <a:r>
              <a:rPr lang="en"/>
              <a:t>Conservative ideologies favor less government involvement to ensure social and economic equality</a:t>
            </a:r>
            <a:endParaRPr/>
          </a:p>
          <a:p>
            <a:pPr marL="457200" lvl="0" indent="-342900" algn="l" rtl="0">
              <a:spcBef>
                <a:spcPts val="0"/>
              </a:spcBef>
              <a:spcAft>
                <a:spcPts val="0"/>
              </a:spcAft>
              <a:buSzPts val="1800"/>
              <a:buChar char="➢"/>
            </a:pPr>
            <a:r>
              <a:rPr lang="en"/>
              <a:t>Libertarian ideologies disfavor any governmental intervention beyond the protection of private property and individual liberty</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Google Shape;395;p69"/>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different ideologies impact policy on social issues.</a:t>
            </a:r>
            <a:endParaRPr sz="2800"/>
          </a:p>
        </p:txBody>
      </p:sp>
      <p:sp>
        <p:nvSpPr>
          <p:cNvPr id="396" name="Google Shape;396;p69"/>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Policy trends concerning the level of government involvement in social issues reflect the success of conservative or liberal perspectives in political parties.</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70"/>
          <p:cNvSpPr txBox="1">
            <a:spLocks noGrp="1"/>
          </p:cNvSpPr>
          <p:nvPr>
            <p:ph type="title"/>
          </p:nvPr>
        </p:nvSpPr>
        <p:spPr>
          <a:xfrm>
            <a:off x="480150" y="3145500"/>
            <a:ext cx="8183700" cy="128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Unit 5: Political Participation</a:t>
            </a:r>
            <a:endParaRPr>
              <a:solidFill>
                <a:srgbClr val="FFFFFF"/>
              </a:solidFill>
            </a:endParaRPr>
          </a:p>
        </p:txBody>
      </p:sp>
      <p:sp>
        <p:nvSpPr>
          <p:cNvPr id="402" name="Google Shape;402;p70"/>
          <p:cNvSpPr txBox="1">
            <a:spLocks noGrp="1"/>
          </p:cNvSpPr>
          <p:nvPr>
            <p:ph type="body" idx="4294967295"/>
          </p:nvPr>
        </p:nvSpPr>
        <p:spPr>
          <a:xfrm>
            <a:off x="311700" y="290250"/>
            <a:ext cx="8520600" cy="228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solidFill>
                  <a:srgbClr val="000000"/>
                </a:solidFill>
              </a:rPr>
              <a:t>Essential Questions:</a:t>
            </a:r>
            <a:endParaRPr sz="2000">
              <a:solidFill>
                <a:srgbClr val="000000"/>
              </a:solidFill>
            </a:endParaRPr>
          </a:p>
          <a:p>
            <a:pPr marL="457200" lvl="0" indent="-342900" algn="l" rtl="0">
              <a:spcBef>
                <a:spcPts val="1600"/>
              </a:spcBef>
              <a:spcAft>
                <a:spcPts val="0"/>
              </a:spcAft>
              <a:buSzPts val="1800"/>
              <a:buChar char="●"/>
            </a:pPr>
            <a:r>
              <a:rPr lang="en"/>
              <a:t>How have changes in technology influenced political communication and behavior?</a:t>
            </a:r>
            <a:endParaRPr/>
          </a:p>
          <a:p>
            <a:pPr marL="457200" lvl="0" indent="-342900" algn="l" rtl="0">
              <a:spcBef>
                <a:spcPts val="0"/>
              </a:spcBef>
              <a:spcAft>
                <a:spcPts val="0"/>
              </a:spcAft>
              <a:buSzPts val="1800"/>
              <a:buChar char="●"/>
            </a:pPr>
            <a:r>
              <a:rPr lang="en"/>
              <a:t>Why do levels of participation and influence in politics vary?</a:t>
            </a:r>
            <a:endParaRPr/>
          </a:p>
          <a:p>
            <a:pPr marL="457200" lvl="0" indent="-342900" algn="l" rtl="0">
              <a:spcBef>
                <a:spcPts val="0"/>
              </a:spcBef>
              <a:spcAft>
                <a:spcPts val="0"/>
              </a:spcAft>
              <a:buSzPts val="1800"/>
              <a:buChar char="●"/>
            </a:pPr>
            <a:r>
              <a:rPr lang="en"/>
              <a:t>How effective are the various methods of political participation in shaping public policies?</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406"/>
        <p:cNvGrpSpPr/>
        <p:nvPr/>
      </p:nvGrpSpPr>
      <p:grpSpPr>
        <a:xfrm>
          <a:off x="0" y="0"/>
          <a:ext cx="0" cy="0"/>
          <a:chOff x="0" y="0"/>
          <a:chExt cx="0" cy="0"/>
        </a:xfrm>
      </p:grpSpPr>
      <p:sp>
        <p:nvSpPr>
          <p:cNvPr id="407" name="Google Shape;407;p71"/>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the voting rights protections in the Constitution and in legislation.</a:t>
            </a:r>
            <a:endParaRPr sz="2800"/>
          </a:p>
        </p:txBody>
      </p:sp>
      <p:sp>
        <p:nvSpPr>
          <p:cNvPr id="408" name="Google Shape;408;p71"/>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Legal protections found in federal legislation and the </a:t>
            </a:r>
            <a:r>
              <a:rPr lang="en" b="1"/>
              <a:t>Fifteenth, Seventeenth, Nineteenth, Twenty-Fourth </a:t>
            </a:r>
            <a:r>
              <a:rPr lang="en"/>
              <a:t>and </a:t>
            </a:r>
            <a:r>
              <a:rPr lang="en" b="1"/>
              <a:t>Twenty-Sixth Amendments</a:t>
            </a:r>
            <a:r>
              <a:rPr lang="en"/>
              <a:t> relate to the expansion of opportunities for political participation.</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248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Explain the relationship between key provisions of the Articles of Confederation and the debate over granting the federal government greater power formerly reserved to the states.</a:t>
            </a:r>
            <a:endParaRPr/>
          </a:p>
        </p:txBody>
      </p:sp>
      <p:sp>
        <p:nvSpPr>
          <p:cNvPr id="90" name="Google Shape;90;p18"/>
          <p:cNvSpPr txBox="1">
            <a:spLocks noGrp="1"/>
          </p:cNvSpPr>
          <p:nvPr>
            <p:ph type="body" idx="1"/>
          </p:nvPr>
        </p:nvSpPr>
        <p:spPr>
          <a:xfrm>
            <a:off x="311700" y="2929500"/>
            <a:ext cx="8520600" cy="209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Specific incidents and legal challenges that highlighted key weaknesses of the </a:t>
            </a:r>
            <a:r>
              <a:rPr lang="en" b="1"/>
              <a:t>Articles of Confederation</a:t>
            </a:r>
            <a:r>
              <a:rPr lang="en"/>
              <a:t> are represented by the:</a:t>
            </a:r>
            <a:endParaRPr/>
          </a:p>
          <a:p>
            <a:pPr marL="914400" lvl="1" indent="-317500" algn="l" rtl="0">
              <a:spcBef>
                <a:spcPts val="0"/>
              </a:spcBef>
              <a:spcAft>
                <a:spcPts val="0"/>
              </a:spcAft>
              <a:buSzPts val="1400"/>
              <a:buChar char="○"/>
            </a:pPr>
            <a:r>
              <a:rPr lang="en"/>
              <a:t>Lack of centralized military power to address Shays’ Rebellion</a:t>
            </a:r>
            <a:endParaRPr/>
          </a:p>
          <a:p>
            <a:pPr marL="914400" lvl="1" indent="-317500" algn="l" rtl="0">
              <a:spcBef>
                <a:spcPts val="0"/>
              </a:spcBef>
              <a:spcAft>
                <a:spcPts val="0"/>
              </a:spcAft>
              <a:buSzPts val="1400"/>
              <a:buChar char="○"/>
            </a:pPr>
            <a:r>
              <a:rPr lang="en"/>
              <a:t>Lack of tax-enforcement power</a:t>
            </a:r>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412"/>
        <p:cNvGrpSpPr/>
        <p:nvPr/>
      </p:nvGrpSpPr>
      <p:grpSpPr>
        <a:xfrm>
          <a:off x="0" y="0"/>
          <a:ext cx="0" cy="0"/>
          <a:chOff x="0" y="0"/>
          <a:chExt cx="0" cy="0"/>
        </a:xfrm>
      </p:grpSpPr>
      <p:sp>
        <p:nvSpPr>
          <p:cNvPr id="413" name="Google Shape;413;p72"/>
          <p:cNvSpPr txBox="1">
            <a:spLocks noGrp="1"/>
          </p:cNvSpPr>
          <p:nvPr>
            <p:ph type="title"/>
          </p:nvPr>
        </p:nvSpPr>
        <p:spPr>
          <a:xfrm>
            <a:off x="311700" y="297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different models of voting behavior.</a:t>
            </a:r>
            <a:endParaRPr sz="2800"/>
          </a:p>
        </p:txBody>
      </p:sp>
      <p:sp>
        <p:nvSpPr>
          <p:cNvPr id="414" name="Google Shape;414;p72"/>
          <p:cNvSpPr txBox="1">
            <a:spLocks noGrp="1"/>
          </p:cNvSpPr>
          <p:nvPr>
            <p:ph type="body" idx="1"/>
          </p:nvPr>
        </p:nvSpPr>
        <p:spPr>
          <a:xfrm>
            <a:off x="311700" y="1620000"/>
            <a:ext cx="8520600" cy="319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Examples of political models explaining voting behavior include:</a:t>
            </a:r>
            <a:endParaRPr/>
          </a:p>
          <a:p>
            <a:pPr marL="914400" lvl="1" indent="-317500" algn="l" rtl="0">
              <a:spcBef>
                <a:spcPts val="0"/>
              </a:spcBef>
              <a:spcAft>
                <a:spcPts val="0"/>
              </a:spcAft>
              <a:buSzPts val="1400"/>
              <a:buChar char="○"/>
            </a:pPr>
            <a:r>
              <a:rPr lang="en"/>
              <a:t>Rational choice voting - voting based on what is perceived to be in the citizen’s individual interest.</a:t>
            </a:r>
            <a:endParaRPr/>
          </a:p>
          <a:p>
            <a:pPr marL="914400" lvl="1" indent="-317500" algn="l" rtl="0">
              <a:spcBef>
                <a:spcPts val="0"/>
              </a:spcBef>
              <a:spcAft>
                <a:spcPts val="0"/>
              </a:spcAft>
              <a:buSzPts val="1400"/>
              <a:buChar char="○"/>
            </a:pPr>
            <a:r>
              <a:rPr lang="en"/>
              <a:t>Retrospective voting - voting to decide whether the party or candidate in power should be re-elected based on the recent past</a:t>
            </a:r>
            <a:endParaRPr/>
          </a:p>
          <a:p>
            <a:pPr marL="914400" lvl="1" indent="-317500" algn="l" rtl="0">
              <a:spcBef>
                <a:spcPts val="0"/>
              </a:spcBef>
              <a:spcAft>
                <a:spcPts val="0"/>
              </a:spcAft>
              <a:buSzPts val="1400"/>
              <a:buChar char="○"/>
            </a:pPr>
            <a:r>
              <a:rPr lang="en"/>
              <a:t>Prospective voting - voting based on predictions of how a party or candidate will perform in the future</a:t>
            </a:r>
            <a:endParaRPr/>
          </a:p>
          <a:p>
            <a:pPr marL="914400" lvl="1" indent="-317500" algn="l" rtl="0">
              <a:spcBef>
                <a:spcPts val="0"/>
              </a:spcBef>
              <a:spcAft>
                <a:spcPts val="0"/>
              </a:spcAft>
              <a:buSzPts val="1400"/>
              <a:buChar char="○"/>
            </a:pPr>
            <a:r>
              <a:rPr lang="en"/>
              <a:t>Party-line voting - supporting a party by voting for candidates from one political party for all public offices across the ballot</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p73"/>
          <p:cNvSpPr txBox="1">
            <a:spLocks noGrp="1"/>
          </p:cNvSpPr>
          <p:nvPr>
            <p:ph type="title"/>
          </p:nvPr>
        </p:nvSpPr>
        <p:spPr>
          <a:xfrm>
            <a:off x="311700" y="108000"/>
            <a:ext cx="8520600" cy="1323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roles that individual choice and state laws play in voter turnout in elections.</a:t>
            </a:r>
            <a:endParaRPr sz="2800"/>
          </a:p>
        </p:txBody>
      </p:sp>
      <p:sp>
        <p:nvSpPr>
          <p:cNvPr id="420" name="Google Shape;420;p73"/>
          <p:cNvSpPr txBox="1">
            <a:spLocks noGrp="1"/>
          </p:cNvSpPr>
          <p:nvPr>
            <p:ph type="body" idx="1"/>
          </p:nvPr>
        </p:nvSpPr>
        <p:spPr>
          <a:xfrm>
            <a:off x="311700" y="1201500"/>
            <a:ext cx="8520600" cy="371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 addition to the impact that demographics and political efficacy can have on voter choice and turnout, structural barriers and type of election also affect voter turnout in the U.S., as represented by:</a:t>
            </a:r>
            <a:endParaRPr/>
          </a:p>
          <a:p>
            <a:pPr marL="914400" lvl="1" indent="-317500" algn="l" rtl="0">
              <a:spcBef>
                <a:spcPts val="0"/>
              </a:spcBef>
              <a:spcAft>
                <a:spcPts val="0"/>
              </a:spcAft>
              <a:buSzPts val="1400"/>
              <a:buChar char="○"/>
            </a:pPr>
            <a:r>
              <a:rPr lang="en"/>
              <a:t>State voter registration laws</a:t>
            </a:r>
            <a:endParaRPr/>
          </a:p>
          <a:p>
            <a:pPr marL="914400" lvl="1" indent="-317500" algn="l" rtl="0">
              <a:spcBef>
                <a:spcPts val="0"/>
              </a:spcBef>
              <a:spcAft>
                <a:spcPts val="0"/>
              </a:spcAft>
              <a:buSzPts val="1400"/>
              <a:buChar char="○"/>
            </a:pPr>
            <a:r>
              <a:rPr lang="en"/>
              <a:t>Procedures on how, when, and where to vote</a:t>
            </a:r>
            <a:endParaRPr/>
          </a:p>
          <a:p>
            <a:pPr marL="914400" lvl="1" indent="-317500" algn="l" rtl="0">
              <a:spcBef>
                <a:spcPts val="0"/>
              </a:spcBef>
              <a:spcAft>
                <a:spcPts val="0"/>
              </a:spcAft>
              <a:buSzPts val="1400"/>
              <a:buChar char="○"/>
            </a:pPr>
            <a:r>
              <a:rPr lang="en"/>
              <a:t>Mid-term (congressional) or general presidential elections</a:t>
            </a:r>
            <a:endParaRPr/>
          </a:p>
          <a:p>
            <a:pPr marL="457200" lvl="0" indent="-342900" algn="l" rtl="0">
              <a:spcBef>
                <a:spcPts val="0"/>
              </a:spcBef>
              <a:spcAft>
                <a:spcPts val="0"/>
              </a:spcAft>
              <a:buSzPts val="1800"/>
              <a:buChar char="➢"/>
            </a:pPr>
            <a:r>
              <a:rPr lang="en"/>
              <a:t>Demographic characteristics and political efficacy or engagement are used to predict the likelihood of whether an individual will vote.</a:t>
            </a:r>
            <a:endParaRPr/>
          </a:p>
          <a:p>
            <a:pPr marL="457200" lvl="0" indent="-342900" algn="l" rtl="0">
              <a:spcBef>
                <a:spcPts val="0"/>
              </a:spcBef>
              <a:spcAft>
                <a:spcPts val="0"/>
              </a:spcAft>
              <a:buSzPts val="1800"/>
              <a:buChar char="➢"/>
            </a:pPr>
            <a:r>
              <a:rPr lang="en"/>
              <a:t>Factors influencing voter choice include:</a:t>
            </a:r>
            <a:endParaRPr/>
          </a:p>
          <a:p>
            <a:pPr marL="914400" lvl="1" indent="-317500" algn="l" rtl="0">
              <a:spcBef>
                <a:spcPts val="0"/>
              </a:spcBef>
              <a:spcAft>
                <a:spcPts val="0"/>
              </a:spcAft>
              <a:buSzPts val="1400"/>
              <a:buChar char="○"/>
            </a:pPr>
            <a:r>
              <a:rPr lang="en"/>
              <a:t>Party identification and ideological orientation</a:t>
            </a:r>
            <a:endParaRPr/>
          </a:p>
          <a:p>
            <a:pPr marL="914400" lvl="1" indent="-317500" algn="l" rtl="0">
              <a:spcBef>
                <a:spcPts val="0"/>
              </a:spcBef>
              <a:spcAft>
                <a:spcPts val="0"/>
              </a:spcAft>
              <a:buSzPts val="1400"/>
              <a:buChar char="○"/>
            </a:pPr>
            <a:r>
              <a:rPr lang="en"/>
              <a:t>Candidate characteristics</a:t>
            </a:r>
            <a:endParaRPr/>
          </a:p>
          <a:p>
            <a:pPr marL="914400" lvl="1" indent="-317500" algn="l" rtl="0">
              <a:spcBef>
                <a:spcPts val="0"/>
              </a:spcBef>
              <a:spcAft>
                <a:spcPts val="0"/>
              </a:spcAft>
              <a:buSzPts val="1400"/>
              <a:buChar char="○"/>
            </a:pPr>
            <a:r>
              <a:rPr lang="en"/>
              <a:t>Contemporary political issues</a:t>
            </a:r>
            <a:endParaRPr/>
          </a:p>
          <a:p>
            <a:pPr marL="914400" lvl="1" indent="-317500" algn="l" rtl="0">
              <a:spcBef>
                <a:spcPts val="0"/>
              </a:spcBef>
              <a:spcAft>
                <a:spcPts val="0"/>
              </a:spcAft>
              <a:buSzPts val="1400"/>
              <a:buChar char="○"/>
            </a:pPr>
            <a:r>
              <a:rPr lang="en"/>
              <a:t>Religious beliefs or affiliation, gender, race and ethnicity, and other demographic characteristics</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Google Shape;425;p74"/>
          <p:cNvSpPr txBox="1">
            <a:spLocks noGrp="1"/>
          </p:cNvSpPr>
          <p:nvPr>
            <p:ph type="title"/>
          </p:nvPr>
        </p:nvSpPr>
        <p:spPr>
          <a:xfrm>
            <a:off x="311700" y="364500"/>
            <a:ext cx="8520600" cy="10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Describe linkage institutions.</a:t>
            </a:r>
            <a:endParaRPr sz="2800"/>
          </a:p>
        </p:txBody>
      </p:sp>
      <p:sp>
        <p:nvSpPr>
          <p:cNvPr id="426" name="Google Shape;426;p74"/>
          <p:cNvSpPr txBox="1">
            <a:spLocks noGrp="1"/>
          </p:cNvSpPr>
          <p:nvPr>
            <p:ph type="body" idx="1"/>
          </p:nvPr>
        </p:nvSpPr>
        <p:spPr>
          <a:xfrm>
            <a:off x="311700" y="1201500"/>
            <a:ext cx="8520600" cy="3712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Linkage institutions are channels, such as the following, that allow individuals to communicate their preferences to policy makers:</a:t>
            </a:r>
            <a:endParaRPr/>
          </a:p>
          <a:p>
            <a:pPr marL="914400" lvl="1" indent="-317500" algn="l" rtl="0">
              <a:spcBef>
                <a:spcPts val="0"/>
              </a:spcBef>
              <a:spcAft>
                <a:spcPts val="0"/>
              </a:spcAft>
              <a:buSzPts val="1400"/>
              <a:buChar char="○"/>
            </a:pPr>
            <a:r>
              <a:rPr lang="en"/>
              <a:t>Political Parties</a:t>
            </a:r>
            <a:endParaRPr/>
          </a:p>
          <a:p>
            <a:pPr marL="914400" lvl="1" indent="-317500" algn="l" rtl="0">
              <a:spcBef>
                <a:spcPts val="0"/>
              </a:spcBef>
              <a:spcAft>
                <a:spcPts val="0"/>
              </a:spcAft>
              <a:buSzPts val="1400"/>
              <a:buChar char="○"/>
            </a:pPr>
            <a:r>
              <a:rPr lang="en"/>
              <a:t>Interest Groups</a:t>
            </a:r>
            <a:endParaRPr/>
          </a:p>
          <a:p>
            <a:pPr marL="914400" lvl="1" indent="-317500" algn="l" rtl="0">
              <a:spcBef>
                <a:spcPts val="0"/>
              </a:spcBef>
              <a:spcAft>
                <a:spcPts val="0"/>
              </a:spcAft>
              <a:buSzPts val="1400"/>
              <a:buChar char="○"/>
            </a:pPr>
            <a:r>
              <a:rPr lang="en"/>
              <a:t>Elections</a:t>
            </a:r>
            <a:endParaRPr/>
          </a:p>
          <a:p>
            <a:pPr marL="914400" lvl="1" indent="-317500" algn="l" rtl="0">
              <a:spcBef>
                <a:spcPts val="0"/>
              </a:spcBef>
              <a:spcAft>
                <a:spcPts val="0"/>
              </a:spcAft>
              <a:buSzPts val="1400"/>
              <a:buChar char="○"/>
            </a:pPr>
            <a:r>
              <a:rPr lang="en"/>
              <a:t>Media</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75"/>
          <p:cNvSpPr txBox="1">
            <a:spLocks noGrp="1"/>
          </p:cNvSpPr>
          <p:nvPr>
            <p:ph type="title"/>
          </p:nvPr>
        </p:nvSpPr>
        <p:spPr>
          <a:xfrm>
            <a:off x="311700" y="364500"/>
            <a:ext cx="8520600" cy="10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function and impact of political parties on the electorate and government.</a:t>
            </a:r>
            <a:endParaRPr sz="2800"/>
          </a:p>
        </p:txBody>
      </p:sp>
      <p:sp>
        <p:nvSpPr>
          <p:cNvPr id="432" name="Google Shape;432;p75"/>
          <p:cNvSpPr txBox="1">
            <a:spLocks noGrp="1"/>
          </p:cNvSpPr>
          <p:nvPr>
            <p:ph type="body" idx="1"/>
          </p:nvPr>
        </p:nvSpPr>
        <p:spPr>
          <a:xfrm>
            <a:off x="311700" y="1431000"/>
            <a:ext cx="8520600" cy="3483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functions and impact of political parties on the electorate and government are represented by:</a:t>
            </a:r>
            <a:endParaRPr/>
          </a:p>
          <a:p>
            <a:pPr marL="914400" lvl="1" indent="-317500" algn="l" rtl="0">
              <a:spcBef>
                <a:spcPts val="0"/>
              </a:spcBef>
              <a:spcAft>
                <a:spcPts val="0"/>
              </a:spcAft>
              <a:buSzPts val="1400"/>
              <a:buChar char="○"/>
            </a:pPr>
            <a:r>
              <a:rPr lang="en"/>
              <a:t>Mobilization and education of voters</a:t>
            </a:r>
            <a:endParaRPr/>
          </a:p>
          <a:p>
            <a:pPr marL="914400" lvl="1" indent="-317500" algn="l" rtl="0">
              <a:spcBef>
                <a:spcPts val="0"/>
              </a:spcBef>
              <a:spcAft>
                <a:spcPts val="0"/>
              </a:spcAft>
              <a:buSzPts val="1400"/>
              <a:buChar char="○"/>
            </a:pPr>
            <a:r>
              <a:rPr lang="en"/>
              <a:t>Party platforms</a:t>
            </a:r>
            <a:endParaRPr/>
          </a:p>
          <a:p>
            <a:pPr marL="914400" lvl="1" indent="-317500" algn="l" rtl="0">
              <a:spcBef>
                <a:spcPts val="0"/>
              </a:spcBef>
              <a:spcAft>
                <a:spcPts val="0"/>
              </a:spcAft>
              <a:buSzPts val="1400"/>
              <a:buChar char="○"/>
            </a:pPr>
            <a:r>
              <a:rPr lang="en"/>
              <a:t>Candidate recruitment</a:t>
            </a:r>
            <a:endParaRPr/>
          </a:p>
          <a:p>
            <a:pPr marL="914400" lvl="1" indent="-317500" algn="l" rtl="0">
              <a:spcBef>
                <a:spcPts val="0"/>
              </a:spcBef>
              <a:spcAft>
                <a:spcPts val="0"/>
              </a:spcAft>
              <a:buSzPts val="1400"/>
              <a:buChar char="○"/>
            </a:pPr>
            <a:r>
              <a:rPr lang="en"/>
              <a:t>Campaign management, including fundraising and media strategy</a:t>
            </a:r>
            <a:endParaRPr/>
          </a:p>
          <a:p>
            <a:pPr marL="914400" lvl="1" indent="-317500" algn="l" rtl="0">
              <a:spcBef>
                <a:spcPts val="0"/>
              </a:spcBef>
              <a:spcAft>
                <a:spcPts val="0"/>
              </a:spcAft>
              <a:buSzPts val="1400"/>
              <a:buChar char="○"/>
            </a:pPr>
            <a:r>
              <a:rPr lang="en"/>
              <a:t>The committee and party leadership systems in legislatures</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Google Shape;437;p76"/>
          <p:cNvSpPr txBox="1">
            <a:spLocks noGrp="1"/>
          </p:cNvSpPr>
          <p:nvPr>
            <p:ph type="title"/>
          </p:nvPr>
        </p:nvSpPr>
        <p:spPr>
          <a:xfrm>
            <a:off x="311700" y="364500"/>
            <a:ext cx="8520600" cy="10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why and how political parties change and adapt.</a:t>
            </a:r>
            <a:endParaRPr sz="2800"/>
          </a:p>
        </p:txBody>
      </p:sp>
      <p:sp>
        <p:nvSpPr>
          <p:cNvPr id="438" name="Google Shape;438;p76"/>
          <p:cNvSpPr txBox="1">
            <a:spLocks noGrp="1"/>
          </p:cNvSpPr>
          <p:nvPr>
            <p:ph type="body" idx="1"/>
          </p:nvPr>
        </p:nvSpPr>
        <p:spPr>
          <a:xfrm>
            <a:off x="311700" y="1431000"/>
            <a:ext cx="8520600" cy="3483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Parties have adapted to candidate-centered campaigns, and their role in nominating candidates has been weakened.</a:t>
            </a:r>
            <a:endParaRPr/>
          </a:p>
          <a:p>
            <a:pPr marL="457200" lvl="0" indent="-342900" algn="l" rtl="0">
              <a:spcBef>
                <a:spcPts val="0"/>
              </a:spcBef>
              <a:spcAft>
                <a:spcPts val="0"/>
              </a:spcAft>
              <a:buSzPts val="1800"/>
              <a:buChar char="➢"/>
            </a:pPr>
            <a:r>
              <a:rPr lang="en"/>
              <a:t>Parties modify their policies and messaging to appeal to various demographic coalitions.</a:t>
            </a:r>
            <a:endParaRPr/>
          </a:p>
          <a:p>
            <a:pPr marL="457200" lvl="0" indent="-342900" algn="l" rtl="0">
              <a:spcBef>
                <a:spcPts val="0"/>
              </a:spcBef>
              <a:spcAft>
                <a:spcPts val="0"/>
              </a:spcAft>
              <a:buSzPts val="1800"/>
              <a:buChar char="➢"/>
            </a:pPr>
            <a:r>
              <a:rPr lang="en"/>
              <a:t>The structure of parties have been influenced by:</a:t>
            </a:r>
            <a:endParaRPr/>
          </a:p>
          <a:p>
            <a:pPr marL="914400" lvl="1" indent="-317500" algn="l" rtl="0">
              <a:spcBef>
                <a:spcPts val="0"/>
              </a:spcBef>
              <a:spcAft>
                <a:spcPts val="0"/>
              </a:spcAft>
              <a:buSzPts val="1400"/>
              <a:buChar char="○"/>
            </a:pPr>
            <a:r>
              <a:rPr lang="en"/>
              <a:t>Critical elections and regional realignments</a:t>
            </a:r>
            <a:endParaRPr/>
          </a:p>
          <a:p>
            <a:pPr marL="914400" lvl="1" indent="-317500" algn="l" rtl="0">
              <a:spcBef>
                <a:spcPts val="0"/>
              </a:spcBef>
              <a:spcAft>
                <a:spcPts val="0"/>
              </a:spcAft>
              <a:buSzPts val="1400"/>
              <a:buChar char="○"/>
            </a:pPr>
            <a:r>
              <a:rPr lang="en"/>
              <a:t>Campaign finance law</a:t>
            </a:r>
            <a:endParaRPr/>
          </a:p>
          <a:p>
            <a:pPr marL="914400" lvl="1" indent="-317500" algn="l" rtl="0">
              <a:spcBef>
                <a:spcPts val="0"/>
              </a:spcBef>
              <a:spcAft>
                <a:spcPts val="0"/>
              </a:spcAft>
              <a:buSzPts val="1400"/>
              <a:buChar char="○"/>
            </a:pPr>
            <a:r>
              <a:rPr lang="en"/>
              <a:t>Changes in communication and data management technology</a:t>
            </a:r>
            <a:endParaRPr/>
          </a:p>
          <a:p>
            <a:pPr marL="457200" lvl="0" indent="-342900" algn="l" rtl="0">
              <a:spcBef>
                <a:spcPts val="0"/>
              </a:spcBef>
              <a:spcAft>
                <a:spcPts val="0"/>
              </a:spcAft>
              <a:buSzPts val="1800"/>
              <a:buChar char="➢"/>
            </a:pPr>
            <a:r>
              <a:rPr lang="en"/>
              <a:t>Parties use communication technology and voter-data management to disseminate, control, and clarify political messages and enhance outreach adn mobilization efforts.</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42"/>
        <p:cNvGrpSpPr/>
        <p:nvPr/>
      </p:nvGrpSpPr>
      <p:grpSpPr>
        <a:xfrm>
          <a:off x="0" y="0"/>
          <a:ext cx="0" cy="0"/>
          <a:chOff x="0" y="0"/>
          <a:chExt cx="0" cy="0"/>
        </a:xfrm>
      </p:grpSpPr>
      <p:sp>
        <p:nvSpPr>
          <p:cNvPr id="443" name="Google Shape;443;p77"/>
          <p:cNvSpPr txBox="1">
            <a:spLocks noGrp="1"/>
          </p:cNvSpPr>
          <p:nvPr>
            <p:ph type="title"/>
          </p:nvPr>
        </p:nvSpPr>
        <p:spPr>
          <a:xfrm>
            <a:off x="311700" y="364500"/>
            <a:ext cx="8520600" cy="106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structural barriers impact third-party and independent candidate success.</a:t>
            </a:r>
            <a:endParaRPr sz="2800"/>
          </a:p>
        </p:txBody>
      </p:sp>
      <p:sp>
        <p:nvSpPr>
          <p:cNvPr id="444" name="Google Shape;444;p77"/>
          <p:cNvSpPr txBox="1">
            <a:spLocks noGrp="1"/>
          </p:cNvSpPr>
          <p:nvPr>
            <p:ph type="body" idx="1"/>
          </p:nvPr>
        </p:nvSpPr>
        <p:spPr>
          <a:xfrm>
            <a:off x="311700" y="1431000"/>
            <a:ext cx="8520600" cy="3483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 comparison to proportional systems, winner-take-all voting districts serve as a structural barrier to third-party and independent candidate success.</a:t>
            </a:r>
            <a:endParaRPr/>
          </a:p>
          <a:p>
            <a:pPr marL="457200" lvl="0" indent="-342900" algn="l" rtl="0">
              <a:spcBef>
                <a:spcPts val="0"/>
              </a:spcBef>
              <a:spcAft>
                <a:spcPts val="0"/>
              </a:spcAft>
              <a:buSzPts val="1800"/>
              <a:buChar char="➢"/>
            </a:pPr>
            <a:r>
              <a:rPr lang="en"/>
              <a:t>The incorporation of third-party agendas into platforms of major political parties serves as a barrier to third-party and independent candidate success.</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78"/>
          <p:cNvSpPr txBox="1">
            <a:spLocks noGrp="1"/>
          </p:cNvSpPr>
          <p:nvPr>
            <p:ph type="title"/>
          </p:nvPr>
        </p:nvSpPr>
        <p:spPr>
          <a:xfrm>
            <a:off x="311700" y="364500"/>
            <a:ext cx="8520600" cy="150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benefits and potential problems of interest group influence on elections and policy making.</a:t>
            </a:r>
            <a:endParaRPr sz="2800"/>
          </a:p>
        </p:txBody>
      </p:sp>
      <p:sp>
        <p:nvSpPr>
          <p:cNvPr id="450" name="Google Shape;450;p78"/>
          <p:cNvSpPr txBox="1">
            <a:spLocks noGrp="1"/>
          </p:cNvSpPr>
          <p:nvPr>
            <p:ph type="body" idx="1"/>
          </p:nvPr>
        </p:nvSpPr>
        <p:spPr>
          <a:xfrm>
            <a:off x="311700" y="1866025"/>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Interest groups may represent very specific or more general interests, and can educate voters and office holders, draft legislation, and mobilize membership to apply pressure on and work with legislators and government agencies.</a:t>
            </a:r>
            <a:endParaRPr/>
          </a:p>
          <a:p>
            <a:pPr marL="457200" lvl="0" indent="-342900" algn="l" rtl="0">
              <a:spcBef>
                <a:spcPts val="0"/>
              </a:spcBef>
              <a:spcAft>
                <a:spcPts val="0"/>
              </a:spcAft>
              <a:buSzPts val="1800"/>
              <a:buChar char="➢"/>
            </a:pPr>
            <a:r>
              <a:rPr lang="en"/>
              <a:t>In addition to working within party coalitions, interest groups exert influence through long-standing relationships with bureaucratic agencies, congressional committees, and other interest groups; such relationships are described as “iron triangles” and issue networks and they help interest groups exert influence across political party coalitions.</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Google Shape;455;p79"/>
          <p:cNvSpPr txBox="1">
            <a:spLocks noGrp="1"/>
          </p:cNvSpPr>
          <p:nvPr>
            <p:ph type="title"/>
          </p:nvPr>
        </p:nvSpPr>
        <p:spPr>
          <a:xfrm>
            <a:off x="311700" y="364500"/>
            <a:ext cx="8520600" cy="1501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variation in types and resources of interest groups affects their ability to influence elections and policy making.</a:t>
            </a:r>
            <a:endParaRPr sz="2800"/>
          </a:p>
        </p:txBody>
      </p:sp>
      <p:sp>
        <p:nvSpPr>
          <p:cNvPr id="456" name="Google Shape;456;p79"/>
          <p:cNvSpPr txBox="1">
            <a:spLocks noGrp="1"/>
          </p:cNvSpPr>
          <p:nvPr>
            <p:ph type="body" idx="1"/>
          </p:nvPr>
        </p:nvSpPr>
        <p:spPr>
          <a:xfrm>
            <a:off x="311700" y="1866025"/>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Interest group influence may be impacted by:</a:t>
            </a:r>
            <a:endParaRPr/>
          </a:p>
          <a:p>
            <a:pPr marL="914400" lvl="1" indent="-317500" algn="l" rtl="0">
              <a:spcBef>
                <a:spcPts val="0"/>
              </a:spcBef>
              <a:spcAft>
                <a:spcPts val="0"/>
              </a:spcAft>
              <a:buSzPts val="1400"/>
              <a:buChar char="○"/>
            </a:pPr>
            <a:r>
              <a:rPr lang="en"/>
              <a:t>Inequality of political and economic resources</a:t>
            </a:r>
            <a:endParaRPr/>
          </a:p>
          <a:p>
            <a:pPr marL="914400" lvl="1" indent="-317500" algn="l" rtl="0">
              <a:spcBef>
                <a:spcPts val="0"/>
              </a:spcBef>
              <a:spcAft>
                <a:spcPts val="0"/>
              </a:spcAft>
              <a:buSzPts val="1400"/>
              <a:buChar char="○"/>
            </a:pPr>
            <a:r>
              <a:rPr lang="en"/>
              <a:t>Unequal access to decision makers</a:t>
            </a:r>
            <a:endParaRPr/>
          </a:p>
          <a:p>
            <a:pPr marL="914400" lvl="1" indent="-317500" algn="l" rtl="0">
              <a:spcBef>
                <a:spcPts val="0"/>
              </a:spcBef>
              <a:spcAft>
                <a:spcPts val="0"/>
              </a:spcAft>
              <a:buSzPts val="1400"/>
              <a:buChar char="○"/>
            </a:pPr>
            <a:r>
              <a:rPr lang="en"/>
              <a:t>“Free rider” problem</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60"/>
        <p:cNvGrpSpPr/>
        <p:nvPr/>
      </p:nvGrpSpPr>
      <p:grpSpPr>
        <a:xfrm>
          <a:off x="0" y="0"/>
          <a:ext cx="0" cy="0"/>
          <a:chOff x="0" y="0"/>
          <a:chExt cx="0" cy="0"/>
        </a:xfrm>
      </p:grpSpPr>
      <p:sp>
        <p:nvSpPr>
          <p:cNvPr id="461" name="Google Shape;461;p80"/>
          <p:cNvSpPr txBox="1">
            <a:spLocks noGrp="1"/>
          </p:cNvSpPr>
          <p:nvPr>
            <p:ph type="title"/>
          </p:nvPr>
        </p:nvSpPr>
        <p:spPr>
          <a:xfrm>
            <a:off x="311700" y="364500"/>
            <a:ext cx="8520600" cy="12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various political actors influence public policy outcomes.</a:t>
            </a:r>
            <a:endParaRPr sz="2800"/>
          </a:p>
        </p:txBody>
      </p:sp>
      <p:sp>
        <p:nvSpPr>
          <p:cNvPr id="462" name="Google Shape;462;p80"/>
          <p:cNvSpPr txBox="1">
            <a:spLocks noGrp="1"/>
          </p:cNvSpPr>
          <p:nvPr>
            <p:ph type="body" idx="1"/>
          </p:nvPr>
        </p:nvSpPr>
        <p:spPr>
          <a:xfrm>
            <a:off x="311700" y="1866025"/>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SIngle-issue groups, ideological/social movements, and protest movements form with the goal of impacting society and policy making.</a:t>
            </a:r>
            <a:endParaRPr/>
          </a:p>
          <a:p>
            <a:pPr marL="457200" lvl="0" indent="-342900" algn="l" rtl="0">
              <a:spcBef>
                <a:spcPts val="0"/>
              </a:spcBef>
              <a:spcAft>
                <a:spcPts val="0"/>
              </a:spcAft>
              <a:buSzPts val="1800"/>
              <a:buChar char="➢"/>
            </a:pPr>
            <a:r>
              <a:rPr lang="en"/>
              <a:t>Competing actors such as interest groups, professional organizations, social movements, the military, and bureaucratic agencies influence policy making, such as the federal budget process, at key stages and to varying degrees.</a:t>
            </a:r>
            <a:endParaRPr/>
          </a:p>
          <a:p>
            <a:pPr marL="457200" lvl="0" indent="-342900" algn="l" rtl="0">
              <a:spcBef>
                <a:spcPts val="0"/>
              </a:spcBef>
              <a:spcAft>
                <a:spcPts val="0"/>
              </a:spcAft>
              <a:buSzPts val="1800"/>
              <a:buChar char="➢"/>
            </a:pPr>
            <a:r>
              <a:rPr lang="en"/>
              <a:t>Elections and political parties are related to major policy shifts or initiatives, occasionally leading to political realignments of voting constituencies.</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66"/>
        <p:cNvGrpSpPr/>
        <p:nvPr/>
      </p:nvGrpSpPr>
      <p:grpSpPr>
        <a:xfrm>
          <a:off x="0" y="0"/>
          <a:ext cx="0" cy="0"/>
          <a:chOff x="0" y="0"/>
          <a:chExt cx="0" cy="0"/>
        </a:xfrm>
      </p:grpSpPr>
      <p:sp>
        <p:nvSpPr>
          <p:cNvPr id="467" name="Google Shape;467;p81"/>
          <p:cNvSpPr txBox="1">
            <a:spLocks noGrp="1"/>
          </p:cNvSpPr>
          <p:nvPr>
            <p:ph type="title"/>
          </p:nvPr>
        </p:nvSpPr>
        <p:spPr>
          <a:xfrm>
            <a:off x="311700" y="364500"/>
            <a:ext cx="8520600" cy="12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different processes work in a U.S. presidential election.</a:t>
            </a:r>
            <a:endParaRPr sz="2800"/>
          </a:p>
        </p:txBody>
      </p:sp>
      <p:sp>
        <p:nvSpPr>
          <p:cNvPr id="468" name="Google Shape;468;p81"/>
          <p:cNvSpPr txBox="1">
            <a:spLocks noGrp="1"/>
          </p:cNvSpPr>
          <p:nvPr>
            <p:ph type="body" idx="1"/>
          </p:nvPr>
        </p:nvSpPr>
        <p:spPr>
          <a:xfrm>
            <a:off x="311700" y="1566900"/>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process and outcomes in U.S. presidential elections are impacted by:</a:t>
            </a:r>
            <a:endParaRPr/>
          </a:p>
          <a:p>
            <a:pPr marL="914400" lvl="1" indent="-317500" algn="l" rtl="0">
              <a:spcBef>
                <a:spcPts val="0"/>
              </a:spcBef>
              <a:spcAft>
                <a:spcPts val="0"/>
              </a:spcAft>
              <a:buSzPts val="1400"/>
              <a:buChar char="○"/>
            </a:pPr>
            <a:r>
              <a:rPr lang="en"/>
              <a:t>Incumbency advantage phenomenon</a:t>
            </a:r>
            <a:endParaRPr/>
          </a:p>
          <a:p>
            <a:pPr marL="914400" lvl="1" indent="-317500" algn="l" rtl="0">
              <a:spcBef>
                <a:spcPts val="0"/>
              </a:spcBef>
              <a:spcAft>
                <a:spcPts val="0"/>
              </a:spcAft>
              <a:buSzPts val="1400"/>
              <a:buChar char="○"/>
            </a:pPr>
            <a:r>
              <a:rPr lang="en"/>
              <a:t>Open and closed primaries</a:t>
            </a:r>
            <a:endParaRPr/>
          </a:p>
          <a:p>
            <a:pPr marL="914400" lvl="1" indent="-317500" algn="l" rtl="0">
              <a:spcBef>
                <a:spcPts val="0"/>
              </a:spcBef>
              <a:spcAft>
                <a:spcPts val="0"/>
              </a:spcAft>
              <a:buSzPts val="1400"/>
              <a:buChar char="○"/>
            </a:pPr>
            <a:r>
              <a:rPr lang="en"/>
              <a:t>Caucuses</a:t>
            </a:r>
            <a:endParaRPr/>
          </a:p>
          <a:p>
            <a:pPr marL="914400" lvl="1" indent="-317500" algn="l" rtl="0">
              <a:spcBef>
                <a:spcPts val="0"/>
              </a:spcBef>
              <a:spcAft>
                <a:spcPts val="0"/>
              </a:spcAft>
              <a:buSzPts val="1400"/>
              <a:buChar char="○"/>
            </a:pPr>
            <a:r>
              <a:rPr lang="en"/>
              <a:t>Party conventions</a:t>
            </a:r>
            <a:endParaRPr/>
          </a:p>
          <a:p>
            <a:pPr marL="914400" lvl="1" indent="-317500" algn="l" rtl="0">
              <a:spcBef>
                <a:spcPts val="0"/>
              </a:spcBef>
              <a:spcAft>
                <a:spcPts val="0"/>
              </a:spcAft>
              <a:buSzPts val="1400"/>
              <a:buChar char="○"/>
            </a:pPr>
            <a:r>
              <a:rPr lang="en"/>
              <a:t>Congressional and State elections</a:t>
            </a:r>
            <a:endParaRPr/>
          </a:p>
          <a:p>
            <a:pPr marL="914400" lvl="1" indent="-317500" algn="l" rtl="0">
              <a:spcBef>
                <a:spcPts val="0"/>
              </a:spcBef>
              <a:spcAft>
                <a:spcPts val="0"/>
              </a:spcAft>
              <a:buSzPts val="1400"/>
              <a:buChar char="○"/>
            </a:pPr>
            <a:r>
              <a:rPr lang="en"/>
              <a:t>The Electoral College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215525"/>
            <a:ext cx="8520600" cy="182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ongoing impact of political negotiation and compromise at the Constitutional Convention on the development of the constitutional system.</a:t>
            </a:r>
            <a:endParaRPr sz="2800"/>
          </a:p>
        </p:txBody>
      </p:sp>
      <p:sp>
        <p:nvSpPr>
          <p:cNvPr id="96" name="Google Shape;96;p19"/>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Compromises deemed necessary for adoption and ratification of the</a:t>
            </a:r>
            <a:r>
              <a:rPr lang="en" b="1"/>
              <a:t> Constitution</a:t>
            </a:r>
            <a:r>
              <a:rPr lang="en"/>
              <a:t> are represented by the:</a:t>
            </a:r>
            <a:endParaRPr/>
          </a:p>
          <a:p>
            <a:pPr marL="914400" lvl="1" indent="-317500" algn="l" rtl="0">
              <a:spcBef>
                <a:spcPts val="0"/>
              </a:spcBef>
              <a:spcAft>
                <a:spcPts val="0"/>
              </a:spcAft>
              <a:buSzPts val="1400"/>
              <a:buChar char="○"/>
            </a:pPr>
            <a:r>
              <a:rPr lang="en"/>
              <a:t>Great (Connecticut) Compromise</a:t>
            </a:r>
            <a:endParaRPr/>
          </a:p>
          <a:p>
            <a:pPr marL="914400" lvl="1" indent="-317500" algn="l" rtl="0">
              <a:spcBef>
                <a:spcPts val="0"/>
              </a:spcBef>
              <a:spcAft>
                <a:spcPts val="0"/>
              </a:spcAft>
              <a:buSzPts val="1400"/>
              <a:buChar char="○"/>
            </a:pPr>
            <a:r>
              <a:rPr lang="en"/>
              <a:t>Electoral College</a:t>
            </a:r>
            <a:endParaRPr/>
          </a:p>
          <a:p>
            <a:pPr marL="914400" lvl="1" indent="-317500" algn="l" rtl="0">
              <a:spcBef>
                <a:spcPts val="0"/>
              </a:spcBef>
              <a:spcAft>
                <a:spcPts val="0"/>
              </a:spcAft>
              <a:buSzPts val="1400"/>
              <a:buChar char="○"/>
            </a:pPr>
            <a:r>
              <a:rPr lang="en"/>
              <a:t>Three-Fifths Compromise</a:t>
            </a:r>
            <a:endParaRPr/>
          </a:p>
          <a:p>
            <a:pPr marL="914400" lvl="1" indent="-317500" algn="l" rtl="0">
              <a:spcBef>
                <a:spcPts val="0"/>
              </a:spcBef>
              <a:spcAft>
                <a:spcPts val="0"/>
              </a:spcAft>
              <a:buSzPts val="1400"/>
              <a:buChar char="○"/>
            </a:pPr>
            <a:r>
              <a:rPr lang="en"/>
              <a:t>Compromise on the importation of slaves</a:t>
            </a:r>
            <a:endParaRPr/>
          </a:p>
          <a:p>
            <a:pPr marL="457200" lvl="0" indent="-342900" algn="l" rtl="0">
              <a:spcBef>
                <a:spcPts val="0"/>
              </a:spcBef>
              <a:spcAft>
                <a:spcPts val="0"/>
              </a:spcAft>
              <a:buSzPts val="1800"/>
              <a:buChar char="➢"/>
            </a:pPr>
            <a:r>
              <a:rPr lang="en"/>
              <a:t>Debates about self-government during the drafting of the </a:t>
            </a:r>
            <a:r>
              <a:rPr lang="en" b="1"/>
              <a:t>Constitution</a:t>
            </a:r>
            <a:r>
              <a:rPr lang="en"/>
              <a:t> necessitated the drafting of an amendment process in Article V that entailed either a two-thirds vote in both houses or a proposal from two-thirds of the state legislatures, with final ratification determined by three-fourths of the states.</a:t>
            </a:r>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82"/>
          <p:cNvSpPr txBox="1">
            <a:spLocks noGrp="1"/>
          </p:cNvSpPr>
          <p:nvPr>
            <p:ph type="title"/>
          </p:nvPr>
        </p:nvSpPr>
        <p:spPr>
          <a:xfrm>
            <a:off x="311700" y="364500"/>
            <a:ext cx="8520600" cy="12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Electoral College impacts democratic participation.</a:t>
            </a:r>
            <a:endParaRPr sz="2800"/>
          </a:p>
        </p:txBody>
      </p:sp>
      <p:sp>
        <p:nvSpPr>
          <p:cNvPr id="474" name="Google Shape;474;p82"/>
          <p:cNvSpPr txBox="1">
            <a:spLocks noGrp="1"/>
          </p:cNvSpPr>
          <p:nvPr>
            <p:ph type="body" idx="1"/>
          </p:nvPr>
        </p:nvSpPr>
        <p:spPr>
          <a:xfrm>
            <a:off x="311700" y="1566900"/>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winner-take-all allocation of votes per state (except Maine and Nebraska) under the setup of the Electoral College compared with the national popular vote for president raises questions about whether the Electoral College facilitates or impedes democracy.</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Google Shape;479;p83"/>
          <p:cNvSpPr txBox="1">
            <a:spLocks noGrp="1"/>
          </p:cNvSpPr>
          <p:nvPr>
            <p:ph type="title"/>
          </p:nvPr>
        </p:nvSpPr>
        <p:spPr>
          <a:xfrm>
            <a:off x="311700" y="364500"/>
            <a:ext cx="8520600" cy="12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different processes work in U.S. congressional elections.</a:t>
            </a:r>
            <a:endParaRPr sz="2800"/>
          </a:p>
        </p:txBody>
      </p:sp>
      <p:sp>
        <p:nvSpPr>
          <p:cNvPr id="480" name="Google Shape;480;p83"/>
          <p:cNvSpPr txBox="1">
            <a:spLocks noGrp="1"/>
          </p:cNvSpPr>
          <p:nvPr>
            <p:ph type="body" idx="1"/>
          </p:nvPr>
        </p:nvSpPr>
        <p:spPr>
          <a:xfrm>
            <a:off x="311700" y="1566900"/>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process and outcomes in U.S. Congressional elections are impacted by:</a:t>
            </a:r>
            <a:endParaRPr/>
          </a:p>
          <a:p>
            <a:pPr marL="914400" lvl="1" indent="-317500" algn="l" rtl="0">
              <a:spcBef>
                <a:spcPts val="0"/>
              </a:spcBef>
              <a:spcAft>
                <a:spcPts val="0"/>
              </a:spcAft>
              <a:buSzPts val="1400"/>
              <a:buChar char="○"/>
            </a:pPr>
            <a:r>
              <a:rPr lang="en"/>
              <a:t>Incumbency advantage phenomenon</a:t>
            </a:r>
            <a:endParaRPr/>
          </a:p>
          <a:p>
            <a:pPr marL="914400" lvl="1" indent="-317500" algn="l" rtl="0">
              <a:spcBef>
                <a:spcPts val="0"/>
              </a:spcBef>
              <a:spcAft>
                <a:spcPts val="0"/>
              </a:spcAft>
              <a:buSzPts val="1400"/>
              <a:buChar char="○"/>
            </a:pPr>
            <a:r>
              <a:rPr lang="en"/>
              <a:t>Open and closed primaries</a:t>
            </a:r>
            <a:endParaRPr/>
          </a:p>
          <a:p>
            <a:pPr marL="914400" lvl="1" indent="-317500" algn="l" rtl="0">
              <a:spcBef>
                <a:spcPts val="0"/>
              </a:spcBef>
              <a:spcAft>
                <a:spcPts val="0"/>
              </a:spcAft>
              <a:buSzPts val="1400"/>
              <a:buChar char="○"/>
            </a:pPr>
            <a:r>
              <a:rPr lang="en"/>
              <a:t>Caucuses</a:t>
            </a:r>
            <a:endParaRPr/>
          </a:p>
          <a:p>
            <a:pPr marL="914400" lvl="1" indent="-317500" algn="l" rtl="0">
              <a:spcBef>
                <a:spcPts val="0"/>
              </a:spcBef>
              <a:spcAft>
                <a:spcPts val="0"/>
              </a:spcAft>
              <a:buSzPts val="1400"/>
              <a:buChar char="○"/>
            </a:pPr>
            <a:r>
              <a:rPr lang="en"/>
              <a:t>General (presidential and mid-term) elections</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sp>
        <p:nvSpPr>
          <p:cNvPr id="485" name="Google Shape;485;p84"/>
          <p:cNvSpPr txBox="1">
            <a:spLocks noGrp="1"/>
          </p:cNvSpPr>
          <p:nvPr>
            <p:ph type="title"/>
          </p:nvPr>
        </p:nvSpPr>
        <p:spPr>
          <a:xfrm>
            <a:off x="311700" y="364500"/>
            <a:ext cx="8520600" cy="1202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campaign organizations and strategies affect the election process.</a:t>
            </a:r>
            <a:endParaRPr sz="2800"/>
          </a:p>
        </p:txBody>
      </p:sp>
      <p:sp>
        <p:nvSpPr>
          <p:cNvPr id="486" name="Google Shape;486;p84"/>
          <p:cNvSpPr txBox="1">
            <a:spLocks noGrp="1"/>
          </p:cNvSpPr>
          <p:nvPr>
            <p:ph type="body" idx="1"/>
          </p:nvPr>
        </p:nvSpPr>
        <p:spPr>
          <a:xfrm>
            <a:off x="311700" y="1566900"/>
            <a:ext cx="8520600" cy="3048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benefits and drawbacks of modern campaigns are represented by:</a:t>
            </a:r>
            <a:endParaRPr/>
          </a:p>
          <a:p>
            <a:pPr marL="914400" lvl="1" indent="-317500" algn="l" rtl="0">
              <a:spcBef>
                <a:spcPts val="0"/>
              </a:spcBef>
              <a:spcAft>
                <a:spcPts val="0"/>
              </a:spcAft>
              <a:buSzPts val="1400"/>
              <a:buChar char="○"/>
            </a:pPr>
            <a:r>
              <a:rPr lang="en"/>
              <a:t>Dependence on professional consultants</a:t>
            </a:r>
            <a:endParaRPr/>
          </a:p>
          <a:p>
            <a:pPr marL="914400" lvl="1" indent="-317500" algn="l" rtl="0">
              <a:spcBef>
                <a:spcPts val="0"/>
              </a:spcBef>
              <a:spcAft>
                <a:spcPts val="0"/>
              </a:spcAft>
              <a:buSzPts val="1400"/>
              <a:buChar char="○"/>
            </a:pPr>
            <a:r>
              <a:rPr lang="en"/>
              <a:t>Rising campaign costs and intensive fundraising efforts</a:t>
            </a:r>
            <a:endParaRPr/>
          </a:p>
          <a:p>
            <a:pPr marL="914400" lvl="1" indent="-317500" algn="l" rtl="0">
              <a:spcBef>
                <a:spcPts val="0"/>
              </a:spcBef>
              <a:spcAft>
                <a:spcPts val="0"/>
              </a:spcAft>
              <a:buSzPts val="1400"/>
              <a:buChar char="○"/>
            </a:pPr>
            <a:r>
              <a:rPr lang="en"/>
              <a:t>Duration of election cycles</a:t>
            </a:r>
            <a:endParaRPr/>
          </a:p>
          <a:p>
            <a:pPr marL="914400" lvl="1" indent="-317500" algn="l" rtl="0">
              <a:spcBef>
                <a:spcPts val="0"/>
              </a:spcBef>
              <a:spcAft>
                <a:spcPts val="0"/>
              </a:spcAft>
              <a:buSzPts val="1400"/>
              <a:buChar char="○"/>
            </a:pPr>
            <a:r>
              <a:rPr lang="en"/>
              <a:t>Impact of and reliance on social media for campaign communication and fundraising</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490"/>
        <p:cNvGrpSpPr/>
        <p:nvPr/>
      </p:nvGrpSpPr>
      <p:grpSpPr>
        <a:xfrm>
          <a:off x="0" y="0"/>
          <a:ext cx="0" cy="0"/>
          <a:chOff x="0" y="0"/>
          <a:chExt cx="0" cy="0"/>
        </a:xfrm>
      </p:grpSpPr>
      <p:sp>
        <p:nvSpPr>
          <p:cNvPr id="491" name="Google Shape;491;p85"/>
          <p:cNvSpPr txBox="1">
            <a:spLocks noGrp="1"/>
          </p:cNvSpPr>
          <p:nvPr>
            <p:ph type="title"/>
          </p:nvPr>
        </p:nvSpPr>
        <p:spPr>
          <a:xfrm>
            <a:off x="311700" y="53500"/>
            <a:ext cx="8520600" cy="1525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the organization, finance, and strategies of national political campaigns affect the election process.</a:t>
            </a:r>
            <a:endParaRPr sz="2800"/>
          </a:p>
        </p:txBody>
      </p:sp>
      <p:sp>
        <p:nvSpPr>
          <p:cNvPr id="492" name="Google Shape;492;p85"/>
          <p:cNvSpPr txBox="1">
            <a:spLocks noGrp="1"/>
          </p:cNvSpPr>
          <p:nvPr>
            <p:ph type="body" idx="1"/>
          </p:nvPr>
        </p:nvSpPr>
        <p:spPr>
          <a:xfrm>
            <a:off x="311700" y="1471275"/>
            <a:ext cx="8520600" cy="3576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Federal legislation and case law pertaining to campaign finance demonstrate the ongoing debate over the role of money in political and free speech, as set forth in:</a:t>
            </a:r>
            <a:endParaRPr/>
          </a:p>
          <a:p>
            <a:pPr marL="914400" lvl="1" indent="-317500" algn="l" rtl="0">
              <a:spcBef>
                <a:spcPts val="0"/>
              </a:spcBef>
              <a:spcAft>
                <a:spcPts val="0"/>
              </a:spcAft>
              <a:buSzPts val="1400"/>
              <a:buChar char="○"/>
            </a:pPr>
            <a:r>
              <a:rPr lang="en"/>
              <a:t>Bipartisan Campaign Reform Act of 2002, which was an effort to ban soft money and reduce attack ads with “Stand by Your Ad” provision: “I’m [candidate’s name] and I approve this message”</a:t>
            </a:r>
            <a:endParaRPr/>
          </a:p>
          <a:p>
            <a:pPr marL="914400" lvl="1" indent="-317500" algn="l" rtl="0">
              <a:spcBef>
                <a:spcPts val="0"/>
              </a:spcBef>
              <a:spcAft>
                <a:spcPts val="0"/>
              </a:spcAft>
              <a:buSzPts val="1400"/>
              <a:buChar char="○"/>
            </a:pPr>
            <a:r>
              <a:rPr lang="en" b="1" i="1"/>
              <a:t>Citizens United v. Federal Election Commission</a:t>
            </a:r>
            <a:r>
              <a:rPr lang="en"/>
              <a:t> (2010), which ruled that political spending by corporations, associations, and labor unions is a form of protected speech under the </a:t>
            </a:r>
            <a:r>
              <a:rPr lang="en" b="1"/>
              <a:t>First Amendment.</a:t>
            </a:r>
            <a:endParaRPr/>
          </a:p>
          <a:p>
            <a:pPr marL="457200" lvl="0" indent="-342900" algn="l" rtl="0">
              <a:spcBef>
                <a:spcPts val="0"/>
              </a:spcBef>
              <a:spcAft>
                <a:spcPts val="0"/>
              </a:spcAft>
              <a:buSzPts val="1800"/>
              <a:buChar char="➢"/>
            </a:pPr>
            <a:r>
              <a:rPr lang="en"/>
              <a:t>Debates have increased over free speech and competitive and fair elections related to money and campaign funding (including contributions from individuals, PAC’s, and political parties).</a:t>
            </a:r>
            <a:endParaRPr/>
          </a:p>
          <a:p>
            <a:pPr marL="457200" lvl="0" indent="-342900" algn="l" rtl="0">
              <a:spcBef>
                <a:spcPts val="0"/>
              </a:spcBef>
              <a:spcAft>
                <a:spcPts val="0"/>
              </a:spcAft>
              <a:buSzPts val="1800"/>
              <a:buChar char="➢"/>
            </a:pPr>
            <a:r>
              <a:rPr lang="en"/>
              <a:t>Different types of political action committees (PAC’s) influence elections and policy making through fundraising and spending.</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496"/>
        <p:cNvGrpSpPr/>
        <p:nvPr/>
      </p:nvGrpSpPr>
      <p:grpSpPr>
        <a:xfrm>
          <a:off x="0" y="0"/>
          <a:ext cx="0" cy="0"/>
          <a:chOff x="0" y="0"/>
          <a:chExt cx="0" cy="0"/>
        </a:xfrm>
      </p:grpSpPr>
      <p:sp>
        <p:nvSpPr>
          <p:cNvPr id="497" name="Google Shape;497;p86"/>
          <p:cNvSpPr txBox="1">
            <a:spLocks noGrp="1"/>
          </p:cNvSpPr>
          <p:nvPr>
            <p:ph type="title"/>
          </p:nvPr>
        </p:nvSpPr>
        <p:spPr>
          <a:xfrm>
            <a:off x="311700" y="382775"/>
            <a:ext cx="8520600" cy="81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media’s role as a linkage institution.</a:t>
            </a:r>
            <a:endParaRPr sz="2800"/>
          </a:p>
        </p:txBody>
      </p:sp>
      <p:sp>
        <p:nvSpPr>
          <p:cNvPr id="498" name="Google Shape;498;p86"/>
          <p:cNvSpPr txBox="1">
            <a:spLocks noGrp="1"/>
          </p:cNvSpPr>
          <p:nvPr>
            <p:ph type="body" idx="1"/>
          </p:nvPr>
        </p:nvSpPr>
        <p:spPr>
          <a:xfrm>
            <a:off x="311700" y="1112425"/>
            <a:ext cx="8520600" cy="31338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Traditional news media, new communication technologies, and advances in social media have profoundly influenced how citizens routinely acquire political information, including new events, investigative journalism, election coverage, and political commentary.</a:t>
            </a:r>
            <a:endParaRPr/>
          </a:p>
          <a:p>
            <a:pPr marL="457200" lvl="0" indent="-342900" algn="l" rtl="0">
              <a:spcBef>
                <a:spcPts val="0"/>
              </a:spcBef>
              <a:spcAft>
                <a:spcPts val="0"/>
              </a:spcAft>
              <a:buSzPts val="1800"/>
              <a:buChar char="➢"/>
            </a:pPr>
            <a:r>
              <a:rPr lang="en"/>
              <a:t>The media’s use of polling results to convey popular levels of trust and confidence in government can impact elections by turning such events into “horse races” based more on popularity and factors other than qualifications and platforms of candidates.</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502"/>
        <p:cNvGrpSpPr/>
        <p:nvPr/>
      </p:nvGrpSpPr>
      <p:grpSpPr>
        <a:xfrm>
          <a:off x="0" y="0"/>
          <a:ext cx="0" cy="0"/>
          <a:chOff x="0" y="0"/>
          <a:chExt cx="0" cy="0"/>
        </a:xfrm>
      </p:grpSpPr>
      <p:sp>
        <p:nvSpPr>
          <p:cNvPr id="503" name="Google Shape;503;p87"/>
          <p:cNvSpPr txBox="1">
            <a:spLocks noGrp="1"/>
          </p:cNvSpPr>
          <p:nvPr>
            <p:ph type="title"/>
          </p:nvPr>
        </p:nvSpPr>
        <p:spPr>
          <a:xfrm>
            <a:off x="311700" y="191375"/>
            <a:ext cx="8520600" cy="142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how increasingly diverse choices of media and communication outlets influence political institutions and behavior.</a:t>
            </a:r>
            <a:endParaRPr sz="2800"/>
          </a:p>
        </p:txBody>
      </p:sp>
      <p:sp>
        <p:nvSpPr>
          <p:cNvPr id="504" name="Google Shape;504;p87"/>
          <p:cNvSpPr txBox="1">
            <a:spLocks noGrp="1"/>
          </p:cNvSpPr>
          <p:nvPr>
            <p:ph type="body" idx="1"/>
          </p:nvPr>
        </p:nvSpPr>
        <p:spPr>
          <a:xfrm>
            <a:off x="311700" y="1614875"/>
            <a:ext cx="8520600" cy="3372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Political participation is influenced by a variety of media coverage, analysis, and commentary on political events.</a:t>
            </a:r>
            <a:endParaRPr/>
          </a:p>
          <a:p>
            <a:pPr marL="457200" lvl="0" indent="-342900" algn="l" rtl="0">
              <a:spcBef>
                <a:spcPts val="0"/>
              </a:spcBef>
              <a:spcAft>
                <a:spcPts val="0"/>
              </a:spcAft>
              <a:buSzPts val="1800"/>
              <a:buChar char="➢"/>
            </a:pPr>
            <a:r>
              <a:rPr lang="en"/>
              <a:t>The rapidly increasing demand for media and political communication outlets from an ideologically diverse audience have led to debates over media bias and the impact of media ownership and partisan news sites.</a:t>
            </a:r>
            <a:endParaRPr/>
          </a:p>
          <a:p>
            <a:pPr marL="457200" lvl="0" indent="-342900" algn="l" rtl="0">
              <a:spcBef>
                <a:spcPts val="0"/>
              </a:spcBef>
              <a:spcAft>
                <a:spcPts val="0"/>
              </a:spcAft>
              <a:buSzPts val="1800"/>
              <a:buChar char="➢"/>
            </a:pPr>
            <a:r>
              <a:rPr lang="en"/>
              <a:t>The nature of democratic debate and the level of political knowledge among citizens is impacted by:</a:t>
            </a:r>
            <a:endParaRPr/>
          </a:p>
          <a:p>
            <a:pPr marL="914400" lvl="1" indent="-317500" algn="l" rtl="0">
              <a:spcBef>
                <a:spcPts val="0"/>
              </a:spcBef>
              <a:spcAft>
                <a:spcPts val="0"/>
              </a:spcAft>
              <a:buSzPts val="1400"/>
              <a:buChar char="○"/>
            </a:pPr>
            <a:r>
              <a:rPr lang="en"/>
              <a:t>Increased media choices</a:t>
            </a:r>
            <a:endParaRPr/>
          </a:p>
          <a:p>
            <a:pPr marL="914400" lvl="1" indent="-317500" algn="l" rtl="0">
              <a:spcBef>
                <a:spcPts val="0"/>
              </a:spcBef>
              <a:spcAft>
                <a:spcPts val="0"/>
              </a:spcAft>
              <a:buSzPts val="1400"/>
              <a:buChar char="○"/>
            </a:pPr>
            <a:r>
              <a:rPr lang="en"/>
              <a:t>Ideologically oriented programming</a:t>
            </a:r>
            <a:endParaRPr/>
          </a:p>
          <a:p>
            <a:pPr marL="914400" lvl="1" indent="-317500" algn="l" rtl="0">
              <a:spcBef>
                <a:spcPts val="0"/>
              </a:spcBef>
              <a:spcAft>
                <a:spcPts val="0"/>
              </a:spcAft>
              <a:buSzPts val="1400"/>
              <a:buChar char="○"/>
            </a:pPr>
            <a:r>
              <a:rPr lang="en"/>
              <a:t>Consumer-drive media outlets and emerging technologies that reinforce existing beliefs</a:t>
            </a:r>
            <a:endParaRPr/>
          </a:p>
          <a:p>
            <a:pPr marL="914400" lvl="1" indent="-317500" algn="l" rtl="0">
              <a:spcBef>
                <a:spcPts val="0"/>
              </a:spcBef>
              <a:spcAft>
                <a:spcPts val="0"/>
              </a:spcAft>
              <a:buSzPts val="1400"/>
              <a:buChar char="○"/>
            </a:pPr>
            <a:r>
              <a:rPr lang="en"/>
              <a:t>Uncertainty over the credibility of news sources and information</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Google Shape;509;p88"/>
          <p:cNvSpPr txBox="1">
            <a:spLocks noGrp="1"/>
          </p:cNvSpPr>
          <p:nvPr>
            <p:ph type="title"/>
          </p:nvPr>
        </p:nvSpPr>
        <p:spPr>
          <a:xfrm>
            <a:off x="480150" y="3145500"/>
            <a:ext cx="8183700" cy="1285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solidFill>
                  <a:srgbClr val="FFFFFF"/>
                </a:solidFill>
              </a:rPr>
              <a:t>Finis</a:t>
            </a:r>
            <a:endParaRPr>
              <a:solidFill>
                <a:srgbClr val="FFFF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0"/>
          <p:cNvSpPr txBox="1">
            <a:spLocks noGrp="1"/>
          </p:cNvSpPr>
          <p:nvPr>
            <p:ph type="title"/>
          </p:nvPr>
        </p:nvSpPr>
        <p:spPr>
          <a:xfrm>
            <a:off x="311700" y="215525"/>
            <a:ext cx="8520600" cy="182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ongoing impact of political negotiation and compromise at the Constitutional Convention on the development of the constitutional system.</a:t>
            </a:r>
            <a:endParaRPr sz="2800"/>
          </a:p>
        </p:txBody>
      </p:sp>
      <p:sp>
        <p:nvSpPr>
          <p:cNvPr id="102" name="Google Shape;102;p20"/>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compromises necessary to secure ratification of the </a:t>
            </a:r>
            <a:r>
              <a:rPr lang="en" b="1"/>
              <a:t>Constitution</a:t>
            </a:r>
            <a:r>
              <a:rPr lang="en"/>
              <a:t> left some matters unresolved that continue to generate discussion and debate today.</a:t>
            </a:r>
            <a:endParaRPr/>
          </a:p>
          <a:p>
            <a:pPr marL="457200" lvl="0" indent="-342900" algn="l" rtl="0">
              <a:spcBef>
                <a:spcPts val="0"/>
              </a:spcBef>
              <a:spcAft>
                <a:spcPts val="0"/>
              </a:spcAft>
              <a:buSzPts val="1800"/>
              <a:buChar char="➢"/>
            </a:pPr>
            <a:r>
              <a:rPr lang="en"/>
              <a:t>The debate over the role of the central government, the powers of state governments, and the rights of individuals remains at the heart of present-day constitutional issues about democracy and governmental power, as represented by:</a:t>
            </a:r>
            <a:endParaRPr/>
          </a:p>
          <a:p>
            <a:pPr marL="914400" lvl="1" indent="-317500" algn="l" rtl="0">
              <a:spcBef>
                <a:spcPts val="0"/>
              </a:spcBef>
              <a:spcAft>
                <a:spcPts val="0"/>
              </a:spcAft>
              <a:buSzPts val="1400"/>
              <a:buChar char="○"/>
            </a:pPr>
            <a:r>
              <a:rPr lang="en"/>
              <a:t>Debates about government surveillance resulting from the federal government’s response to the 9/11 attacks</a:t>
            </a:r>
            <a:endParaRPr/>
          </a:p>
          <a:p>
            <a:pPr marL="914400" lvl="1" indent="-317500" algn="l" rtl="0">
              <a:spcBef>
                <a:spcPts val="0"/>
              </a:spcBef>
              <a:spcAft>
                <a:spcPts val="0"/>
              </a:spcAft>
              <a:buSzPts val="1400"/>
              <a:buChar char="○"/>
            </a:pPr>
            <a:r>
              <a:rPr lang="en"/>
              <a:t>The debate about the role of the federal government in public school education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1"/>
          <p:cNvSpPr txBox="1">
            <a:spLocks noGrp="1"/>
          </p:cNvSpPr>
          <p:nvPr>
            <p:ph type="title"/>
          </p:nvPr>
        </p:nvSpPr>
        <p:spPr>
          <a:xfrm>
            <a:off x="311700" y="526025"/>
            <a:ext cx="8520600" cy="13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800"/>
              <a:t>Explain the constitutional principles of separation of powers and checks and balances.</a:t>
            </a:r>
            <a:endParaRPr sz="2800"/>
          </a:p>
        </p:txBody>
      </p:sp>
      <p:sp>
        <p:nvSpPr>
          <p:cNvPr id="108" name="Google Shape;108;p21"/>
          <p:cNvSpPr txBox="1">
            <a:spLocks noGrp="1"/>
          </p:cNvSpPr>
          <p:nvPr>
            <p:ph type="body" idx="1"/>
          </p:nvPr>
        </p:nvSpPr>
        <p:spPr>
          <a:xfrm>
            <a:off x="311700" y="2038625"/>
            <a:ext cx="8520600" cy="2929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 powers allocated to Congress, the president, and the courts demonstrate the separation of powers and checks and balances features of the </a:t>
            </a:r>
            <a:r>
              <a:rPr lang="en" b="1"/>
              <a:t>U.S. Constitution</a:t>
            </a:r>
            <a:r>
              <a:rPr lang="en" b="1" u="sng"/>
              <a:t>.</a:t>
            </a:r>
            <a:endParaRPr b="1" u="sng"/>
          </a:p>
          <a:p>
            <a:pPr marL="457200" lvl="0" indent="-342900" algn="l" rtl="0">
              <a:spcBef>
                <a:spcPts val="0"/>
              </a:spcBef>
              <a:spcAft>
                <a:spcPts val="0"/>
              </a:spcAft>
              <a:buSzPts val="1800"/>
              <a:buChar char="➢"/>
            </a:pPr>
            <a:r>
              <a:rPr lang="en" b="1"/>
              <a:t>Federalist No. 51</a:t>
            </a:r>
            <a:r>
              <a:rPr lang="en"/>
              <a:t> explains how constitutional provisions of separation of powers and checks and balances control abuses by majorities.</a:t>
            </a:r>
            <a:endParaRPr/>
          </a:p>
        </p:txBody>
      </p: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6107</Words>
  <Application>Microsoft Office PowerPoint</Application>
  <PresentationFormat>On-screen Show (16:9)</PresentationFormat>
  <Paragraphs>396</Paragraphs>
  <Slides>76</Slides>
  <Notes>76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Source Sans Pro</vt:lpstr>
      <vt:lpstr>Raleway</vt:lpstr>
      <vt:lpstr>Arial</vt:lpstr>
      <vt:lpstr>Plum</vt:lpstr>
      <vt:lpstr>AP U.S. Government &amp; Politics Review</vt:lpstr>
      <vt:lpstr>Unit 1:  Foundations of American Democracy</vt:lpstr>
      <vt:lpstr>Explain how democratic ideals are reflected in the Declaration of Independence and the U.S. Constitution.</vt:lpstr>
      <vt:lpstr>Explain how models of representative democracy are visible in major institutions, policies, events or debates in the U.S.</vt:lpstr>
      <vt:lpstr>Explain how Federalist and Anti-Federalist views on central government and democracy are reflected in U.S. foundational documents.</vt:lpstr>
      <vt:lpstr>Explain the relationship between key provisions of the Articles of Confederation and the debate over granting the federal government greater power formerly reserved to the states.</vt:lpstr>
      <vt:lpstr>Explain the ongoing impact of political negotiation and compromise at the Constitutional Convention on the development of the constitutional system.</vt:lpstr>
      <vt:lpstr>Explain the ongoing impact of political negotiation and compromise at the Constitutional Convention on the development of the constitutional system.</vt:lpstr>
      <vt:lpstr>Explain the constitutional principles of separation of powers and checks and balances.</vt:lpstr>
      <vt:lpstr>Explain the implications of separation of powers and checks and balances for the U.S. political system.</vt:lpstr>
      <vt:lpstr>Explain how societal needs affect the constitutional allocation of power between the national and state governments.</vt:lpstr>
      <vt:lpstr>Explain how the appropriate balance of power between national and state governments has been interpreted differently over time.</vt:lpstr>
      <vt:lpstr>Explain how the distribution of powers among three federal branches and between national and state governments impacts policy making.</vt:lpstr>
      <vt:lpstr>Unit 2: Interactions Among Branches of Government</vt:lpstr>
      <vt:lpstr>Describe the different structures, powers, and functions of each house of Congress.</vt:lpstr>
      <vt:lpstr>Explain how the structure, powers, and functions of both houses of Congress affect the policy making process.</vt:lpstr>
      <vt:lpstr>Explain how the structure, powers, and functions of both houses of Congress affect the policy making process.</vt:lpstr>
      <vt:lpstr>Explain how congressional behavior is influenced by election processes, partisanship, and divided government.</vt:lpstr>
      <vt:lpstr>Explain how the president can implement a policy agenda.</vt:lpstr>
      <vt:lpstr>Explain how the president’s agenda can create tension and frequent confrontations with Congress.</vt:lpstr>
      <vt:lpstr>Explain how presidents have interpreted and justified their use of formal and informal powers.</vt:lpstr>
      <vt:lpstr>Explain how communication technology has changed the president’s relationship with the national constituency and the other branches.</vt:lpstr>
      <vt:lpstr>Explain the principle of judicial review and how it checks the power of other institutions and state governments.</vt:lpstr>
      <vt:lpstr>Explain how the exercise of judicial review in conjunction with life tenure can lead to debate about the legitimacy of the Supreme Court’s power.</vt:lpstr>
      <vt:lpstr>Explain how other branches in the government can limit the Supreme Court’s power.</vt:lpstr>
      <vt:lpstr>Explain how the bureaucracy carries out the responsibilities of the federal government.</vt:lpstr>
      <vt:lpstr>Explain how the federal bureaucracy uses delegated discretionary authority for rule making and implementation.</vt:lpstr>
      <vt:lpstr>Explain how Congress uses its oversight power in its relationship with the executive branch.</vt:lpstr>
      <vt:lpstr>Explain how the president ensures that executive branch agencies and departments carry out their responsibilities in concert with the goals of the administration.</vt:lpstr>
      <vt:lpstr>Explain the extent to which governmental branches can hold the bureaucracy accountable given the competing interests of Congress, the president, and the federal courts.</vt:lpstr>
      <vt:lpstr>Unit 3: Civil Liberties and Civil Rights</vt:lpstr>
      <vt:lpstr>Explain how the U.S. Constitution protects individual liberties and rights.</vt:lpstr>
      <vt:lpstr>Describe the rights protected in the Bill of Rights.</vt:lpstr>
      <vt:lpstr>Explain the extent to which the Supreme Court’s interpretation of the First and Second Amendments reflects a commitment to individual liberty.</vt:lpstr>
      <vt:lpstr>Explain the extent to which the Supreme Court’s interpretation of the First and Second Amendments reflects a commitment to individual liberty.</vt:lpstr>
      <vt:lpstr>Explain the extent to which the Supreme Court’s interpretation of the First and Second Amendments reflects a commitment to individual liberty.</vt:lpstr>
      <vt:lpstr>Explain the extent to which the Supreme Court’s interpretation of the First and Second Amendments reflects a commitment to individual liberty.</vt:lpstr>
      <vt:lpstr>Explain how the Supreme Court has attempted to balance claims of individual freedom with laws and enforcement procedures that promote public order and safety.</vt:lpstr>
      <vt:lpstr>Explain the implications of the doctrine of selective incorporation.</vt:lpstr>
      <vt:lpstr>Explain the extent to which states are limited by the due process clause from infringing upon individual rights.</vt:lpstr>
      <vt:lpstr>Explain the extent to which states are limited by the due process clause from infringing upon individual rights.</vt:lpstr>
      <vt:lpstr>Explain the extent to which states are limited by the due process clause from infringing upon individual rights.</vt:lpstr>
      <vt:lpstr>Explain the extent to which states are limited by the due process clause from infringing upon individual rights.</vt:lpstr>
      <vt:lpstr>Explain how constitutional provisions have supported and motivated social movements</vt:lpstr>
      <vt:lpstr>Explain how the government has responded to social movements.</vt:lpstr>
      <vt:lpstr>Explain how the Supreme Court has at times allowed the restriction of the civil rights of minority groups and at other times has protected those rights.</vt:lpstr>
      <vt:lpstr>Unit 4: American Political Ideologies and Beliefs</vt:lpstr>
      <vt:lpstr>Explain how the relationship between core beliefs of U.S. citizens and attitudes about the role of government.</vt:lpstr>
      <vt:lpstr>Explain how cultural factors influence political attitudes and socialization.</vt:lpstr>
      <vt:lpstr>Describe the elements of a scientific poll.</vt:lpstr>
      <vt:lpstr>Explain the quality and credibility of claims based on public opinion data.</vt:lpstr>
      <vt:lpstr>Explain how the ideologies of the two major parties shape policy debates.</vt:lpstr>
      <vt:lpstr>Explain how U.S. political culture (e.g., values, attitudes and beliefs) influences the formation, goals, and implementation of public policy over time.</vt:lpstr>
      <vt:lpstr>Describe different political ideologies regarding the role of government in regulating the marketplace.</vt:lpstr>
      <vt:lpstr>Explain how political ideologies vary on the government’s role in regulating the marketplace.</vt:lpstr>
      <vt:lpstr>Explain how political ideologies vary on the role of the government in addressing social issues.</vt:lpstr>
      <vt:lpstr>Explain how different ideologies impact policy on social issues.</vt:lpstr>
      <vt:lpstr>Unit 5: Political Participation</vt:lpstr>
      <vt:lpstr>Describe the voting rights protections in the Constitution and in legislation.</vt:lpstr>
      <vt:lpstr>Describe different models of voting behavior.</vt:lpstr>
      <vt:lpstr>Explain the roles that individual choice and state laws play in voter turnout in elections.</vt:lpstr>
      <vt:lpstr>Describe linkage institutions.</vt:lpstr>
      <vt:lpstr>Explain the function and impact of political parties on the electorate and government.</vt:lpstr>
      <vt:lpstr>Explain why and how political parties change and adapt.</vt:lpstr>
      <vt:lpstr>Explain how structural barriers impact third-party and independent candidate success.</vt:lpstr>
      <vt:lpstr>Explain the benefits and potential problems of interest group influence on elections and policy making.</vt:lpstr>
      <vt:lpstr>Explain how variation in types and resources of interest groups affects their ability to influence elections and policy making.</vt:lpstr>
      <vt:lpstr>Explain how various political actors influence public policy outcomes.</vt:lpstr>
      <vt:lpstr>Explain how the different processes work in a U.S. presidential election.</vt:lpstr>
      <vt:lpstr>Explain how the Electoral College impacts democratic participation.</vt:lpstr>
      <vt:lpstr>Explain how the different processes work in U.S. congressional elections.</vt:lpstr>
      <vt:lpstr>Explain how campaign organizations and strategies affect the election process.</vt:lpstr>
      <vt:lpstr>Explain how the organization, finance, and strategies of national political campaigns affect the election process.</vt:lpstr>
      <vt:lpstr>Explain the media’s role as a linkage institution.</vt:lpstr>
      <vt:lpstr>Explain how increasingly diverse choices of media and communication outlets influence political institutions and behavior.</vt:lpstr>
      <vt:lpstr>Finis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U.S. Government &amp; Politics Review</dc:title>
  <dc:creator>Darrell.Duncan</dc:creator>
  <cp:lastModifiedBy>Darrell.Duncan</cp:lastModifiedBy>
  <cp:revision>1</cp:revision>
  <dcterms:modified xsi:type="dcterms:W3CDTF">2020-05-09T12:08:45Z</dcterms:modified>
</cp:coreProperties>
</file>