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embeddedFontLst>
    <p:embeddedFont>
      <p:font typeface="Calibri" panose="020F0502020204030204" pitchFamily="34" charset="0"/>
      <p:regular r:id="rId14"/>
      <p:bold r:id="rId15"/>
      <p:italic r:id="rId16"/>
      <p:boldItalic r:id="rId17"/>
    </p:embeddedFont>
    <p:embeddedFont>
      <p:font typeface="Roboto" panose="020B060402020202020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366"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72e9f2a786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72e9f2a786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2e9f2a786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72e9f2a786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2e9f2a786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2e9f2a786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72e9f2a786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72e9f2a786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2e9f2a786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2e9f2a786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2e9f2a786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72e9f2a78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72e9f2a786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72e9f2a786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72e9f2a786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72e9f2a786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2e9f2a786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2e9f2a786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2e9f2a786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72e9f2a786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390525" y="216275"/>
            <a:ext cx="8222100" cy="159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AP GoPo Exam</a:t>
            </a:r>
            <a:endParaRPr/>
          </a:p>
          <a:p>
            <a:pPr marL="0" lvl="0" indent="0" algn="l" rtl="0">
              <a:spcBef>
                <a:spcPts val="0"/>
              </a:spcBef>
              <a:spcAft>
                <a:spcPts val="0"/>
              </a:spcAft>
              <a:buNone/>
            </a:pPr>
            <a:r>
              <a:rPr lang="en"/>
              <a:t>Cheat Sheet</a:t>
            </a:r>
            <a:endParaRPr/>
          </a:p>
        </p:txBody>
      </p:sp>
      <p:sp>
        <p:nvSpPr>
          <p:cNvPr id="68" name="Google Shape;68;p13"/>
          <p:cNvSpPr txBox="1">
            <a:spLocks noGrp="1"/>
          </p:cNvSpPr>
          <p:nvPr>
            <p:ph type="subTitle" idx="1"/>
          </p:nvPr>
        </p:nvSpPr>
        <p:spPr>
          <a:xfrm>
            <a:off x="671600" y="2138850"/>
            <a:ext cx="3582000" cy="4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000000"/>
                </a:solidFill>
                <a:highlight>
                  <a:srgbClr val="FFFF00"/>
                </a:highlight>
              </a:rPr>
              <a:t>Required Foundational Documents</a:t>
            </a:r>
            <a:endParaRPr sz="3600">
              <a:solidFill>
                <a:srgbClr val="000000"/>
              </a:solidFill>
              <a:highlight>
                <a:srgbClr val="FFFF00"/>
              </a:highlight>
            </a:endParaRPr>
          </a:p>
        </p:txBody>
      </p:sp>
      <p:pic>
        <p:nvPicPr>
          <p:cNvPr id="69" name="Google Shape;69;p13"/>
          <p:cNvPicPr preferRelativeResize="0"/>
          <p:nvPr/>
        </p:nvPicPr>
        <p:blipFill>
          <a:blip r:embed="rId3">
            <a:alphaModFix/>
          </a:blip>
          <a:stretch>
            <a:fillRect/>
          </a:stretch>
        </p:blipFill>
        <p:spPr>
          <a:xfrm>
            <a:off x="4936875" y="319475"/>
            <a:ext cx="3413050" cy="47066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Federalist 78</a:t>
            </a:r>
            <a:endParaRPr/>
          </a:p>
        </p:txBody>
      </p:sp>
      <p:sp>
        <p:nvSpPr>
          <p:cNvPr id="137" name="Google Shape;137;p22"/>
          <p:cNvSpPr txBox="1">
            <a:spLocks noGrp="1"/>
          </p:cNvSpPr>
          <p:nvPr>
            <p:ph type="body" idx="1"/>
          </p:nvPr>
        </p:nvSpPr>
        <p:spPr>
          <a:xfrm>
            <a:off x="117800" y="1710775"/>
            <a:ext cx="6651900" cy="2710200"/>
          </a:xfrm>
          <a:prstGeom prst="rect">
            <a:avLst/>
          </a:prstGeom>
        </p:spPr>
        <p:txBody>
          <a:bodyPr spcFirstLastPara="1" wrap="square" lIns="91425" tIns="91425" rIns="91425" bIns="91425" anchor="t" anchorCtr="0">
            <a:noAutofit/>
          </a:bodyPr>
          <a:lstStyle/>
          <a:p>
            <a:pPr marL="457200" lvl="0" indent="-330200" algn="l" rtl="0">
              <a:lnSpc>
                <a:spcPct val="106999"/>
              </a:lnSpc>
              <a:spcBef>
                <a:spcPts val="0"/>
              </a:spcBef>
              <a:spcAft>
                <a:spcPts val="0"/>
              </a:spcAft>
              <a:buClr>
                <a:srgbClr val="000000"/>
              </a:buClr>
              <a:buSzPts val="1600"/>
              <a:buChar char="●"/>
            </a:pPr>
            <a:r>
              <a:rPr lang="en" sz="1600">
                <a:solidFill>
                  <a:srgbClr val="000000"/>
                </a:solidFill>
              </a:rPr>
              <a:t>As </a:t>
            </a:r>
            <a:r>
              <a:rPr lang="en" sz="1600" i="1">
                <a:solidFill>
                  <a:srgbClr val="000000"/>
                </a:solidFill>
              </a:rPr>
              <a:t>“the weakest of the three departments of power,”</a:t>
            </a:r>
            <a:r>
              <a:rPr lang="en" sz="1600">
                <a:solidFill>
                  <a:srgbClr val="000000"/>
                </a:solidFill>
              </a:rPr>
              <a:t> the </a:t>
            </a:r>
            <a:endParaRPr sz="1600">
              <a:solidFill>
                <a:srgbClr val="000000"/>
              </a:solidFill>
            </a:endParaRPr>
          </a:p>
          <a:p>
            <a:pPr marL="457200" lvl="0" indent="0" algn="l" rtl="0">
              <a:lnSpc>
                <a:spcPct val="106999"/>
              </a:lnSpc>
              <a:spcBef>
                <a:spcPts val="0"/>
              </a:spcBef>
              <a:spcAft>
                <a:spcPts val="0"/>
              </a:spcAft>
              <a:buNone/>
            </a:pPr>
            <a:r>
              <a:rPr lang="en" sz="1600">
                <a:solidFill>
                  <a:srgbClr val="000000"/>
                </a:solidFill>
              </a:rPr>
              <a:t>Judiciary needs strengthening.</a:t>
            </a:r>
            <a:endParaRPr sz="1600">
              <a:solidFill>
                <a:srgbClr val="000000"/>
              </a:solidFill>
            </a:endParaRPr>
          </a:p>
          <a:p>
            <a:pPr marL="457200" lvl="0" indent="-330200" algn="l" rtl="0">
              <a:lnSpc>
                <a:spcPct val="106999"/>
              </a:lnSpc>
              <a:spcBef>
                <a:spcPts val="0"/>
              </a:spcBef>
              <a:spcAft>
                <a:spcPts val="0"/>
              </a:spcAft>
              <a:buClr>
                <a:srgbClr val="000000"/>
              </a:buClr>
              <a:buSzPts val="1600"/>
              <a:buChar char="●"/>
            </a:pPr>
            <a:r>
              <a:rPr lang="en" sz="1600">
                <a:solidFill>
                  <a:srgbClr val="000000"/>
                </a:solidFill>
              </a:rPr>
              <a:t>Without an independent judiciary, any rights reserved to the people by the Constitution “would amount to nothing,” since the legislature cannot be relied upon to police itself.</a:t>
            </a:r>
            <a:endParaRPr sz="1600">
              <a:solidFill>
                <a:srgbClr val="000000"/>
              </a:solidFill>
            </a:endParaRPr>
          </a:p>
          <a:p>
            <a:pPr marL="457200" lvl="0" indent="-330200" algn="l" rtl="0">
              <a:lnSpc>
                <a:spcPct val="106999"/>
              </a:lnSpc>
              <a:spcBef>
                <a:spcPts val="0"/>
              </a:spcBef>
              <a:spcAft>
                <a:spcPts val="0"/>
              </a:spcAft>
              <a:buClr>
                <a:srgbClr val="000000"/>
              </a:buClr>
              <a:buSzPts val="1600"/>
              <a:buChar char="●"/>
            </a:pPr>
            <a:r>
              <a:rPr lang="en" sz="1600">
                <a:solidFill>
                  <a:srgbClr val="000000"/>
                </a:solidFill>
              </a:rPr>
              <a:t>lifetime appointments, guaranteed </a:t>
            </a:r>
            <a:r>
              <a:rPr lang="en" sz="1600" i="1">
                <a:solidFill>
                  <a:srgbClr val="000000"/>
                </a:solidFill>
              </a:rPr>
              <a:t>“during good behavior”</a:t>
            </a:r>
            <a:r>
              <a:rPr lang="en" sz="1600">
                <a:solidFill>
                  <a:srgbClr val="000000"/>
                </a:solidFill>
              </a:rPr>
              <a:t> to insure that judges can resist encroachments from the legislature (to which presumably they would be vulnerable by means of bribes or threats)</a:t>
            </a:r>
            <a:endParaRPr sz="1600">
              <a:solidFill>
                <a:srgbClr val="000000"/>
              </a:solidFill>
            </a:endParaRPr>
          </a:p>
          <a:p>
            <a:pPr marL="914400" lvl="1" indent="-330200" algn="l" rtl="0">
              <a:lnSpc>
                <a:spcPct val="106999"/>
              </a:lnSpc>
              <a:spcBef>
                <a:spcPts val="0"/>
              </a:spcBef>
              <a:spcAft>
                <a:spcPts val="0"/>
              </a:spcAft>
              <a:buClr>
                <a:srgbClr val="000000"/>
              </a:buClr>
              <a:buSzPts val="1600"/>
              <a:buChar char="○"/>
            </a:pPr>
            <a:r>
              <a:rPr lang="en" sz="1600" b="1">
                <a:solidFill>
                  <a:srgbClr val="000000"/>
                </a:solidFill>
              </a:rPr>
              <a:t> BIG IDEA:</a:t>
            </a:r>
            <a:r>
              <a:rPr lang="en" sz="1600">
                <a:solidFill>
                  <a:srgbClr val="000000"/>
                </a:solidFill>
              </a:rPr>
              <a:t> The design of the judicial branch protects the Supreme Court’s independence as a branch of government, and the emergence and use of judicial review remains a powerful judicial practice.</a:t>
            </a:r>
            <a:endParaRPr sz="1600">
              <a:solidFill>
                <a:srgbClr val="000000"/>
              </a:solidFill>
            </a:endParaRPr>
          </a:p>
          <a:p>
            <a:pPr marL="0" lvl="0" indent="0" algn="l" rtl="0">
              <a:lnSpc>
                <a:spcPct val="106999"/>
              </a:lnSpc>
              <a:spcBef>
                <a:spcPts val="0"/>
              </a:spcBef>
              <a:spcAft>
                <a:spcPts val="0"/>
              </a:spcAft>
              <a:buNone/>
            </a:pPr>
            <a:r>
              <a:rPr lang="en" sz="11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marL="0" lvl="0" indent="0" algn="l" rtl="0">
              <a:spcBef>
                <a:spcPts val="0"/>
              </a:spcBef>
              <a:spcAft>
                <a:spcPts val="1600"/>
              </a:spcAft>
              <a:buNone/>
            </a:pPr>
            <a:endParaRPr/>
          </a:p>
        </p:txBody>
      </p:sp>
      <p:pic>
        <p:nvPicPr>
          <p:cNvPr id="138" name="Google Shape;138;p22"/>
          <p:cNvPicPr preferRelativeResize="0"/>
          <p:nvPr/>
        </p:nvPicPr>
        <p:blipFill>
          <a:blip r:embed="rId3">
            <a:alphaModFix/>
          </a:blip>
          <a:stretch>
            <a:fillRect/>
          </a:stretch>
        </p:blipFill>
        <p:spPr>
          <a:xfrm>
            <a:off x="6880425" y="2908575"/>
            <a:ext cx="2069500" cy="2069500"/>
          </a:xfrm>
          <a:prstGeom prst="rect">
            <a:avLst/>
          </a:prstGeom>
          <a:noFill/>
          <a:ln>
            <a:noFill/>
          </a:ln>
        </p:spPr>
      </p:pic>
      <p:pic>
        <p:nvPicPr>
          <p:cNvPr id="139" name="Google Shape;139;p22"/>
          <p:cNvPicPr preferRelativeResize="0"/>
          <p:nvPr/>
        </p:nvPicPr>
        <p:blipFill>
          <a:blip r:embed="rId4">
            <a:alphaModFix/>
          </a:blip>
          <a:stretch>
            <a:fillRect/>
          </a:stretch>
        </p:blipFill>
        <p:spPr>
          <a:xfrm>
            <a:off x="5842876" y="527625"/>
            <a:ext cx="3199000" cy="1752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Letter from Birmingham Jail</a:t>
            </a:r>
            <a:endParaRPr/>
          </a:p>
        </p:txBody>
      </p:sp>
      <p:sp>
        <p:nvSpPr>
          <p:cNvPr id="145" name="Google Shape;145;p23"/>
          <p:cNvSpPr txBox="1">
            <a:spLocks noGrp="1"/>
          </p:cNvSpPr>
          <p:nvPr>
            <p:ph type="body" idx="1"/>
          </p:nvPr>
        </p:nvSpPr>
        <p:spPr>
          <a:xfrm>
            <a:off x="0" y="1615225"/>
            <a:ext cx="8977500" cy="3322200"/>
          </a:xfrm>
          <a:prstGeom prst="rect">
            <a:avLst/>
          </a:prstGeom>
        </p:spPr>
        <p:txBody>
          <a:bodyPr spcFirstLastPara="1" wrap="square" lIns="91425" tIns="91425" rIns="91425" bIns="91425" anchor="t" anchorCtr="0">
            <a:noAutofit/>
          </a:bodyPr>
          <a:lstStyle/>
          <a:p>
            <a:pPr marL="457200" lvl="0" indent="-317500" algn="l" rtl="0">
              <a:lnSpc>
                <a:spcPct val="106999"/>
              </a:lnSpc>
              <a:spcBef>
                <a:spcPts val="0"/>
              </a:spcBef>
              <a:spcAft>
                <a:spcPts val="0"/>
              </a:spcAft>
              <a:buClr>
                <a:srgbClr val="000000"/>
              </a:buClr>
              <a:buSzPts val="1400"/>
              <a:buChar char="●"/>
            </a:pPr>
            <a:r>
              <a:rPr lang="en" sz="1400">
                <a:solidFill>
                  <a:srgbClr val="000000"/>
                </a:solidFill>
              </a:rPr>
              <a:t>King argues that he and his fellow demonstrations have a duty to fight for justice.</a:t>
            </a:r>
            <a:endParaRPr sz="1400">
              <a:solidFill>
                <a:srgbClr val="000000"/>
              </a:solidFill>
            </a:endParaRPr>
          </a:p>
          <a:p>
            <a:pPr marL="457200" lvl="0" indent="-317500" algn="l" rtl="0">
              <a:lnSpc>
                <a:spcPct val="106999"/>
              </a:lnSpc>
              <a:spcBef>
                <a:spcPts val="0"/>
              </a:spcBef>
              <a:spcAft>
                <a:spcPts val="0"/>
              </a:spcAft>
              <a:buClr>
                <a:srgbClr val="000000"/>
              </a:buClr>
              <a:buSzPts val="1400"/>
              <a:buChar char="●"/>
            </a:pPr>
            <a:r>
              <a:rPr lang="en" sz="1400">
                <a:solidFill>
                  <a:srgbClr val="000000"/>
                </a:solidFill>
              </a:rPr>
              <a:t>It is up to the oppressed to take charge and demand equality.</a:t>
            </a:r>
            <a:endParaRPr sz="1400">
              <a:solidFill>
                <a:srgbClr val="000000"/>
              </a:solidFill>
            </a:endParaRPr>
          </a:p>
          <a:p>
            <a:pPr marL="457200" lvl="0" indent="-317500" algn="l" rtl="0">
              <a:lnSpc>
                <a:spcPct val="106999"/>
              </a:lnSpc>
              <a:spcBef>
                <a:spcPts val="0"/>
              </a:spcBef>
              <a:spcAft>
                <a:spcPts val="0"/>
              </a:spcAft>
              <a:buClr>
                <a:srgbClr val="000000"/>
              </a:buClr>
              <a:buSzPts val="1400"/>
              <a:buChar char="●"/>
            </a:pPr>
            <a:r>
              <a:rPr lang="en" sz="1400">
                <a:solidFill>
                  <a:srgbClr val="000000"/>
                </a:solidFill>
              </a:rPr>
              <a:t>Segregation is used to debase one population (blacks) while uplifting another (whites), which makes it immoral in the eyes of God. Immoral laws are laws that are neither just nor fair. According to St. Augustine's logic, unjust laws aren't actually laws, so they don't have to be followed. King believes people are under a moral obligation to oppose segregation by refusing to abide by the so-called laws that govern the practice.</a:t>
            </a:r>
            <a:endParaRPr sz="1400">
              <a:solidFill>
                <a:srgbClr val="000000"/>
              </a:solidFill>
            </a:endParaRPr>
          </a:p>
          <a:p>
            <a:pPr marL="457200" lvl="0" indent="-317500" algn="l" rtl="0">
              <a:lnSpc>
                <a:spcPct val="106999"/>
              </a:lnSpc>
              <a:spcBef>
                <a:spcPts val="0"/>
              </a:spcBef>
              <a:spcAft>
                <a:spcPts val="0"/>
              </a:spcAft>
              <a:buClr>
                <a:srgbClr val="000000"/>
              </a:buClr>
              <a:buSzPts val="1400"/>
              <a:buChar char="●"/>
            </a:pPr>
            <a:r>
              <a:rPr lang="en" sz="1400">
                <a:solidFill>
                  <a:srgbClr val="000000"/>
                </a:solidFill>
              </a:rPr>
              <a:t>White Americans who say they agree with the notion of desegregation but criticize the manner in which civil rights activists go about achieving it are the biggest obstacle standing in the way of racial equality. The demeaning and </a:t>
            </a:r>
            <a:r>
              <a:rPr lang="en" sz="1400" i="1">
                <a:solidFill>
                  <a:srgbClr val="000000"/>
                </a:solidFill>
              </a:rPr>
              <a:t>"paternalistic"</a:t>
            </a:r>
            <a:r>
              <a:rPr lang="en" sz="1400">
                <a:solidFill>
                  <a:srgbClr val="000000"/>
                </a:solidFill>
              </a:rPr>
              <a:t> attitude of white moderates shows a lack of real understanding about the realities of segregation. It is this group that perpetuates the notion that time, not human intervention, will be the great equalizer—which discourages others to join the campaign for civil rights.</a:t>
            </a:r>
            <a:endParaRPr sz="1400">
              <a:solidFill>
                <a:srgbClr val="000000"/>
              </a:solidFill>
            </a:endParaRPr>
          </a:p>
          <a:p>
            <a:pPr marL="457200" lvl="0" indent="-317500" algn="l" rtl="0">
              <a:lnSpc>
                <a:spcPct val="106999"/>
              </a:lnSpc>
              <a:spcBef>
                <a:spcPts val="0"/>
              </a:spcBef>
              <a:spcAft>
                <a:spcPts val="0"/>
              </a:spcAft>
              <a:buClr>
                <a:srgbClr val="000000"/>
              </a:buClr>
              <a:buSzPts val="1400"/>
              <a:buChar char="●"/>
            </a:pPr>
            <a:r>
              <a:rPr lang="en" sz="1400">
                <a:solidFill>
                  <a:srgbClr val="000000"/>
                </a:solidFill>
              </a:rPr>
              <a:t>The civil rights movement will ultimately be successful because </a:t>
            </a:r>
            <a:r>
              <a:rPr lang="en" sz="1400" i="1">
                <a:solidFill>
                  <a:srgbClr val="000000"/>
                </a:solidFill>
              </a:rPr>
              <a:t>"the goal of America is freedom."</a:t>
            </a:r>
            <a:endParaRPr sz="1400" b="1">
              <a:solidFill>
                <a:srgbClr val="000000"/>
              </a:solidFill>
            </a:endParaRPr>
          </a:p>
          <a:p>
            <a:pPr marL="914400" lvl="1" indent="-317500" algn="l" rtl="0">
              <a:lnSpc>
                <a:spcPct val="106999"/>
              </a:lnSpc>
              <a:spcBef>
                <a:spcPts val="0"/>
              </a:spcBef>
              <a:spcAft>
                <a:spcPts val="0"/>
              </a:spcAft>
              <a:buClr>
                <a:srgbClr val="000000"/>
              </a:buClr>
              <a:buSzPts val="1400"/>
              <a:buFont typeface="Calibri"/>
              <a:buChar char="○"/>
            </a:pPr>
            <a:r>
              <a:rPr lang="en" sz="1400" b="1">
                <a:solidFill>
                  <a:srgbClr val="000000"/>
                </a:solidFill>
              </a:rPr>
              <a:t>BIG IDEA:</a:t>
            </a:r>
            <a:r>
              <a:rPr lang="en" sz="1400">
                <a:solidFill>
                  <a:srgbClr val="000000"/>
                </a:solidFill>
              </a:rPr>
              <a:t> The Fourteenth Amendment’s equal protection clause as well as other constitutional provisions have often been used to support the advancement of equality.</a:t>
            </a:r>
            <a:endParaRPr sz="1400">
              <a:solidFill>
                <a:srgbClr val="000000"/>
              </a:solidFill>
            </a:endParaRPr>
          </a:p>
          <a:p>
            <a:pPr marL="0" lvl="0" indent="0" algn="l" rtl="0">
              <a:spcBef>
                <a:spcPts val="0"/>
              </a:spcBef>
              <a:spcAft>
                <a:spcPts val="1600"/>
              </a:spcAft>
              <a:buNone/>
            </a:pPr>
            <a:endParaRPr/>
          </a:p>
        </p:txBody>
      </p:sp>
      <p:pic>
        <p:nvPicPr>
          <p:cNvPr id="146" name="Google Shape;146;p23"/>
          <p:cNvPicPr preferRelativeResize="0"/>
          <p:nvPr/>
        </p:nvPicPr>
        <p:blipFill>
          <a:blip r:embed="rId3">
            <a:alphaModFix/>
          </a:blip>
          <a:stretch>
            <a:fillRect/>
          </a:stretch>
        </p:blipFill>
        <p:spPr>
          <a:xfrm>
            <a:off x="6925950" y="129075"/>
            <a:ext cx="2218050" cy="1987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should you do to review?</a:t>
            </a:r>
            <a:endParaRPr/>
          </a:p>
        </p:txBody>
      </p:sp>
      <p:sp>
        <p:nvSpPr>
          <p:cNvPr id="75" name="Google Shape;75;p14"/>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Create an organized REVIEW NOTEBOOK just for this OPEN BOOK exam - TIME will be an issue and you can’t waste it looking up info - so have it at your fingertips!</a:t>
            </a:r>
            <a:endParaRPr/>
          </a:p>
          <a:p>
            <a:pPr marL="0" lvl="0" indent="0" algn="l" rtl="0">
              <a:spcBef>
                <a:spcPts val="1600"/>
              </a:spcBef>
              <a:spcAft>
                <a:spcPts val="0"/>
              </a:spcAft>
              <a:buNone/>
            </a:pPr>
            <a:r>
              <a:rPr lang="en"/>
              <a:t>Have clear sections:</a:t>
            </a:r>
            <a:endParaRPr/>
          </a:p>
          <a:p>
            <a:pPr marL="457200" lvl="0" indent="-304800" algn="l" rtl="0">
              <a:spcBef>
                <a:spcPts val="1600"/>
              </a:spcBef>
              <a:spcAft>
                <a:spcPts val="0"/>
              </a:spcAft>
              <a:buSzPts val="1200"/>
              <a:buChar char="●"/>
            </a:pPr>
            <a:r>
              <a:rPr lang="en"/>
              <a:t>Required Docs</a:t>
            </a:r>
            <a:endParaRPr/>
          </a:p>
          <a:p>
            <a:pPr marL="457200" lvl="0" indent="-304800" algn="l" rtl="0">
              <a:spcBef>
                <a:spcPts val="0"/>
              </a:spcBef>
              <a:spcAft>
                <a:spcPts val="0"/>
              </a:spcAft>
              <a:buSzPts val="1200"/>
              <a:buChar char="●"/>
            </a:pPr>
            <a:r>
              <a:rPr lang="en"/>
              <a:t>Required SCOTUS Cases</a:t>
            </a:r>
            <a:endParaRPr/>
          </a:p>
          <a:p>
            <a:pPr marL="457200" lvl="0" indent="-304800" algn="l" rtl="0">
              <a:spcBef>
                <a:spcPts val="0"/>
              </a:spcBef>
              <a:spcAft>
                <a:spcPts val="0"/>
              </a:spcAft>
              <a:buSzPts val="1200"/>
              <a:buChar char="●"/>
            </a:pPr>
            <a:r>
              <a:rPr lang="en"/>
              <a:t>Unit 1 - Constitutional Foundations</a:t>
            </a:r>
            <a:endParaRPr/>
          </a:p>
          <a:p>
            <a:pPr marL="457200" lvl="0" indent="-304800" algn="l" rtl="0">
              <a:spcBef>
                <a:spcPts val="0"/>
              </a:spcBef>
              <a:spcAft>
                <a:spcPts val="0"/>
              </a:spcAft>
              <a:buSzPts val="1200"/>
              <a:buChar char="●"/>
            </a:pPr>
            <a:r>
              <a:rPr lang="en"/>
              <a:t>Unit 2 - Interactions w/ branches of government</a:t>
            </a:r>
            <a:endParaRPr/>
          </a:p>
          <a:p>
            <a:pPr marL="457200" lvl="0" indent="-304800" algn="l" rtl="0">
              <a:spcBef>
                <a:spcPts val="0"/>
              </a:spcBef>
              <a:spcAft>
                <a:spcPts val="0"/>
              </a:spcAft>
              <a:buSzPts val="1200"/>
              <a:buChar char="●"/>
            </a:pPr>
            <a:r>
              <a:rPr lang="en"/>
              <a:t>Unit 3 - Civil Liberties &amp; Civil Rights</a:t>
            </a:r>
            <a:endParaRPr/>
          </a:p>
        </p:txBody>
      </p:sp>
      <p:pic>
        <p:nvPicPr>
          <p:cNvPr id="76" name="Google Shape;76;p14"/>
          <p:cNvPicPr preferRelativeResize="0"/>
          <p:nvPr/>
        </p:nvPicPr>
        <p:blipFill>
          <a:blip r:embed="rId3">
            <a:alphaModFix/>
          </a:blip>
          <a:stretch>
            <a:fillRect/>
          </a:stretch>
        </p:blipFill>
        <p:spPr>
          <a:xfrm>
            <a:off x="4363328" y="100350"/>
            <a:ext cx="3937405" cy="48387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Declaration of Independence</a:t>
            </a:r>
            <a:endParaRPr/>
          </a:p>
        </p:txBody>
      </p:sp>
      <p:sp>
        <p:nvSpPr>
          <p:cNvPr id="82" name="Google Shape;82;p15"/>
          <p:cNvSpPr txBox="1">
            <a:spLocks noGrp="1"/>
          </p:cNvSpPr>
          <p:nvPr>
            <p:ph type="body" idx="1"/>
          </p:nvPr>
        </p:nvSpPr>
        <p:spPr>
          <a:xfrm>
            <a:off x="96975" y="1731600"/>
            <a:ext cx="6006300" cy="3340500"/>
          </a:xfrm>
          <a:prstGeom prst="rect">
            <a:avLst/>
          </a:prstGeom>
        </p:spPr>
        <p:txBody>
          <a:bodyPr spcFirstLastPara="1" wrap="square" lIns="91425" tIns="91425" rIns="91425" bIns="91425" anchor="t" anchorCtr="0">
            <a:noAutofit/>
          </a:bodyPr>
          <a:lstStyle/>
          <a:p>
            <a:pPr marL="457200" lvl="0" indent="-342900" algn="l" rtl="0">
              <a:lnSpc>
                <a:spcPct val="106999"/>
              </a:lnSpc>
              <a:spcBef>
                <a:spcPts val="0"/>
              </a:spcBef>
              <a:spcAft>
                <a:spcPts val="0"/>
              </a:spcAft>
              <a:buClr>
                <a:srgbClr val="000000"/>
              </a:buClr>
              <a:buSzPts val="1800"/>
              <a:buChar char="●"/>
            </a:pPr>
            <a:r>
              <a:rPr lang="en">
                <a:solidFill>
                  <a:srgbClr val="000000"/>
                </a:solidFill>
              </a:rPr>
              <a:t>All people created equal (Natural Rights of Life, Liberty, Property)</a:t>
            </a:r>
            <a:endParaRPr>
              <a:solidFill>
                <a:srgbClr val="000000"/>
              </a:solidFill>
            </a:endParaRPr>
          </a:p>
          <a:p>
            <a:pPr marL="457200" lvl="0" indent="-342900" algn="l" rtl="0">
              <a:lnSpc>
                <a:spcPct val="106999"/>
              </a:lnSpc>
              <a:spcBef>
                <a:spcPts val="0"/>
              </a:spcBef>
              <a:spcAft>
                <a:spcPts val="0"/>
              </a:spcAft>
              <a:buClr>
                <a:srgbClr val="000000"/>
              </a:buClr>
              <a:buSzPts val="1800"/>
              <a:buChar char="●"/>
            </a:pPr>
            <a:r>
              <a:rPr lang="en">
                <a:solidFill>
                  <a:srgbClr val="000000"/>
                </a:solidFill>
              </a:rPr>
              <a:t>Governments are created to protect these rights</a:t>
            </a:r>
            <a:endParaRPr>
              <a:solidFill>
                <a:srgbClr val="000000"/>
              </a:solidFill>
            </a:endParaRPr>
          </a:p>
          <a:p>
            <a:pPr marL="457200" lvl="0" indent="-342900" algn="l" rtl="0">
              <a:lnSpc>
                <a:spcPct val="106999"/>
              </a:lnSpc>
              <a:spcBef>
                <a:spcPts val="0"/>
              </a:spcBef>
              <a:spcAft>
                <a:spcPts val="0"/>
              </a:spcAft>
              <a:buClr>
                <a:srgbClr val="000000"/>
              </a:buClr>
              <a:buSzPts val="1800"/>
              <a:buChar char="●"/>
            </a:pPr>
            <a:r>
              <a:rPr lang="en">
                <a:solidFill>
                  <a:srgbClr val="000000"/>
                </a:solidFill>
              </a:rPr>
              <a:t>If Gov’t does not protect these rights, then the People have the duty to  change/destroy</a:t>
            </a:r>
            <a:endParaRPr>
              <a:solidFill>
                <a:srgbClr val="000000"/>
              </a:solidFill>
            </a:endParaRPr>
          </a:p>
          <a:p>
            <a:pPr marL="457200" lvl="0" indent="-342900" algn="l" rtl="0">
              <a:lnSpc>
                <a:spcPct val="106999"/>
              </a:lnSpc>
              <a:spcBef>
                <a:spcPts val="0"/>
              </a:spcBef>
              <a:spcAft>
                <a:spcPts val="0"/>
              </a:spcAft>
              <a:buClr>
                <a:srgbClr val="000000"/>
              </a:buClr>
              <a:buSzPts val="1800"/>
              <a:buChar char="●"/>
            </a:pPr>
            <a:r>
              <a:rPr lang="en">
                <a:solidFill>
                  <a:srgbClr val="000000"/>
                </a:solidFill>
              </a:rPr>
              <a:t>Imperfect gov’ts should not be destroyed, only ones that seek to subject the People to Tyranny (destruction of Natural Rights)</a:t>
            </a:r>
            <a:endParaRPr>
              <a:solidFill>
                <a:srgbClr val="000000"/>
              </a:solidFill>
            </a:endParaRPr>
          </a:p>
          <a:p>
            <a:pPr marL="914400" lvl="1" indent="-317500" algn="l" rtl="0">
              <a:lnSpc>
                <a:spcPct val="106999"/>
              </a:lnSpc>
              <a:spcBef>
                <a:spcPts val="0"/>
              </a:spcBef>
              <a:spcAft>
                <a:spcPts val="0"/>
              </a:spcAft>
              <a:buClr>
                <a:srgbClr val="000000"/>
              </a:buClr>
              <a:buSzPts val="1400"/>
              <a:buChar char="○"/>
            </a:pPr>
            <a:r>
              <a:rPr lang="en" b="1">
                <a:solidFill>
                  <a:srgbClr val="000000"/>
                </a:solidFill>
              </a:rPr>
              <a:t>BIG IDEA:</a:t>
            </a:r>
            <a:r>
              <a:rPr lang="en">
                <a:solidFill>
                  <a:srgbClr val="000000"/>
                </a:solidFill>
              </a:rPr>
              <a:t> A balance between governmental power and individual rights has been a hallmark of American political development.</a:t>
            </a:r>
            <a:endParaRPr>
              <a:solidFill>
                <a:srgbClr val="000000"/>
              </a:solidFill>
            </a:endParaRPr>
          </a:p>
          <a:p>
            <a:pPr marL="0" lvl="0" indent="0" algn="l" rtl="0">
              <a:spcBef>
                <a:spcPts val="0"/>
              </a:spcBef>
              <a:spcAft>
                <a:spcPts val="1600"/>
              </a:spcAft>
              <a:buNone/>
            </a:pPr>
            <a:endParaRPr/>
          </a:p>
        </p:txBody>
      </p:sp>
      <p:pic>
        <p:nvPicPr>
          <p:cNvPr id="83" name="Google Shape;83;p15"/>
          <p:cNvPicPr preferRelativeResize="0"/>
          <p:nvPr/>
        </p:nvPicPr>
        <p:blipFill>
          <a:blip r:embed="rId3">
            <a:alphaModFix/>
          </a:blip>
          <a:stretch>
            <a:fillRect/>
          </a:stretch>
        </p:blipFill>
        <p:spPr>
          <a:xfrm>
            <a:off x="5850475" y="98875"/>
            <a:ext cx="3221275" cy="2254900"/>
          </a:xfrm>
          <a:prstGeom prst="rect">
            <a:avLst/>
          </a:prstGeom>
          <a:noFill/>
          <a:ln>
            <a:noFill/>
          </a:ln>
        </p:spPr>
      </p:pic>
      <p:pic>
        <p:nvPicPr>
          <p:cNvPr id="84" name="Google Shape;84;p15"/>
          <p:cNvPicPr preferRelativeResize="0"/>
          <p:nvPr/>
        </p:nvPicPr>
        <p:blipFill>
          <a:blip r:embed="rId4">
            <a:alphaModFix/>
          </a:blip>
          <a:stretch>
            <a:fillRect/>
          </a:stretch>
        </p:blipFill>
        <p:spPr>
          <a:xfrm>
            <a:off x="5943425" y="2766525"/>
            <a:ext cx="3035376" cy="1930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Articles of Confederation</a:t>
            </a:r>
            <a:endParaRPr/>
          </a:p>
        </p:txBody>
      </p:sp>
      <p:sp>
        <p:nvSpPr>
          <p:cNvPr id="90" name="Google Shape;90;p16"/>
          <p:cNvSpPr txBox="1">
            <a:spLocks noGrp="1"/>
          </p:cNvSpPr>
          <p:nvPr>
            <p:ph type="body" idx="1"/>
          </p:nvPr>
        </p:nvSpPr>
        <p:spPr>
          <a:xfrm>
            <a:off x="128250" y="1752475"/>
            <a:ext cx="6443700" cy="2710200"/>
          </a:xfrm>
          <a:prstGeom prst="rect">
            <a:avLst/>
          </a:prstGeom>
        </p:spPr>
        <p:txBody>
          <a:bodyPr spcFirstLastPara="1" wrap="square" lIns="91425" tIns="91425" rIns="91425" bIns="91425" anchor="t" anchorCtr="0">
            <a:noAutofit/>
          </a:bodyPr>
          <a:lstStyle/>
          <a:p>
            <a:pPr marL="457200" lvl="0" indent="-342900" algn="l" rtl="0">
              <a:lnSpc>
                <a:spcPct val="106999"/>
              </a:lnSpc>
              <a:spcBef>
                <a:spcPts val="0"/>
              </a:spcBef>
              <a:spcAft>
                <a:spcPts val="0"/>
              </a:spcAft>
              <a:buClr>
                <a:srgbClr val="000000"/>
              </a:buClr>
              <a:buSzPts val="1800"/>
              <a:buChar char="●"/>
            </a:pPr>
            <a:r>
              <a:rPr lang="en">
                <a:solidFill>
                  <a:srgbClr val="000000"/>
                </a:solidFill>
              </a:rPr>
              <a:t>Confederation of states, with an extremely limited central government.</a:t>
            </a:r>
            <a:endParaRPr>
              <a:solidFill>
                <a:srgbClr val="000000"/>
              </a:solidFill>
            </a:endParaRPr>
          </a:p>
          <a:p>
            <a:pPr marL="457200" lvl="0" indent="-342900" algn="l" rtl="0">
              <a:lnSpc>
                <a:spcPct val="106999"/>
              </a:lnSpc>
              <a:spcBef>
                <a:spcPts val="0"/>
              </a:spcBef>
              <a:spcAft>
                <a:spcPts val="0"/>
              </a:spcAft>
              <a:buClr>
                <a:srgbClr val="000000"/>
              </a:buClr>
              <a:buSzPts val="1800"/>
              <a:buChar char="●"/>
            </a:pPr>
            <a:r>
              <a:rPr lang="en">
                <a:solidFill>
                  <a:srgbClr val="000000"/>
                </a:solidFill>
              </a:rPr>
              <a:t>limitations placed upon the central government rendered it ineffective at governing the continually growing American states</a:t>
            </a:r>
            <a:endParaRPr>
              <a:solidFill>
                <a:srgbClr val="000000"/>
              </a:solidFill>
            </a:endParaRPr>
          </a:p>
          <a:p>
            <a:pPr marL="457200" lvl="0" indent="-342900" algn="l" rtl="0">
              <a:lnSpc>
                <a:spcPct val="106999"/>
              </a:lnSpc>
              <a:spcBef>
                <a:spcPts val="0"/>
              </a:spcBef>
              <a:spcAft>
                <a:spcPts val="0"/>
              </a:spcAft>
              <a:buClr>
                <a:srgbClr val="000000"/>
              </a:buClr>
              <a:buSzPts val="1800"/>
              <a:buChar char="●"/>
            </a:pPr>
            <a:r>
              <a:rPr lang="en">
                <a:solidFill>
                  <a:srgbClr val="000000"/>
                </a:solidFill>
              </a:rPr>
              <a:t>Each state remains sovereign</a:t>
            </a:r>
            <a:endParaRPr>
              <a:solidFill>
                <a:srgbClr val="000000"/>
              </a:solidFill>
            </a:endParaRPr>
          </a:p>
          <a:p>
            <a:pPr marL="457200" lvl="0" indent="-342900" algn="l" rtl="0">
              <a:lnSpc>
                <a:spcPct val="106999"/>
              </a:lnSpc>
              <a:spcBef>
                <a:spcPts val="0"/>
              </a:spcBef>
              <a:spcAft>
                <a:spcPts val="0"/>
              </a:spcAft>
              <a:buClr>
                <a:srgbClr val="000000"/>
              </a:buClr>
              <a:buSzPts val="1800"/>
              <a:buChar char="●"/>
            </a:pPr>
            <a:r>
              <a:rPr lang="en">
                <a:solidFill>
                  <a:srgbClr val="000000"/>
                </a:solidFill>
              </a:rPr>
              <a:t>Unicameral legislature, each state one vote</a:t>
            </a:r>
            <a:endParaRPr>
              <a:solidFill>
                <a:srgbClr val="000000"/>
              </a:solidFill>
            </a:endParaRPr>
          </a:p>
          <a:p>
            <a:pPr marL="457200" lvl="0" indent="-342900" algn="l" rtl="0">
              <a:lnSpc>
                <a:spcPct val="106999"/>
              </a:lnSpc>
              <a:spcBef>
                <a:spcPts val="0"/>
              </a:spcBef>
              <a:spcAft>
                <a:spcPts val="0"/>
              </a:spcAft>
              <a:buClr>
                <a:srgbClr val="000000"/>
              </a:buClr>
              <a:buSzPts val="1800"/>
              <a:buChar char="●"/>
            </a:pPr>
            <a:r>
              <a:rPr lang="en">
                <a:solidFill>
                  <a:srgbClr val="000000"/>
                </a:solidFill>
              </a:rPr>
              <a:t>No President, No Judiciary</a:t>
            </a:r>
            <a:endParaRPr>
              <a:solidFill>
                <a:srgbClr val="000000"/>
              </a:solidFill>
            </a:endParaRPr>
          </a:p>
          <a:p>
            <a:pPr marL="457200" lvl="0" indent="-342900" algn="l" rtl="0">
              <a:lnSpc>
                <a:spcPct val="106999"/>
              </a:lnSpc>
              <a:spcBef>
                <a:spcPts val="0"/>
              </a:spcBef>
              <a:spcAft>
                <a:spcPts val="0"/>
              </a:spcAft>
              <a:buClr>
                <a:srgbClr val="000000"/>
              </a:buClr>
              <a:buSzPts val="1800"/>
              <a:buChar char="●"/>
            </a:pPr>
            <a:r>
              <a:rPr lang="en">
                <a:solidFill>
                  <a:srgbClr val="000000"/>
                </a:solidFill>
              </a:rPr>
              <a:t>Could not force taxation; No standing Army</a:t>
            </a:r>
            <a:endParaRPr>
              <a:solidFill>
                <a:srgbClr val="000000"/>
              </a:solidFill>
            </a:endParaRPr>
          </a:p>
          <a:p>
            <a:pPr marL="1371600" lvl="1" indent="-317500" algn="l" rtl="0">
              <a:lnSpc>
                <a:spcPct val="106999"/>
              </a:lnSpc>
              <a:spcBef>
                <a:spcPts val="0"/>
              </a:spcBef>
              <a:spcAft>
                <a:spcPts val="0"/>
              </a:spcAft>
              <a:buClr>
                <a:srgbClr val="000000"/>
              </a:buClr>
              <a:buSzPts val="1400"/>
              <a:buChar char="○"/>
            </a:pPr>
            <a:r>
              <a:rPr lang="en" sz="1800" b="1">
                <a:solidFill>
                  <a:srgbClr val="000000"/>
                </a:solidFill>
              </a:rPr>
              <a:t>BIG IDEA:</a:t>
            </a:r>
            <a:r>
              <a:rPr lang="en" sz="1800">
                <a:solidFill>
                  <a:srgbClr val="000000"/>
                </a:solidFill>
              </a:rPr>
              <a:t> A weak national government, states had more power</a:t>
            </a:r>
            <a:endParaRPr sz="1800">
              <a:solidFill>
                <a:srgbClr val="000000"/>
              </a:solidFill>
            </a:endParaRPr>
          </a:p>
          <a:p>
            <a:pPr marL="0" lvl="0" indent="0" algn="l" rtl="0">
              <a:spcBef>
                <a:spcPts val="0"/>
              </a:spcBef>
              <a:spcAft>
                <a:spcPts val="1600"/>
              </a:spcAft>
              <a:buNone/>
            </a:pPr>
            <a:endParaRPr/>
          </a:p>
        </p:txBody>
      </p:sp>
      <p:pic>
        <p:nvPicPr>
          <p:cNvPr id="91" name="Google Shape;91;p16"/>
          <p:cNvPicPr preferRelativeResize="0"/>
          <p:nvPr/>
        </p:nvPicPr>
        <p:blipFill>
          <a:blip r:embed="rId3">
            <a:alphaModFix/>
          </a:blip>
          <a:stretch>
            <a:fillRect/>
          </a:stretch>
        </p:blipFill>
        <p:spPr>
          <a:xfrm>
            <a:off x="6703525" y="114500"/>
            <a:ext cx="2267250" cy="1700438"/>
          </a:xfrm>
          <a:prstGeom prst="rect">
            <a:avLst/>
          </a:prstGeom>
          <a:noFill/>
          <a:ln>
            <a:noFill/>
          </a:ln>
        </p:spPr>
      </p:pic>
      <p:pic>
        <p:nvPicPr>
          <p:cNvPr id="92" name="Google Shape;92;p16"/>
          <p:cNvPicPr preferRelativeResize="0"/>
          <p:nvPr/>
        </p:nvPicPr>
        <p:blipFill>
          <a:blip r:embed="rId4">
            <a:alphaModFix/>
          </a:blip>
          <a:stretch>
            <a:fillRect/>
          </a:stretch>
        </p:blipFill>
        <p:spPr>
          <a:xfrm>
            <a:off x="6724350" y="1967338"/>
            <a:ext cx="2235933" cy="30237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Federalist 10</a:t>
            </a:r>
            <a:endParaRPr/>
          </a:p>
        </p:txBody>
      </p:sp>
      <p:sp>
        <p:nvSpPr>
          <p:cNvPr id="98" name="Google Shape;98;p17"/>
          <p:cNvSpPr txBox="1">
            <a:spLocks noGrp="1"/>
          </p:cNvSpPr>
          <p:nvPr>
            <p:ph type="body" idx="1"/>
          </p:nvPr>
        </p:nvSpPr>
        <p:spPr>
          <a:xfrm>
            <a:off x="471900" y="1919075"/>
            <a:ext cx="4402500" cy="2710200"/>
          </a:xfrm>
          <a:prstGeom prst="rect">
            <a:avLst/>
          </a:prstGeom>
        </p:spPr>
        <p:txBody>
          <a:bodyPr spcFirstLastPara="1" wrap="square" lIns="91425" tIns="91425" rIns="91425" bIns="91425" anchor="t" anchorCtr="0">
            <a:noAutofit/>
          </a:bodyPr>
          <a:lstStyle/>
          <a:p>
            <a:pPr marL="457200" lvl="0" indent="-342900" algn="l" rtl="0">
              <a:lnSpc>
                <a:spcPct val="106999"/>
              </a:lnSpc>
              <a:spcBef>
                <a:spcPts val="0"/>
              </a:spcBef>
              <a:spcAft>
                <a:spcPts val="0"/>
              </a:spcAft>
              <a:buClr>
                <a:srgbClr val="000000"/>
              </a:buClr>
              <a:buSzPts val="1800"/>
              <a:buChar char="●"/>
            </a:pPr>
            <a:r>
              <a:rPr lang="en">
                <a:solidFill>
                  <a:srgbClr val="000000"/>
                </a:solidFill>
              </a:rPr>
              <a:t>a strong, united republic would be more effective than the individual states at controlling “factions”</a:t>
            </a:r>
            <a:endParaRPr>
              <a:solidFill>
                <a:srgbClr val="000000"/>
              </a:solidFill>
            </a:endParaRPr>
          </a:p>
          <a:p>
            <a:pPr marL="457200" lvl="0" indent="-342900" algn="l" rtl="0">
              <a:lnSpc>
                <a:spcPct val="106999"/>
              </a:lnSpc>
              <a:spcBef>
                <a:spcPts val="0"/>
              </a:spcBef>
              <a:spcAft>
                <a:spcPts val="0"/>
              </a:spcAft>
              <a:buClr>
                <a:srgbClr val="000000"/>
              </a:buClr>
              <a:buSzPts val="1800"/>
              <a:buChar char="●"/>
            </a:pPr>
            <a:r>
              <a:rPr lang="en">
                <a:solidFill>
                  <a:srgbClr val="000000"/>
                </a:solidFill>
              </a:rPr>
              <a:t>a large republic will help control factions because when more representatives are elected, there will be a greater number of opinions. Therefore, it is far less likely that there will be one majority oppressing the rest of the people.</a:t>
            </a:r>
            <a:endParaRPr>
              <a:solidFill>
                <a:srgbClr val="000000"/>
              </a:solidFill>
            </a:endParaRPr>
          </a:p>
          <a:p>
            <a:pPr marL="0" lvl="0" indent="0" algn="l" rtl="0">
              <a:spcBef>
                <a:spcPts val="0"/>
              </a:spcBef>
              <a:spcAft>
                <a:spcPts val="1600"/>
              </a:spcAft>
              <a:buNone/>
            </a:pPr>
            <a:endParaRPr/>
          </a:p>
        </p:txBody>
      </p:sp>
      <p:pic>
        <p:nvPicPr>
          <p:cNvPr id="99" name="Google Shape;99;p17"/>
          <p:cNvPicPr preferRelativeResize="0"/>
          <p:nvPr/>
        </p:nvPicPr>
        <p:blipFill>
          <a:blip r:embed="rId3">
            <a:alphaModFix/>
          </a:blip>
          <a:stretch>
            <a:fillRect/>
          </a:stretch>
        </p:blipFill>
        <p:spPr>
          <a:xfrm>
            <a:off x="5005975" y="113575"/>
            <a:ext cx="3964800" cy="2458176"/>
          </a:xfrm>
          <a:prstGeom prst="rect">
            <a:avLst/>
          </a:prstGeom>
          <a:noFill/>
          <a:ln>
            <a:noFill/>
          </a:ln>
        </p:spPr>
      </p:pic>
      <p:pic>
        <p:nvPicPr>
          <p:cNvPr id="100" name="Google Shape;100;p17"/>
          <p:cNvPicPr preferRelativeResize="0"/>
          <p:nvPr/>
        </p:nvPicPr>
        <p:blipFill>
          <a:blip r:embed="rId4">
            <a:alphaModFix/>
          </a:blip>
          <a:stretch>
            <a:fillRect/>
          </a:stretch>
        </p:blipFill>
        <p:spPr>
          <a:xfrm>
            <a:off x="6112775" y="2317975"/>
            <a:ext cx="2198351" cy="2887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Brutus I</a:t>
            </a:r>
            <a:endParaRPr/>
          </a:p>
        </p:txBody>
      </p:sp>
      <p:sp>
        <p:nvSpPr>
          <p:cNvPr id="106" name="Google Shape;106;p18"/>
          <p:cNvSpPr txBox="1">
            <a:spLocks noGrp="1"/>
          </p:cNvSpPr>
          <p:nvPr>
            <p:ph type="body" idx="1"/>
          </p:nvPr>
        </p:nvSpPr>
        <p:spPr>
          <a:xfrm>
            <a:off x="159475" y="1575400"/>
            <a:ext cx="5902200" cy="2710200"/>
          </a:xfrm>
          <a:prstGeom prst="rect">
            <a:avLst/>
          </a:prstGeom>
        </p:spPr>
        <p:txBody>
          <a:bodyPr spcFirstLastPara="1" wrap="square" lIns="91425" tIns="91425" rIns="91425" bIns="91425" anchor="t" anchorCtr="0">
            <a:noAutofit/>
          </a:bodyPr>
          <a:lstStyle/>
          <a:p>
            <a:pPr marL="457200" lvl="0" indent="-333375" algn="l" rtl="0">
              <a:lnSpc>
                <a:spcPct val="106999"/>
              </a:lnSpc>
              <a:spcBef>
                <a:spcPts val="0"/>
              </a:spcBef>
              <a:spcAft>
                <a:spcPts val="0"/>
              </a:spcAft>
              <a:buClr>
                <a:srgbClr val="000000"/>
              </a:buClr>
              <a:buSzPts val="1650"/>
              <a:buChar char="●"/>
            </a:pPr>
            <a:r>
              <a:rPr lang="en" sz="1650">
                <a:solidFill>
                  <a:srgbClr val="000000"/>
                </a:solidFill>
              </a:rPr>
              <a:t>an Antifederalist series of essays designed to </a:t>
            </a:r>
            <a:endParaRPr sz="1650">
              <a:solidFill>
                <a:srgbClr val="000000"/>
              </a:solidFill>
            </a:endParaRPr>
          </a:p>
          <a:p>
            <a:pPr marL="457200" lvl="0" indent="0" algn="l" rtl="0">
              <a:lnSpc>
                <a:spcPct val="106999"/>
              </a:lnSpc>
              <a:spcBef>
                <a:spcPts val="0"/>
              </a:spcBef>
              <a:spcAft>
                <a:spcPts val="0"/>
              </a:spcAft>
              <a:buNone/>
            </a:pPr>
            <a:r>
              <a:rPr lang="en" sz="1650">
                <a:solidFill>
                  <a:srgbClr val="000000"/>
                </a:solidFill>
              </a:rPr>
              <a:t>encourage New Yorkers to reject the proposed                        </a:t>
            </a:r>
            <a:endParaRPr sz="1650">
              <a:solidFill>
                <a:srgbClr val="000000"/>
              </a:solidFill>
            </a:endParaRPr>
          </a:p>
          <a:p>
            <a:pPr marL="457200" lvl="0" indent="0" algn="l" rtl="0">
              <a:lnSpc>
                <a:spcPct val="106999"/>
              </a:lnSpc>
              <a:spcBef>
                <a:spcPts val="0"/>
              </a:spcBef>
              <a:spcAft>
                <a:spcPts val="0"/>
              </a:spcAft>
              <a:buNone/>
            </a:pPr>
            <a:r>
              <a:rPr lang="en" sz="1650">
                <a:solidFill>
                  <a:srgbClr val="000000"/>
                </a:solidFill>
              </a:rPr>
              <a:t>Constitution</a:t>
            </a:r>
            <a:endParaRPr sz="1650">
              <a:solidFill>
                <a:srgbClr val="000000"/>
              </a:solidFill>
            </a:endParaRPr>
          </a:p>
          <a:p>
            <a:pPr marL="457200" lvl="0" indent="-333375" algn="l" rtl="0">
              <a:lnSpc>
                <a:spcPct val="106999"/>
              </a:lnSpc>
              <a:spcBef>
                <a:spcPts val="0"/>
              </a:spcBef>
              <a:spcAft>
                <a:spcPts val="0"/>
              </a:spcAft>
              <a:buClr>
                <a:srgbClr val="000000"/>
              </a:buClr>
              <a:buSzPts val="1650"/>
              <a:buChar char="●"/>
            </a:pPr>
            <a:r>
              <a:rPr lang="en" sz="1650">
                <a:solidFill>
                  <a:srgbClr val="000000"/>
                </a:solidFill>
              </a:rPr>
              <a:t>the immense power of the federal government</a:t>
            </a:r>
            <a:endParaRPr sz="1650">
              <a:solidFill>
                <a:srgbClr val="000000"/>
              </a:solidFill>
            </a:endParaRPr>
          </a:p>
          <a:p>
            <a:pPr marL="457200" lvl="0" indent="0" algn="l" rtl="0">
              <a:lnSpc>
                <a:spcPct val="106999"/>
              </a:lnSpc>
              <a:spcBef>
                <a:spcPts val="0"/>
              </a:spcBef>
              <a:spcAft>
                <a:spcPts val="0"/>
              </a:spcAft>
              <a:buNone/>
            </a:pPr>
            <a:r>
              <a:rPr lang="en" sz="1650">
                <a:solidFill>
                  <a:srgbClr val="000000"/>
                </a:solidFill>
              </a:rPr>
              <a:t>requires the people to sacrifice their liberties</a:t>
            </a:r>
            <a:endParaRPr sz="1650">
              <a:solidFill>
                <a:srgbClr val="000000"/>
              </a:solidFill>
            </a:endParaRPr>
          </a:p>
          <a:p>
            <a:pPr marL="457200" lvl="0" indent="-333375" algn="l" rtl="0">
              <a:lnSpc>
                <a:spcPct val="106999"/>
              </a:lnSpc>
              <a:spcBef>
                <a:spcPts val="0"/>
              </a:spcBef>
              <a:spcAft>
                <a:spcPts val="0"/>
              </a:spcAft>
              <a:buClr>
                <a:srgbClr val="000000"/>
              </a:buClr>
              <a:buSzPts val="1650"/>
              <a:buChar char="●"/>
            </a:pPr>
            <a:r>
              <a:rPr lang="en" sz="1650">
                <a:solidFill>
                  <a:srgbClr val="000000"/>
                </a:solidFill>
              </a:rPr>
              <a:t>a bill of rights was necessary to protect the people from the government</a:t>
            </a:r>
            <a:endParaRPr sz="1650">
              <a:solidFill>
                <a:srgbClr val="000000"/>
              </a:solidFill>
            </a:endParaRPr>
          </a:p>
          <a:p>
            <a:pPr marL="457200" lvl="0" indent="-333375" algn="l" rtl="0">
              <a:lnSpc>
                <a:spcPct val="106999"/>
              </a:lnSpc>
              <a:spcBef>
                <a:spcPts val="0"/>
              </a:spcBef>
              <a:spcAft>
                <a:spcPts val="0"/>
              </a:spcAft>
              <a:buClr>
                <a:srgbClr val="000000"/>
              </a:buClr>
              <a:buSzPts val="1650"/>
              <a:buChar char="●"/>
            </a:pPr>
            <a:r>
              <a:rPr lang="en" sz="1650">
                <a:solidFill>
                  <a:srgbClr val="000000"/>
                </a:solidFill>
              </a:rPr>
              <a:t>Congress possesses far too much power: taxation, standing army, taxes, Elastic Clause</a:t>
            </a:r>
            <a:endParaRPr sz="1650">
              <a:solidFill>
                <a:srgbClr val="000000"/>
              </a:solidFill>
            </a:endParaRPr>
          </a:p>
          <a:p>
            <a:pPr marL="457200" lvl="0" indent="-333375" algn="l" rtl="0">
              <a:lnSpc>
                <a:spcPct val="106999"/>
              </a:lnSpc>
              <a:spcBef>
                <a:spcPts val="0"/>
              </a:spcBef>
              <a:spcAft>
                <a:spcPts val="0"/>
              </a:spcAft>
              <a:buClr>
                <a:srgbClr val="000000"/>
              </a:buClr>
              <a:buSzPts val="1650"/>
              <a:buChar char="●"/>
            </a:pPr>
            <a:r>
              <a:rPr lang="en" sz="1650">
                <a:solidFill>
                  <a:srgbClr val="000000"/>
                </a:solidFill>
              </a:rPr>
              <a:t>a free republic cannot exist in such a large territory as the United States</a:t>
            </a:r>
            <a:endParaRPr sz="1650">
              <a:solidFill>
                <a:srgbClr val="000000"/>
              </a:solidFill>
            </a:endParaRPr>
          </a:p>
          <a:p>
            <a:pPr marL="457200" lvl="0" indent="-333375" algn="l" rtl="0">
              <a:lnSpc>
                <a:spcPct val="106999"/>
              </a:lnSpc>
              <a:spcBef>
                <a:spcPts val="0"/>
              </a:spcBef>
              <a:spcAft>
                <a:spcPts val="0"/>
              </a:spcAft>
              <a:buClr>
                <a:srgbClr val="000000"/>
              </a:buClr>
              <a:buSzPts val="1650"/>
              <a:buChar char="●"/>
            </a:pPr>
            <a:r>
              <a:rPr lang="en" sz="1650">
                <a:solidFill>
                  <a:srgbClr val="000000"/>
                </a:solidFill>
              </a:rPr>
              <a:t>Judicial authority will broaden federal gov’t’s power (thus, tyranny)</a:t>
            </a:r>
            <a:endParaRPr sz="1650">
              <a:solidFill>
                <a:srgbClr val="000000"/>
              </a:solidFill>
            </a:endParaRPr>
          </a:p>
          <a:p>
            <a:pPr marL="0" lvl="0" indent="0" algn="l" rtl="0">
              <a:spcBef>
                <a:spcPts val="0"/>
              </a:spcBef>
              <a:spcAft>
                <a:spcPts val="1600"/>
              </a:spcAft>
              <a:buNone/>
            </a:pPr>
            <a:endParaRPr/>
          </a:p>
        </p:txBody>
      </p:sp>
      <p:pic>
        <p:nvPicPr>
          <p:cNvPr id="107" name="Google Shape;107;p18"/>
          <p:cNvPicPr preferRelativeResize="0"/>
          <p:nvPr/>
        </p:nvPicPr>
        <p:blipFill>
          <a:blip r:embed="rId3">
            <a:alphaModFix/>
          </a:blip>
          <a:stretch>
            <a:fillRect/>
          </a:stretch>
        </p:blipFill>
        <p:spPr>
          <a:xfrm>
            <a:off x="5142750" y="285125"/>
            <a:ext cx="4074176" cy="2286625"/>
          </a:xfrm>
          <a:prstGeom prst="rect">
            <a:avLst/>
          </a:prstGeom>
          <a:noFill/>
          <a:ln>
            <a:noFill/>
          </a:ln>
        </p:spPr>
      </p:pic>
      <p:pic>
        <p:nvPicPr>
          <p:cNvPr id="108" name="Google Shape;108;p18"/>
          <p:cNvPicPr preferRelativeResize="0"/>
          <p:nvPr/>
        </p:nvPicPr>
        <p:blipFill>
          <a:blip r:embed="rId4">
            <a:alphaModFix/>
          </a:blip>
          <a:stretch>
            <a:fillRect/>
          </a:stretch>
        </p:blipFill>
        <p:spPr>
          <a:xfrm>
            <a:off x="6551050" y="2699500"/>
            <a:ext cx="1770200" cy="2350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lnSpc>
                <a:spcPct val="106999"/>
              </a:lnSpc>
              <a:spcBef>
                <a:spcPts val="0"/>
              </a:spcBef>
              <a:spcAft>
                <a:spcPts val="0"/>
              </a:spcAft>
              <a:buNone/>
            </a:pPr>
            <a:r>
              <a:rPr lang="en">
                <a:solidFill>
                  <a:srgbClr val="FFFFFF"/>
                </a:solidFill>
              </a:rPr>
              <a:t>Constitution (+ Bill of Rights</a:t>
            </a:r>
            <a:endParaRPr>
              <a:solidFill>
                <a:srgbClr val="FFFFFF"/>
              </a:solidFill>
            </a:endParaRPr>
          </a:p>
          <a:p>
            <a:pPr marL="0" lvl="0" indent="0" algn="l" rtl="0">
              <a:lnSpc>
                <a:spcPct val="106999"/>
              </a:lnSpc>
              <a:spcBef>
                <a:spcPts val="0"/>
              </a:spcBef>
              <a:spcAft>
                <a:spcPts val="0"/>
              </a:spcAft>
              <a:buNone/>
            </a:pPr>
            <a:r>
              <a:rPr lang="en">
                <a:solidFill>
                  <a:srgbClr val="FFFFFF"/>
                </a:solidFill>
              </a:rPr>
              <a:t> &amp; Other Amendments)</a:t>
            </a:r>
            <a:endParaRPr>
              <a:solidFill>
                <a:srgbClr val="FFFFFF"/>
              </a:solidFill>
            </a:endParaRPr>
          </a:p>
        </p:txBody>
      </p:sp>
      <p:sp>
        <p:nvSpPr>
          <p:cNvPr id="114" name="Google Shape;114;p19"/>
          <p:cNvSpPr txBox="1">
            <a:spLocks noGrp="1"/>
          </p:cNvSpPr>
          <p:nvPr>
            <p:ph type="body" idx="1"/>
          </p:nvPr>
        </p:nvSpPr>
        <p:spPr>
          <a:xfrm>
            <a:off x="0" y="1579325"/>
            <a:ext cx="7977900" cy="3363900"/>
          </a:xfrm>
          <a:prstGeom prst="rect">
            <a:avLst/>
          </a:prstGeom>
        </p:spPr>
        <p:txBody>
          <a:bodyPr spcFirstLastPara="1" wrap="square" lIns="91425" tIns="91425" rIns="91425" bIns="91425" anchor="t" anchorCtr="0">
            <a:noAutofit/>
          </a:bodyPr>
          <a:lstStyle/>
          <a:p>
            <a:pPr marL="457200" lvl="0" indent="-323850" algn="l" rtl="0">
              <a:lnSpc>
                <a:spcPct val="106999"/>
              </a:lnSpc>
              <a:spcBef>
                <a:spcPts val="0"/>
              </a:spcBef>
              <a:spcAft>
                <a:spcPts val="0"/>
              </a:spcAft>
              <a:buClr>
                <a:srgbClr val="000000"/>
              </a:buClr>
              <a:buSzPts val="1500"/>
              <a:buChar char="●"/>
            </a:pPr>
            <a:r>
              <a:rPr lang="en" sz="1500">
                <a:solidFill>
                  <a:srgbClr val="000000"/>
                </a:solidFill>
              </a:rPr>
              <a:t>Outline of federal gov’t structure, powers, and limits to those powers</a:t>
            </a:r>
            <a:endParaRPr sz="1500">
              <a:solidFill>
                <a:srgbClr val="000000"/>
              </a:solidFill>
            </a:endParaRPr>
          </a:p>
          <a:p>
            <a:pPr marL="457200" lvl="0" indent="-323850" algn="l" rtl="0">
              <a:lnSpc>
                <a:spcPct val="106999"/>
              </a:lnSpc>
              <a:spcBef>
                <a:spcPts val="0"/>
              </a:spcBef>
              <a:spcAft>
                <a:spcPts val="0"/>
              </a:spcAft>
              <a:buClr>
                <a:srgbClr val="000000"/>
              </a:buClr>
              <a:buSzPts val="1500"/>
              <a:buChar char="●"/>
            </a:pPr>
            <a:r>
              <a:rPr lang="en" sz="1500">
                <a:solidFill>
                  <a:srgbClr val="000000"/>
                </a:solidFill>
              </a:rPr>
              <a:t>Three branches (L, E, J) [Sep. of P’s] that can limit each other [Ch &amp; B’s]</a:t>
            </a:r>
            <a:endParaRPr sz="1500">
              <a:solidFill>
                <a:srgbClr val="000000"/>
              </a:solidFill>
            </a:endParaRPr>
          </a:p>
          <a:p>
            <a:pPr marL="457200" lvl="0" indent="-323850" algn="l" rtl="0">
              <a:lnSpc>
                <a:spcPct val="106999"/>
              </a:lnSpc>
              <a:spcBef>
                <a:spcPts val="0"/>
              </a:spcBef>
              <a:spcAft>
                <a:spcPts val="0"/>
              </a:spcAft>
              <a:buClr>
                <a:srgbClr val="000000"/>
              </a:buClr>
              <a:buSzPts val="1500"/>
              <a:buChar char="●"/>
            </a:pPr>
            <a:r>
              <a:rPr lang="en" sz="1500">
                <a:solidFill>
                  <a:srgbClr val="000000"/>
                </a:solidFill>
              </a:rPr>
              <a:t>Federal system of government</a:t>
            </a:r>
            <a:endParaRPr sz="1500">
              <a:solidFill>
                <a:srgbClr val="000000"/>
              </a:solidFill>
            </a:endParaRPr>
          </a:p>
          <a:p>
            <a:pPr marL="457200" lvl="0" indent="-323850" algn="l" rtl="0">
              <a:lnSpc>
                <a:spcPct val="106999"/>
              </a:lnSpc>
              <a:spcBef>
                <a:spcPts val="0"/>
              </a:spcBef>
              <a:spcAft>
                <a:spcPts val="0"/>
              </a:spcAft>
              <a:buClr>
                <a:srgbClr val="000000"/>
              </a:buClr>
              <a:buSzPts val="1500"/>
              <a:buChar char="●"/>
            </a:pPr>
            <a:r>
              <a:rPr lang="en" sz="1500">
                <a:solidFill>
                  <a:srgbClr val="000000"/>
                </a:solidFill>
              </a:rPr>
              <a:t>Constitution as Supreme Law</a:t>
            </a:r>
            <a:endParaRPr sz="1500">
              <a:solidFill>
                <a:srgbClr val="000000"/>
              </a:solidFill>
            </a:endParaRPr>
          </a:p>
          <a:p>
            <a:pPr marL="457200" lvl="0" indent="-323850" algn="l" rtl="0">
              <a:lnSpc>
                <a:spcPct val="106999"/>
              </a:lnSpc>
              <a:spcBef>
                <a:spcPts val="0"/>
              </a:spcBef>
              <a:spcAft>
                <a:spcPts val="0"/>
              </a:spcAft>
              <a:buClr>
                <a:srgbClr val="000000"/>
              </a:buClr>
              <a:buSzPts val="1500"/>
              <a:buChar char="●"/>
            </a:pPr>
            <a:r>
              <a:rPr lang="en" sz="1500">
                <a:solidFill>
                  <a:srgbClr val="000000"/>
                </a:solidFill>
              </a:rPr>
              <a:t>Bill of Rights</a:t>
            </a:r>
            <a:endParaRPr sz="1500">
              <a:solidFill>
                <a:srgbClr val="000000"/>
              </a:solidFill>
            </a:endParaRPr>
          </a:p>
          <a:p>
            <a:pPr marL="914400" lvl="1" indent="-323850" algn="l" rtl="0">
              <a:lnSpc>
                <a:spcPct val="106999"/>
              </a:lnSpc>
              <a:spcBef>
                <a:spcPts val="0"/>
              </a:spcBef>
              <a:spcAft>
                <a:spcPts val="0"/>
              </a:spcAft>
              <a:buClr>
                <a:srgbClr val="000000"/>
              </a:buClr>
              <a:buSzPts val="1500"/>
              <a:buChar char="○"/>
            </a:pPr>
            <a:r>
              <a:rPr lang="en" sz="1500">
                <a:solidFill>
                  <a:srgbClr val="000000"/>
                </a:solidFill>
              </a:rPr>
              <a:t>1-8: Individual Rights</a:t>
            </a:r>
            <a:endParaRPr sz="1500">
              <a:solidFill>
                <a:srgbClr val="000000"/>
              </a:solidFill>
            </a:endParaRPr>
          </a:p>
          <a:p>
            <a:pPr marL="914400" lvl="1" indent="-323850" algn="l" rtl="0">
              <a:lnSpc>
                <a:spcPct val="106999"/>
              </a:lnSpc>
              <a:spcBef>
                <a:spcPts val="0"/>
              </a:spcBef>
              <a:spcAft>
                <a:spcPts val="0"/>
              </a:spcAft>
              <a:buClr>
                <a:srgbClr val="000000"/>
              </a:buClr>
              <a:buSzPts val="1500"/>
              <a:buChar char="○"/>
            </a:pPr>
            <a:r>
              <a:rPr lang="en" sz="1500">
                <a:solidFill>
                  <a:srgbClr val="000000"/>
                </a:solidFill>
              </a:rPr>
              <a:t>9: Rights not listed are NOT denied to the People</a:t>
            </a:r>
            <a:endParaRPr sz="1500">
              <a:solidFill>
                <a:srgbClr val="000000"/>
              </a:solidFill>
            </a:endParaRPr>
          </a:p>
          <a:p>
            <a:pPr marL="914400" lvl="1" indent="-323850" algn="l" rtl="0">
              <a:lnSpc>
                <a:spcPct val="106999"/>
              </a:lnSpc>
              <a:spcBef>
                <a:spcPts val="0"/>
              </a:spcBef>
              <a:spcAft>
                <a:spcPts val="0"/>
              </a:spcAft>
              <a:buClr>
                <a:srgbClr val="000000"/>
              </a:buClr>
              <a:buSzPts val="1500"/>
              <a:buChar char="○"/>
            </a:pPr>
            <a:r>
              <a:rPr lang="en" sz="1500">
                <a:solidFill>
                  <a:srgbClr val="000000"/>
                </a:solidFill>
              </a:rPr>
              <a:t>10: Powers not given to Federal Gov’t nor denied to the </a:t>
            </a:r>
            <a:endParaRPr sz="1500">
              <a:solidFill>
                <a:srgbClr val="000000"/>
              </a:solidFill>
            </a:endParaRPr>
          </a:p>
          <a:p>
            <a:pPr marL="914400" lvl="0" indent="457200" algn="l" rtl="0">
              <a:lnSpc>
                <a:spcPct val="106999"/>
              </a:lnSpc>
              <a:spcBef>
                <a:spcPts val="0"/>
              </a:spcBef>
              <a:spcAft>
                <a:spcPts val="0"/>
              </a:spcAft>
              <a:buNone/>
            </a:pPr>
            <a:r>
              <a:rPr lang="en" sz="1500">
                <a:solidFill>
                  <a:srgbClr val="000000"/>
                </a:solidFill>
              </a:rPr>
              <a:t>states are State Powers</a:t>
            </a:r>
            <a:endParaRPr sz="1500">
              <a:solidFill>
                <a:srgbClr val="000000"/>
              </a:solidFill>
            </a:endParaRPr>
          </a:p>
          <a:p>
            <a:pPr marL="457200" lvl="0" indent="-323850" algn="l" rtl="0">
              <a:lnSpc>
                <a:spcPct val="106999"/>
              </a:lnSpc>
              <a:spcBef>
                <a:spcPts val="0"/>
              </a:spcBef>
              <a:spcAft>
                <a:spcPts val="0"/>
              </a:spcAft>
              <a:buClr>
                <a:srgbClr val="000000"/>
              </a:buClr>
              <a:buSzPts val="1500"/>
              <a:buChar char="●"/>
            </a:pPr>
            <a:r>
              <a:rPr lang="en" sz="1500">
                <a:solidFill>
                  <a:srgbClr val="000000"/>
                </a:solidFill>
              </a:rPr>
              <a:t>Other Amendments</a:t>
            </a:r>
            <a:endParaRPr sz="1500">
              <a:solidFill>
                <a:srgbClr val="000000"/>
              </a:solidFill>
            </a:endParaRPr>
          </a:p>
          <a:p>
            <a:pPr marL="914400" lvl="1" indent="-323850" algn="l" rtl="0">
              <a:lnSpc>
                <a:spcPct val="106999"/>
              </a:lnSpc>
              <a:spcBef>
                <a:spcPts val="0"/>
              </a:spcBef>
              <a:spcAft>
                <a:spcPts val="0"/>
              </a:spcAft>
              <a:buClr>
                <a:srgbClr val="000000"/>
              </a:buClr>
              <a:buSzPts val="1500"/>
              <a:buChar char="○"/>
            </a:pPr>
            <a:r>
              <a:rPr lang="en" sz="1500">
                <a:solidFill>
                  <a:srgbClr val="000000"/>
                </a:solidFill>
              </a:rPr>
              <a:t>Generally, amendments are expansions of Peoples’ rights</a:t>
            </a:r>
            <a:endParaRPr sz="1500">
              <a:solidFill>
                <a:srgbClr val="000000"/>
              </a:solidFill>
            </a:endParaRPr>
          </a:p>
          <a:p>
            <a:pPr marL="1371600" lvl="2" indent="-323850" algn="l" rtl="0">
              <a:lnSpc>
                <a:spcPct val="106999"/>
              </a:lnSpc>
              <a:spcBef>
                <a:spcPts val="0"/>
              </a:spcBef>
              <a:spcAft>
                <a:spcPts val="0"/>
              </a:spcAft>
              <a:buClr>
                <a:srgbClr val="000000"/>
              </a:buClr>
              <a:buSzPts val="1500"/>
              <a:buChar char="■"/>
            </a:pPr>
            <a:r>
              <a:rPr lang="en" sz="1500">
                <a:solidFill>
                  <a:srgbClr val="000000"/>
                </a:solidFill>
              </a:rPr>
              <a:t>13, *14*, 15, 17, 19, 22, 24, 26</a:t>
            </a:r>
            <a:endParaRPr sz="1500">
              <a:solidFill>
                <a:srgbClr val="000000"/>
              </a:solidFill>
            </a:endParaRPr>
          </a:p>
          <a:p>
            <a:pPr marL="457200" lvl="0" indent="-323850" algn="l" rtl="0">
              <a:lnSpc>
                <a:spcPct val="106999"/>
              </a:lnSpc>
              <a:spcBef>
                <a:spcPts val="0"/>
              </a:spcBef>
              <a:spcAft>
                <a:spcPts val="0"/>
              </a:spcAft>
              <a:buClr>
                <a:srgbClr val="000000"/>
              </a:buClr>
              <a:buSzPts val="1500"/>
              <a:buChar char="●"/>
            </a:pPr>
            <a:r>
              <a:rPr lang="en" sz="1500" b="1">
                <a:solidFill>
                  <a:srgbClr val="000000"/>
                </a:solidFill>
              </a:rPr>
              <a:t>BIG IDEA:</a:t>
            </a:r>
            <a:r>
              <a:rPr lang="en" sz="1500">
                <a:solidFill>
                  <a:srgbClr val="000000"/>
                </a:solidFill>
              </a:rPr>
              <a:t> The Constitution emerged from the debate about the weaknesses in the Articles of Confederation as a blueprint for limited government.</a:t>
            </a:r>
            <a:endParaRPr sz="1500">
              <a:solidFill>
                <a:srgbClr val="000000"/>
              </a:solidFill>
            </a:endParaRPr>
          </a:p>
          <a:p>
            <a:pPr marL="0" lvl="0" indent="0" algn="l" rtl="0">
              <a:spcBef>
                <a:spcPts val="0"/>
              </a:spcBef>
              <a:spcAft>
                <a:spcPts val="1600"/>
              </a:spcAft>
              <a:buNone/>
            </a:pPr>
            <a:endParaRPr/>
          </a:p>
        </p:txBody>
      </p:sp>
      <p:pic>
        <p:nvPicPr>
          <p:cNvPr id="115" name="Google Shape;115;p19"/>
          <p:cNvPicPr preferRelativeResize="0"/>
          <p:nvPr/>
        </p:nvPicPr>
        <p:blipFill>
          <a:blip r:embed="rId3">
            <a:alphaModFix/>
          </a:blip>
          <a:stretch>
            <a:fillRect/>
          </a:stretch>
        </p:blipFill>
        <p:spPr>
          <a:xfrm>
            <a:off x="6603125" y="251375"/>
            <a:ext cx="2724525" cy="1742400"/>
          </a:xfrm>
          <a:prstGeom prst="rect">
            <a:avLst/>
          </a:prstGeom>
          <a:noFill/>
          <a:ln>
            <a:noFill/>
          </a:ln>
        </p:spPr>
      </p:pic>
      <p:pic>
        <p:nvPicPr>
          <p:cNvPr id="116" name="Google Shape;116;p19"/>
          <p:cNvPicPr preferRelativeResize="0"/>
          <p:nvPr/>
        </p:nvPicPr>
        <p:blipFill>
          <a:blip r:embed="rId4">
            <a:alphaModFix/>
          </a:blip>
          <a:stretch>
            <a:fillRect/>
          </a:stretch>
        </p:blipFill>
        <p:spPr>
          <a:xfrm>
            <a:off x="6707276" y="2219275"/>
            <a:ext cx="2240074" cy="2273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Federalist 51</a:t>
            </a:r>
            <a:endParaRPr/>
          </a:p>
        </p:txBody>
      </p:sp>
      <p:sp>
        <p:nvSpPr>
          <p:cNvPr id="122" name="Google Shape;122;p20"/>
          <p:cNvSpPr txBox="1">
            <a:spLocks noGrp="1"/>
          </p:cNvSpPr>
          <p:nvPr>
            <p:ph type="body" idx="1"/>
          </p:nvPr>
        </p:nvSpPr>
        <p:spPr>
          <a:xfrm>
            <a:off x="0" y="1631400"/>
            <a:ext cx="6370800" cy="2710200"/>
          </a:xfrm>
          <a:prstGeom prst="rect">
            <a:avLst/>
          </a:prstGeom>
        </p:spPr>
        <p:txBody>
          <a:bodyPr spcFirstLastPara="1" wrap="square" lIns="91425" tIns="91425" rIns="91425" bIns="91425" anchor="t" anchorCtr="0">
            <a:noAutofit/>
          </a:bodyPr>
          <a:lstStyle/>
          <a:p>
            <a:pPr marL="457200" lvl="0" indent="-317500" algn="l" rtl="0">
              <a:lnSpc>
                <a:spcPct val="106999"/>
              </a:lnSpc>
              <a:spcBef>
                <a:spcPts val="0"/>
              </a:spcBef>
              <a:spcAft>
                <a:spcPts val="0"/>
              </a:spcAft>
              <a:buClr>
                <a:srgbClr val="000000"/>
              </a:buClr>
              <a:buSzPts val="1400"/>
              <a:buChar char="●"/>
            </a:pPr>
            <a:r>
              <a:rPr lang="en" sz="1400">
                <a:solidFill>
                  <a:srgbClr val="000000"/>
                </a:solidFill>
              </a:rPr>
              <a:t>Proposes a government broken into three branches: </a:t>
            </a:r>
            <a:endParaRPr sz="1400">
              <a:solidFill>
                <a:srgbClr val="000000"/>
              </a:solidFill>
            </a:endParaRPr>
          </a:p>
          <a:p>
            <a:pPr marL="914400" lvl="1" indent="-317500" algn="l" rtl="0">
              <a:lnSpc>
                <a:spcPct val="106999"/>
              </a:lnSpc>
              <a:spcBef>
                <a:spcPts val="0"/>
              </a:spcBef>
              <a:spcAft>
                <a:spcPts val="0"/>
              </a:spcAft>
              <a:buClr>
                <a:srgbClr val="000000"/>
              </a:buClr>
              <a:buSzPts val="1400"/>
              <a:buChar char="○"/>
            </a:pPr>
            <a:r>
              <a:rPr lang="en">
                <a:solidFill>
                  <a:srgbClr val="000000"/>
                </a:solidFill>
              </a:rPr>
              <a:t>Executive, Legislative, and Judicial.</a:t>
            </a:r>
            <a:endParaRPr>
              <a:solidFill>
                <a:srgbClr val="000000"/>
              </a:solidFill>
            </a:endParaRPr>
          </a:p>
          <a:p>
            <a:pPr marL="457200" lvl="0" indent="-317500" algn="l" rtl="0">
              <a:lnSpc>
                <a:spcPct val="106999"/>
              </a:lnSpc>
              <a:spcBef>
                <a:spcPts val="0"/>
              </a:spcBef>
              <a:spcAft>
                <a:spcPts val="0"/>
              </a:spcAft>
              <a:buClr>
                <a:srgbClr val="000000"/>
              </a:buClr>
              <a:buSzPts val="1400"/>
              <a:buChar char="●"/>
            </a:pPr>
            <a:r>
              <a:rPr lang="en" sz="1400">
                <a:solidFill>
                  <a:srgbClr val="000000"/>
                </a:solidFill>
              </a:rPr>
              <a:t>Each branch should be self-sufficient, but each should have some kind of power over the other in order for them to keep each other from taking over the government.</a:t>
            </a:r>
            <a:endParaRPr sz="1400">
              <a:solidFill>
                <a:srgbClr val="000000"/>
              </a:solidFill>
            </a:endParaRPr>
          </a:p>
          <a:p>
            <a:pPr marL="457200" lvl="0" indent="-317500" algn="l" rtl="0">
              <a:lnSpc>
                <a:spcPct val="106999"/>
              </a:lnSpc>
              <a:spcBef>
                <a:spcPts val="0"/>
              </a:spcBef>
              <a:spcAft>
                <a:spcPts val="0"/>
              </a:spcAft>
              <a:buClr>
                <a:srgbClr val="000000"/>
              </a:buClr>
              <a:buSzPts val="1400"/>
              <a:buChar char="●"/>
            </a:pPr>
            <a:r>
              <a:rPr lang="en" sz="1400">
                <a:solidFill>
                  <a:srgbClr val="000000"/>
                </a:solidFill>
              </a:rPr>
              <a:t>The Legislative branch needs to be split further into the House of Representatives and the Senate because it's the most powerful branch, and members of the Judicial branch need to be chosen by the President with the Senate's approval because they want qualified candidates for a position that lasts for life.</a:t>
            </a:r>
            <a:endParaRPr sz="1400">
              <a:solidFill>
                <a:srgbClr val="000000"/>
              </a:solidFill>
            </a:endParaRPr>
          </a:p>
          <a:p>
            <a:pPr marL="457200" lvl="0" indent="-317500" algn="l" rtl="0">
              <a:lnSpc>
                <a:spcPct val="106999"/>
              </a:lnSpc>
              <a:spcBef>
                <a:spcPts val="0"/>
              </a:spcBef>
              <a:spcAft>
                <a:spcPts val="0"/>
              </a:spcAft>
              <a:buClr>
                <a:srgbClr val="000000"/>
              </a:buClr>
              <a:buSzPts val="1400"/>
              <a:buChar char="●"/>
            </a:pPr>
            <a:r>
              <a:rPr lang="en" sz="1400">
                <a:solidFill>
                  <a:srgbClr val="000000"/>
                </a:solidFill>
              </a:rPr>
              <a:t>This style of government also helps keep down the power of factions, a recurring theme from Federalist 10.</a:t>
            </a:r>
            <a:endParaRPr sz="1400">
              <a:solidFill>
                <a:srgbClr val="000000"/>
              </a:solidFill>
            </a:endParaRPr>
          </a:p>
          <a:p>
            <a:pPr marL="914400" lvl="1" indent="-317500" algn="l" rtl="0">
              <a:lnSpc>
                <a:spcPct val="106999"/>
              </a:lnSpc>
              <a:spcBef>
                <a:spcPts val="0"/>
              </a:spcBef>
              <a:spcAft>
                <a:spcPts val="0"/>
              </a:spcAft>
              <a:buClr>
                <a:srgbClr val="000000"/>
              </a:buClr>
              <a:buSzPts val="1400"/>
              <a:buChar char="○"/>
            </a:pPr>
            <a:r>
              <a:rPr lang="en" b="1">
                <a:solidFill>
                  <a:srgbClr val="000000"/>
                </a:solidFill>
              </a:rPr>
              <a:t>BIG IDEA:</a:t>
            </a:r>
            <a:r>
              <a:rPr lang="en">
                <a:solidFill>
                  <a:srgbClr val="000000"/>
                </a:solidFill>
              </a:rPr>
              <a:t> The Constitution created a competitive policy- making process to ensure the people’s will is accurately represented and that freedom is preserved.</a:t>
            </a:r>
            <a:endParaRPr>
              <a:solidFill>
                <a:srgbClr val="000000"/>
              </a:solidFill>
            </a:endParaRPr>
          </a:p>
          <a:p>
            <a:pPr marL="457200" lvl="0" indent="0" algn="l" rtl="0">
              <a:lnSpc>
                <a:spcPct val="106999"/>
              </a:lnSpc>
              <a:spcBef>
                <a:spcPts val="0"/>
              </a:spcBef>
              <a:spcAft>
                <a:spcPts val="0"/>
              </a:spcAft>
              <a:buNone/>
            </a:pPr>
            <a:endParaRPr sz="1600">
              <a:solidFill>
                <a:srgbClr val="000000"/>
              </a:solidFill>
            </a:endParaRPr>
          </a:p>
          <a:p>
            <a:pPr marL="0" lvl="0" indent="0" algn="l" rtl="0">
              <a:spcBef>
                <a:spcPts val="0"/>
              </a:spcBef>
              <a:spcAft>
                <a:spcPts val="1600"/>
              </a:spcAft>
              <a:buNone/>
            </a:pPr>
            <a:endParaRPr/>
          </a:p>
        </p:txBody>
      </p:sp>
      <p:pic>
        <p:nvPicPr>
          <p:cNvPr id="123" name="Google Shape;123;p20"/>
          <p:cNvPicPr preferRelativeResize="0"/>
          <p:nvPr/>
        </p:nvPicPr>
        <p:blipFill>
          <a:blip r:embed="rId3">
            <a:alphaModFix/>
          </a:blip>
          <a:stretch>
            <a:fillRect/>
          </a:stretch>
        </p:blipFill>
        <p:spPr>
          <a:xfrm>
            <a:off x="6355925" y="0"/>
            <a:ext cx="2788076" cy="2124248"/>
          </a:xfrm>
          <a:prstGeom prst="rect">
            <a:avLst/>
          </a:prstGeom>
          <a:noFill/>
          <a:ln>
            <a:noFill/>
          </a:ln>
        </p:spPr>
      </p:pic>
      <p:pic>
        <p:nvPicPr>
          <p:cNvPr id="124" name="Google Shape;124;p20"/>
          <p:cNvPicPr preferRelativeResize="0"/>
          <p:nvPr/>
        </p:nvPicPr>
        <p:blipFill>
          <a:blip r:embed="rId4">
            <a:alphaModFix/>
          </a:blip>
          <a:stretch>
            <a:fillRect/>
          </a:stretch>
        </p:blipFill>
        <p:spPr>
          <a:xfrm>
            <a:off x="6355925" y="2795123"/>
            <a:ext cx="2788075" cy="185685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Federalist 70</a:t>
            </a:r>
            <a:endParaRPr/>
          </a:p>
        </p:txBody>
      </p:sp>
      <p:sp>
        <p:nvSpPr>
          <p:cNvPr id="130" name="Google Shape;130;p21"/>
          <p:cNvSpPr txBox="1">
            <a:spLocks noGrp="1"/>
          </p:cNvSpPr>
          <p:nvPr>
            <p:ph type="body" idx="1"/>
          </p:nvPr>
        </p:nvSpPr>
        <p:spPr>
          <a:xfrm>
            <a:off x="0" y="1596200"/>
            <a:ext cx="9060900" cy="2710200"/>
          </a:xfrm>
          <a:prstGeom prst="rect">
            <a:avLst/>
          </a:prstGeom>
        </p:spPr>
        <p:txBody>
          <a:bodyPr spcFirstLastPara="1" wrap="square" lIns="91425" tIns="91425" rIns="91425" bIns="91425" anchor="t" anchorCtr="0">
            <a:noAutofit/>
          </a:bodyPr>
          <a:lstStyle/>
          <a:p>
            <a:pPr marL="457200" lvl="0" indent="-317500" algn="l" rtl="0">
              <a:lnSpc>
                <a:spcPct val="106999"/>
              </a:lnSpc>
              <a:spcBef>
                <a:spcPts val="0"/>
              </a:spcBef>
              <a:spcAft>
                <a:spcPts val="0"/>
              </a:spcAft>
              <a:buClr>
                <a:srgbClr val="000000"/>
              </a:buClr>
              <a:buSzPts val="1400"/>
              <a:buChar char="●"/>
            </a:pPr>
            <a:r>
              <a:rPr lang="en" sz="1400">
                <a:solidFill>
                  <a:srgbClr val="000000"/>
                </a:solidFill>
              </a:rPr>
              <a:t>Argues that unity in the executive branch is a main ingredient for both energy and </a:t>
            </a:r>
            <a:endParaRPr sz="1400">
              <a:solidFill>
                <a:srgbClr val="000000"/>
              </a:solidFill>
            </a:endParaRPr>
          </a:p>
          <a:p>
            <a:pPr marL="457200" lvl="0" indent="0" algn="l" rtl="0">
              <a:lnSpc>
                <a:spcPct val="106999"/>
              </a:lnSpc>
              <a:spcBef>
                <a:spcPts val="0"/>
              </a:spcBef>
              <a:spcAft>
                <a:spcPts val="0"/>
              </a:spcAft>
              <a:buNone/>
            </a:pPr>
            <a:r>
              <a:rPr lang="en" sz="1400">
                <a:solidFill>
                  <a:srgbClr val="000000"/>
                </a:solidFill>
              </a:rPr>
              <a:t>safety. Energy arises from the proceedings of a single person, characterized by, </a:t>
            </a:r>
            <a:r>
              <a:rPr lang="en" sz="1400" i="1">
                <a:solidFill>
                  <a:srgbClr val="000000"/>
                </a:solidFill>
              </a:rPr>
              <a:t>"decision, activity, secrecy, and dispatch,"</a:t>
            </a:r>
            <a:r>
              <a:rPr lang="en" sz="1400">
                <a:solidFill>
                  <a:srgbClr val="000000"/>
                </a:solidFill>
              </a:rPr>
              <a:t> while safety arises from the unitary executive's unconcealed accountability to the people.</a:t>
            </a:r>
            <a:endParaRPr sz="1400">
              <a:solidFill>
                <a:srgbClr val="000000"/>
              </a:solidFill>
            </a:endParaRPr>
          </a:p>
          <a:p>
            <a:pPr marL="457200" lvl="0" indent="-317500" algn="l" rtl="0">
              <a:lnSpc>
                <a:spcPct val="106999"/>
              </a:lnSpc>
              <a:spcBef>
                <a:spcPts val="0"/>
              </a:spcBef>
              <a:spcAft>
                <a:spcPts val="0"/>
              </a:spcAft>
              <a:buClr>
                <a:srgbClr val="000000"/>
              </a:buClr>
              <a:buSzPts val="1400"/>
              <a:buChar char="●"/>
            </a:pPr>
            <a:r>
              <a:rPr lang="en" sz="1400">
                <a:solidFill>
                  <a:srgbClr val="000000"/>
                </a:solidFill>
              </a:rPr>
              <a:t>Justifies executive strength by claiming that the slow-moving Congress, a body designed for deliberation, will be best-balanced by a quick and decisive executive.</a:t>
            </a:r>
            <a:endParaRPr sz="1400">
              <a:solidFill>
                <a:srgbClr val="000000"/>
              </a:solidFill>
            </a:endParaRPr>
          </a:p>
          <a:p>
            <a:pPr marL="457200" lvl="0" indent="-317500" algn="l" rtl="0">
              <a:lnSpc>
                <a:spcPct val="106999"/>
              </a:lnSpc>
              <a:spcBef>
                <a:spcPts val="0"/>
              </a:spcBef>
              <a:spcAft>
                <a:spcPts val="0"/>
              </a:spcAft>
              <a:buClr>
                <a:srgbClr val="000000"/>
              </a:buClr>
              <a:buSzPts val="1400"/>
              <a:buChar char="●"/>
            </a:pPr>
            <a:r>
              <a:rPr lang="en" sz="1400">
                <a:solidFill>
                  <a:srgbClr val="000000"/>
                </a:solidFill>
              </a:rPr>
              <a:t>Also maintains that governmental balance can only be achieved if each branch of government (including the executive branch) has enough autonomous power such that tyranny of one branch over the others cannot occur.</a:t>
            </a:r>
            <a:endParaRPr sz="1400">
              <a:solidFill>
                <a:srgbClr val="000000"/>
              </a:solidFill>
            </a:endParaRPr>
          </a:p>
          <a:p>
            <a:pPr marL="457200" lvl="0" indent="-317500" algn="l" rtl="0">
              <a:lnSpc>
                <a:spcPct val="106999"/>
              </a:lnSpc>
              <a:spcBef>
                <a:spcPts val="0"/>
              </a:spcBef>
              <a:spcAft>
                <a:spcPts val="0"/>
              </a:spcAft>
              <a:buClr>
                <a:srgbClr val="000000"/>
              </a:buClr>
              <a:buSzPts val="1400"/>
              <a:buChar char="●"/>
            </a:pPr>
            <a:r>
              <a:rPr lang="en" sz="1400">
                <a:solidFill>
                  <a:srgbClr val="000000"/>
                </a:solidFill>
              </a:rPr>
              <a:t>Makes the case for duration, meaning a presidential term long enough to promote stability in the government.</a:t>
            </a:r>
            <a:endParaRPr sz="1400">
              <a:solidFill>
                <a:srgbClr val="000000"/>
              </a:solidFill>
            </a:endParaRPr>
          </a:p>
          <a:p>
            <a:pPr marL="457200" lvl="0" indent="-317500" algn="l" rtl="0">
              <a:lnSpc>
                <a:spcPct val="106999"/>
              </a:lnSpc>
              <a:spcBef>
                <a:spcPts val="0"/>
              </a:spcBef>
              <a:spcAft>
                <a:spcPts val="0"/>
              </a:spcAft>
              <a:buClr>
                <a:srgbClr val="000000"/>
              </a:buClr>
              <a:buSzPts val="1400"/>
              <a:buChar char="●"/>
            </a:pPr>
            <a:r>
              <a:rPr lang="en" sz="1400">
                <a:solidFill>
                  <a:srgbClr val="000000"/>
                </a:solidFill>
              </a:rPr>
              <a:t>Support can be defined as a presidential salary, which insulates government officials from corruption by attracting capable, honest men to office.</a:t>
            </a:r>
            <a:endParaRPr sz="1400">
              <a:solidFill>
                <a:srgbClr val="000000"/>
              </a:solidFill>
            </a:endParaRPr>
          </a:p>
          <a:p>
            <a:pPr marL="457200" lvl="0" indent="-317500" algn="l" rtl="0">
              <a:lnSpc>
                <a:spcPct val="106999"/>
              </a:lnSpc>
              <a:spcBef>
                <a:spcPts val="0"/>
              </a:spcBef>
              <a:spcAft>
                <a:spcPts val="0"/>
              </a:spcAft>
              <a:buClr>
                <a:srgbClr val="000000"/>
              </a:buClr>
              <a:buSzPts val="1400"/>
              <a:buChar char="●"/>
            </a:pPr>
            <a:r>
              <a:rPr lang="en" sz="1400">
                <a:solidFill>
                  <a:srgbClr val="000000"/>
                </a:solidFill>
              </a:rPr>
              <a:t>Support can be defined as a presidential salary, which insulates government officials from corruption by attracting capable, honest men to office.</a:t>
            </a:r>
            <a:endParaRPr sz="1400" b="1">
              <a:solidFill>
                <a:srgbClr val="000000"/>
              </a:solidFill>
            </a:endParaRPr>
          </a:p>
          <a:p>
            <a:pPr marL="914400" lvl="1" indent="-317500" algn="l" rtl="0">
              <a:lnSpc>
                <a:spcPct val="106999"/>
              </a:lnSpc>
              <a:spcBef>
                <a:spcPts val="0"/>
              </a:spcBef>
              <a:spcAft>
                <a:spcPts val="0"/>
              </a:spcAft>
              <a:buClr>
                <a:srgbClr val="000000"/>
              </a:buClr>
              <a:buSzPts val="1400"/>
              <a:buChar char="○"/>
            </a:pPr>
            <a:r>
              <a:rPr lang="en" sz="1400" b="1">
                <a:solidFill>
                  <a:srgbClr val="000000"/>
                </a:solidFill>
              </a:rPr>
              <a:t>BIG IDEA:</a:t>
            </a:r>
            <a:r>
              <a:rPr lang="en" sz="1400">
                <a:solidFill>
                  <a:srgbClr val="000000"/>
                </a:solidFill>
              </a:rPr>
              <a:t> The presidency has been enhanced beyond its expressed constitutional powers.</a:t>
            </a:r>
            <a:endParaRPr sz="1400">
              <a:solidFill>
                <a:srgbClr val="000000"/>
              </a:solidFill>
            </a:endParaRPr>
          </a:p>
          <a:p>
            <a:pPr marL="0" lvl="0" indent="0" algn="l" rtl="0">
              <a:spcBef>
                <a:spcPts val="0"/>
              </a:spcBef>
              <a:spcAft>
                <a:spcPts val="1600"/>
              </a:spcAft>
              <a:buNone/>
            </a:pPr>
            <a:endParaRPr/>
          </a:p>
        </p:txBody>
      </p:sp>
      <p:pic>
        <p:nvPicPr>
          <p:cNvPr id="131" name="Google Shape;131;p21"/>
          <p:cNvPicPr preferRelativeResize="0"/>
          <p:nvPr/>
        </p:nvPicPr>
        <p:blipFill>
          <a:blip r:embed="rId3">
            <a:alphaModFix/>
          </a:blip>
          <a:stretch>
            <a:fillRect/>
          </a:stretch>
        </p:blipFill>
        <p:spPr>
          <a:xfrm>
            <a:off x="7070500" y="52050"/>
            <a:ext cx="1875626" cy="1875626"/>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1231</Words>
  <Application>Microsoft Office PowerPoint</Application>
  <PresentationFormat>On-screen Show (16:9)</PresentationFormat>
  <Paragraphs>83</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Roboto</vt:lpstr>
      <vt:lpstr>Arial</vt:lpstr>
      <vt:lpstr>Calibri</vt:lpstr>
      <vt:lpstr>Material</vt:lpstr>
      <vt:lpstr>AP GoPo Exam Cheat Sheet</vt:lpstr>
      <vt:lpstr>What should you do to review?</vt:lpstr>
      <vt:lpstr>Declaration of Independence</vt:lpstr>
      <vt:lpstr>Articles of Confederation</vt:lpstr>
      <vt:lpstr>Federalist 10</vt:lpstr>
      <vt:lpstr>Brutus I</vt:lpstr>
      <vt:lpstr>Constitution (+ Bill of Rights  &amp; Other Amendments)</vt:lpstr>
      <vt:lpstr>Federalist 51</vt:lpstr>
      <vt:lpstr>Federalist 70</vt:lpstr>
      <vt:lpstr>Federalist 78</vt:lpstr>
      <vt:lpstr>Letter from Birmingham Jail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GoPo Exam Cheat Sheet</dc:title>
  <dc:creator>Darrell.Duncan</dc:creator>
  <cp:lastModifiedBy>Darrell.Duncan</cp:lastModifiedBy>
  <cp:revision>1</cp:revision>
  <dcterms:modified xsi:type="dcterms:W3CDTF">2020-04-08T04:37:26Z</dcterms:modified>
</cp:coreProperties>
</file>