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56"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0FC12-7CA2-4A62-A0EC-EDF4A47E2DCB}"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3AC76-E455-424F-8B62-3866E63DE8C6}" type="slidenum">
              <a:rPr lang="en-US" smtClean="0"/>
              <a:t>‹#›</a:t>
            </a:fld>
            <a:endParaRPr lang="en-US"/>
          </a:p>
        </p:txBody>
      </p:sp>
    </p:spTree>
    <p:extLst>
      <p:ext uri="{BB962C8B-B14F-4D97-AF65-F5344CB8AC3E}">
        <p14:creationId xmlns:p14="http://schemas.microsoft.com/office/powerpoint/2010/main" val="324340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8f6d239e9_16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78f6d239e9_16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78f6d239e9_16_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78f6d239e9_16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78f6d239e9_16_3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78f6d239e9_16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78f6d239e9_16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78f6d239e9_16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78f6d239e9_16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78f6d239e9_1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78f6d239e9_16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78f6d239e9_16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78f6d239e9_16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78f6d239e9_16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78f6d239e9_16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78f6d239e9_16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78f6d239e9_16_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78f6d239e9_16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78f6d239e9_16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78f6d239e9_16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78f6d239e9_16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78f6d239e9_16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8f6d239e9_16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8f6d239e9_16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78f6d239e9_16_4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78f6d239e9_16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78f6d239e9_16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78f6d239e9_16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78f6d239e9_16_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78f6d239e9_16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8f6d239e9_16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8f6d239e9_16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78f6d239e9_16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78f6d239e9_16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78f6d239e9_16_4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78f6d239e9_16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78f6d239e9_16_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78f6d239e9_16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8f6d239e9_16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78f6d239e9_16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78f6d239e9_16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78f6d239e9_16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78f6d239e9_16_4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78f6d239e9_16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78f6d239e9_16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78f6d239e9_16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78f6d239e9_16_4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78f6d239e9_16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78f6d239e9_16_4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78f6d239e9_16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78f6d239e9_16_4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78f6d239e9_16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78f6d239e9_16_4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78f6d239e9_16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78f6d239e9_16_4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78f6d239e9_16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78f6d239e9_16_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78f6d239e9_16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78f6d239e9_16_4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78f6d239e9_16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78f6d239e9_16_4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78f6d239e9_16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78f6d239e9_16_5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78f6d239e9_16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7910ff783a_14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7910ff783a_1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78f6d239e9_16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78f6d239e9_16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78f6d239e9_16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78f6d239e9_16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78f6d239e9_16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78f6d239e9_16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78f6d239e9_9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78f6d239e9_9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78f6d239e9_16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78f6d239e9_16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78f6d239e9_16_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78f6d239e9_16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78f6d239e9_16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78f6d239e9_16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78f6d239e9_16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78f6d239e9_16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78f6d239e9_16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78f6d239e9_16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D7E4-88BD-4A17-9A22-E3B33771E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6B95AE-44A8-48C2-9F19-118D58A55E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13FA45-260B-4528-9CD2-0FBEE6484FFB}"/>
              </a:ext>
            </a:extLst>
          </p:cNvPr>
          <p:cNvSpPr>
            <a:spLocks noGrp="1"/>
          </p:cNvSpPr>
          <p:nvPr>
            <p:ph type="dt" sz="half" idx="10"/>
          </p:nvPr>
        </p:nvSpPr>
        <p:spPr/>
        <p:txBody>
          <a:bodyPr/>
          <a:lstStyle/>
          <a:p>
            <a:fld id="{82CA3376-22A5-47B6-AC24-DF7DF5196030}" type="datetimeFigureOut">
              <a:rPr lang="en-US" smtClean="0"/>
              <a:t>2/28/2022</a:t>
            </a:fld>
            <a:endParaRPr lang="en-US"/>
          </a:p>
        </p:txBody>
      </p:sp>
      <p:sp>
        <p:nvSpPr>
          <p:cNvPr id="5" name="Footer Placeholder 4">
            <a:extLst>
              <a:ext uri="{FF2B5EF4-FFF2-40B4-BE49-F238E27FC236}">
                <a16:creationId xmlns:a16="http://schemas.microsoft.com/office/drawing/2014/main" id="{323E365E-54DE-4E55-9367-56527F607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86236-21BB-456A-A934-1F80D32A6075}"/>
              </a:ext>
            </a:extLst>
          </p:cNvPr>
          <p:cNvSpPr>
            <a:spLocks noGrp="1"/>
          </p:cNvSpPr>
          <p:nvPr>
            <p:ph type="sldNum" sz="quarter" idx="12"/>
          </p:nvPr>
        </p:nvSpPr>
        <p:spPr/>
        <p:txBody>
          <a:bodyPr/>
          <a:lstStyle/>
          <a:p>
            <a:fld id="{04CD7B1B-F882-4B02-A489-E25CA645C733}" type="slidenum">
              <a:rPr lang="en-US" smtClean="0"/>
              <a:t>‹#›</a:t>
            </a:fld>
            <a:endParaRPr lang="en-US"/>
          </a:p>
        </p:txBody>
      </p:sp>
    </p:spTree>
    <p:extLst>
      <p:ext uri="{BB962C8B-B14F-4D97-AF65-F5344CB8AC3E}">
        <p14:creationId xmlns:p14="http://schemas.microsoft.com/office/powerpoint/2010/main" val="284793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6159-CD69-47EE-A17F-C72690425E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ABDF4B-B10F-4252-A72C-783021B480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D7EB5-84B0-44EB-87A7-A58BBE7E73B1}"/>
              </a:ext>
            </a:extLst>
          </p:cNvPr>
          <p:cNvSpPr>
            <a:spLocks noGrp="1"/>
          </p:cNvSpPr>
          <p:nvPr>
            <p:ph type="dt" sz="half" idx="10"/>
          </p:nvPr>
        </p:nvSpPr>
        <p:spPr/>
        <p:txBody>
          <a:bodyPr/>
          <a:lstStyle/>
          <a:p>
            <a:fld id="{82CA3376-22A5-47B6-AC24-DF7DF5196030}" type="datetimeFigureOut">
              <a:rPr lang="en-US" smtClean="0"/>
              <a:t>2/28/2022</a:t>
            </a:fld>
            <a:endParaRPr lang="en-US"/>
          </a:p>
        </p:txBody>
      </p:sp>
      <p:sp>
        <p:nvSpPr>
          <p:cNvPr id="5" name="Footer Placeholder 4">
            <a:extLst>
              <a:ext uri="{FF2B5EF4-FFF2-40B4-BE49-F238E27FC236}">
                <a16:creationId xmlns:a16="http://schemas.microsoft.com/office/drawing/2014/main" id="{8C57E9B4-B42D-4140-B551-B170B64A2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EC16C-C3DB-4B95-A9C2-78BE3EA65151}"/>
              </a:ext>
            </a:extLst>
          </p:cNvPr>
          <p:cNvSpPr>
            <a:spLocks noGrp="1"/>
          </p:cNvSpPr>
          <p:nvPr>
            <p:ph type="sldNum" sz="quarter" idx="12"/>
          </p:nvPr>
        </p:nvSpPr>
        <p:spPr/>
        <p:txBody>
          <a:bodyPr/>
          <a:lstStyle/>
          <a:p>
            <a:fld id="{04CD7B1B-F882-4B02-A489-E25CA645C733}" type="slidenum">
              <a:rPr lang="en-US" smtClean="0"/>
              <a:t>‹#›</a:t>
            </a:fld>
            <a:endParaRPr lang="en-US"/>
          </a:p>
        </p:txBody>
      </p:sp>
    </p:spTree>
    <p:extLst>
      <p:ext uri="{BB962C8B-B14F-4D97-AF65-F5344CB8AC3E}">
        <p14:creationId xmlns:p14="http://schemas.microsoft.com/office/powerpoint/2010/main" val="326304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93D92B-0F6B-4ACA-A944-0EA25A390B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5C7B29-B2E1-445A-AEF7-F9E7E2B291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56372-8075-4828-B659-EF4ADBB85631}"/>
              </a:ext>
            </a:extLst>
          </p:cNvPr>
          <p:cNvSpPr>
            <a:spLocks noGrp="1"/>
          </p:cNvSpPr>
          <p:nvPr>
            <p:ph type="dt" sz="half" idx="10"/>
          </p:nvPr>
        </p:nvSpPr>
        <p:spPr/>
        <p:txBody>
          <a:bodyPr/>
          <a:lstStyle/>
          <a:p>
            <a:fld id="{82CA3376-22A5-47B6-AC24-DF7DF5196030}" type="datetimeFigureOut">
              <a:rPr lang="en-US" smtClean="0"/>
              <a:t>2/28/2022</a:t>
            </a:fld>
            <a:endParaRPr lang="en-US"/>
          </a:p>
        </p:txBody>
      </p:sp>
      <p:sp>
        <p:nvSpPr>
          <p:cNvPr id="5" name="Footer Placeholder 4">
            <a:extLst>
              <a:ext uri="{FF2B5EF4-FFF2-40B4-BE49-F238E27FC236}">
                <a16:creationId xmlns:a16="http://schemas.microsoft.com/office/drawing/2014/main" id="{BACAB4A7-18D5-48E5-B130-6E14E83BD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A21E5-D0CC-4A95-8185-4BD43FF4373F}"/>
              </a:ext>
            </a:extLst>
          </p:cNvPr>
          <p:cNvSpPr>
            <a:spLocks noGrp="1"/>
          </p:cNvSpPr>
          <p:nvPr>
            <p:ph type="sldNum" sz="quarter" idx="12"/>
          </p:nvPr>
        </p:nvSpPr>
        <p:spPr/>
        <p:txBody>
          <a:bodyPr/>
          <a:lstStyle/>
          <a:p>
            <a:fld id="{04CD7B1B-F882-4B02-A489-E25CA645C733}" type="slidenum">
              <a:rPr lang="en-US" smtClean="0"/>
              <a:t>‹#›</a:t>
            </a:fld>
            <a:endParaRPr lang="en-US"/>
          </a:p>
        </p:txBody>
      </p:sp>
    </p:spTree>
    <p:extLst>
      <p:ext uri="{BB962C8B-B14F-4D97-AF65-F5344CB8AC3E}">
        <p14:creationId xmlns:p14="http://schemas.microsoft.com/office/powerpoint/2010/main" val="2779429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41" y="3766000"/>
            <a:ext cx="9827200" cy="30920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776800" y="2067600"/>
            <a:ext cx="7415200" cy="47904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10800000">
            <a:off x="6745207" y="0"/>
            <a:ext cx="5446800" cy="27368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71033"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2"/>
          <p:cNvGrpSpPr/>
          <p:nvPr/>
        </p:nvGrpSpPr>
        <p:grpSpPr>
          <a:xfrm>
            <a:off x="340267" y="789"/>
            <a:ext cx="3000484" cy="13924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1207194" y="789"/>
            <a:ext cx="3000484" cy="13924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 name="Google Shape;22;p2"/>
          <p:cNvGrpSpPr/>
          <p:nvPr/>
        </p:nvGrpSpPr>
        <p:grpSpPr>
          <a:xfrm>
            <a:off x="9409957" y="6784"/>
            <a:ext cx="2468376" cy="1002811"/>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6;p2"/>
          <p:cNvGrpSpPr/>
          <p:nvPr/>
        </p:nvGrpSpPr>
        <p:grpSpPr>
          <a:xfrm>
            <a:off x="8737376" y="5623803"/>
            <a:ext cx="3185424" cy="1234316"/>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2"/>
          <p:cNvGrpSpPr/>
          <p:nvPr/>
        </p:nvGrpSpPr>
        <p:grpSpPr>
          <a:xfrm>
            <a:off x="265532" y="5407536"/>
            <a:ext cx="3727219" cy="1444411"/>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 name="Google Shape;34;p2"/>
          <p:cNvSpPr txBox="1">
            <a:spLocks noGrp="1"/>
          </p:cNvSpPr>
          <p:nvPr>
            <p:ph type="ctrTitle"/>
          </p:nvPr>
        </p:nvSpPr>
        <p:spPr>
          <a:xfrm>
            <a:off x="2478271" y="2430444"/>
            <a:ext cx="7148400" cy="1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5067"/>
            </a:lvl1pPr>
            <a:lvl2pPr lvl="1" algn="ctr">
              <a:spcBef>
                <a:spcPts val="0"/>
              </a:spcBef>
              <a:spcAft>
                <a:spcPts val="0"/>
              </a:spcAft>
              <a:buSzPts val="3800"/>
              <a:buNone/>
              <a:defRPr sz="5067"/>
            </a:lvl2pPr>
            <a:lvl3pPr lvl="2" algn="ctr">
              <a:spcBef>
                <a:spcPts val="0"/>
              </a:spcBef>
              <a:spcAft>
                <a:spcPts val="0"/>
              </a:spcAft>
              <a:buSzPts val="3800"/>
              <a:buNone/>
              <a:defRPr sz="5067"/>
            </a:lvl3pPr>
            <a:lvl4pPr lvl="3" algn="ctr">
              <a:spcBef>
                <a:spcPts val="0"/>
              </a:spcBef>
              <a:spcAft>
                <a:spcPts val="0"/>
              </a:spcAft>
              <a:buSzPts val="3800"/>
              <a:buNone/>
              <a:defRPr sz="5067"/>
            </a:lvl4pPr>
            <a:lvl5pPr lvl="4" algn="ctr">
              <a:spcBef>
                <a:spcPts val="0"/>
              </a:spcBef>
              <a:spcAft>
                <a:spcPts val="0"/>
              </a:spcAft>
              <a:buSzPts val="3800"/>
              <a:buNone/>
              <a:defRPr sz="5067"/>
            </a:lvl5pPr>
            <a:lvl6pPr lvl="5" algn="ctr">
              <a:spcBef>
                <a:spcPts val="0"/>
              </a:spcBef>
              <a:spcAft>
                <a:spcPts val="0"/>
              </a:spcAft>
              <a:buSzPts val="3800"/>
              <a:buNone/>
              <a:defRPr sz="5067"/>
            </a:lvl6pPr>
            <a:lvl7pPr lvl="6" algn="ctr">
              <a:spcBef>
                <a:spcPts val="0"/>
              </a:spcBef>
              <a:spcAft>
                <a:spcPts val="0"/>
              </a:spcAft>
              <a:buSzPts val="3800"/>
              <a:buNone/>
              <a:defRPr sz="5067"/>
            </a:lvl7pPr>
            <a:lvl8pPr lvl="7" algn="ctr">
              <a:spcBef>
                <a:spcPts val="0"/>
              </a:spcBef>
              <a:spcAft>
                <a:spcPts val="0"/>
              </a:spcAft>
              <a:buSzPts val="3800"/>
              <a:buNone/>
              <a:defRPr sz="5067"/>
            </a:lvl8pPr>
            <a:lvl9pPr lvl="8" algn="ctr">
              <a:spcBef>
                <a:spcPts val="0"/>
              </a:spcBef>
              <a:spcAft>
                <a:spcPts val="0"/>
              </a:spcAft>
              <a:buSzPts val="3800"/>
              <a:buNone/>
              <a:defRPr sz="5067"/>
            </a:lvl9pPr>
          </a:lstStyle>
          <a:p>
            <a:endParaRPr/>
          </a:p>
        </p:txBody>
      </p:sp>
      <p:sp>
        <p:nvSpPr>
          <p:cNvPr id="35" name="Google Shape;35;p2"/>
          <p:cNvSpPr txBox="1">
            <a:spLocks noGrp="1"/>
          </p:cNvSpPr>
          <p:nvPr>
            <p:ph type="subTitle" idx="1"/>
          </p:nvPr>
        </p:nvSpPr>
        <p:spPr>
          <a:xfrm>
            <a:off x="2478267" y="4550877"/>
            <a:ext cx="7148400" cy="69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2133">
                <a:solidFill>
                  <a:schemeClr val="lt1"/>
                </a:solidFill>
              </a:defRPr>
            </a:lvl1pPr>
            <a:lvl2pPr lvl="1" algn="ctr">
              <a:lnSpc>
                <a:spcPct val="100000"/>
              </a:lnSpc>
              <a:spcBef>
                <a:spcPts val="0"/>
              </a:spcBef>
              <a:spcAft>
                <a:spcPts val="0"/>
              </a:spcAft>
              <a:buClr>
                <a:schemeClr val="lt1"/>
              </a:buClr>
              <a:buSzPts val="1600"/>
              <a:buNone/>
              <a:defRPr sz="2133">
                <a:solidFill>
                  <a:schemeClr val="lt1"/>
                </a:solidFill>
              </a:defRPr>
            </a:lvl2pPr>
            <a:lvl3pPr lvl="2" algn="ctr">
              <a:lnSpc>
                <a:spcPct val="100000"/>
              </a:lnSpc>
              <a:spcBef>
                <a:spcPts val="0"/>
              </a:spcBef>
              <a:spcAft>
                <a:spcPts val="0"/>
              </a:spcAft>
              <a:buClr>
                <a:schemeClr val="lt1"/>
              </a:buClr>
              <a:buSzPts val="1600"/>
              <a:buNone/>
              <a:defRPr sz="2133">
                <a:solidFill>
                  <a:schemeClr val="lt1"/>
                </a:solidFill>
              </a:defRPr>
            </a:lvl3pPr>
            <a:lvl4pPr lvl="3" algn="ctr">
              <a:lnSpc>
                <a:spcPct val="100000"/>
              </a:lnSpc>
              <a:spcBef>
                <a:spcPts val="0"/>
              </a:spcBef>
              <a:spcAft>
                <a:spcPts val="0"/>
              </a:spcAft>
              <a:buClr>
                <a:schemeClr val="lt1"/>
              </a:buClr>
              <a:buSzPts val="1600"/>
              <a:buNone/>
              <a:defRPr sz="2133">
                <a:solidFill>
                  <a:schemeClr val="lt1"/>
                </a:solidFill>
              </a:defRPr>
            </a:lvl4pPr>
            <a:lvl5pPr lvl="4" algn="ctr">
              <a:lnSpc>
                <a:spcPct val="100000"/>
              </a:lnSpc>
              <a:spcBef>
                <a:spcPts val="0"/>
              </a:spcBef>
              <a:spcAft>
                <a:spcPts val="0"/>
              </a:spcAft>
              <a:buClr>
                <a:schemeClr val="lt1"/>
              </a:buClr>
              <a:buSzPts val="1600"/>
              <a:buNone/>
              <a:defRPr sz="2133">
                <a:solidFill>
                  <a:schemeClr val="lt1"/>
                </a:solidFill>
              </a:defRPr>
            </a:lvl5pPr>
            <a:lvl6pPr lvl="5" algn="ctr">
              <a:lnSpc>
                <a:spcPct val="100000"/>
              </a:lnSpc>
              <a:spcBef>
                <a:spcPts val="0"/>
              </a:spcBef>
              <a:spcAft>
                <a:spcPts val="0"/>
              </a:spcAft>
              <a:buClr>
                <a:schemeClr val="lt1"/>
              </a:buClr>
              <a:buSzPts val="1600"/>
              <a:buNone/>
              <a:defRPr sz="2133">
                <a:solidFill>
                  <a:schemeClr val="lt1"/>
                </a:solidFill>
              </a:defRPr>
            </a:lvl6pPr>
            <a:lvl7pPr lvl="6" algn="ctr">
              <a:lnSpc>
                <a:spcPct val="100000"/>
              </a:lnSpc>
              <a:spcBef>
                <a:spcPts val="0"/>
              </a:spcBef>
              <a:spcAft>
                <a:spcPts val="0"/>
              </a:spcAft>
              <a:buClr>
                <a:schemeClr val="lt1"/>
              </a:buClr>
              <a:buSzPts val="1600"/>
              <a:buNone/>
              <a:defRPr sz="2133">
                <a:solidFill>
                  <a:schemeClr val="lt1"/>
                </a:solidFill>
              </a:defRPr>
            </a:lvl7pPr>
            <a:lvl8pPr lvl="7" algn="ctr">
              <a:lnSpc>
                <a:spcPct val="100000"/>
              </a:lnSpc>
              <a:spcBef>
                <a:spcPts val="0"/>
              </a:spcBef>
              <a:spcAft>
                <a:spcPts val="0"/>
              </a:spcAft>
              <a:buClr>
                <a:schemeClr val="lt1"/>
              </a:buClr>
              <a:buSzPts val="1600"/>
              <a:buNone/>
              <a:defRPr sz="2133">
                <a:solidFill>
                  <a:schemeClr val="lt1"/>
                </a:solidFill>
              </a:defRPr>
            </a:lvl8pPr>
            <a:lvl9pPr lvl="8" algn="ctr">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36" name="Google Shape;36;p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1723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6342800" y="3079200"/>
            <a:ext cx="5849200" cy="37788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 name="Google Shape;39;p3"/>
          <p:cNvGrpSpPr/>
          <p:nvPr/>
        </p:nvGrpSpPr>
        <p:grpSpPr>
          <a:xfrm>
            <a:off x="7458922" y="5281487"/>
            <a:ext cx="3880193" cy="1576453"/>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 name="Google Shape;43;p3"/>
          <p:cNvGrpSpPr/>
          <p:nvPr/>
        </p:nvGrpSpPr>
        <p:grpSpPr>
          <a:xfrm>
            <a:off x="265532" y="3"/>
            <a:ext cx="3727219" cy="1444411"/>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 name="Google Shape;47;p3"/>
          <p:cNvSpPr txBox="1">
            <a:spLocks noGrp="1"/>
          </p:cNvSpPr>
          <p:nvPr>
            <p:ph type="title"/>
          </p:nvPr>
        </p:nvSpPr>
        <p:spPr>
          <a:xfrm>
            <a:off x="2518245" y="2328133"/>
            <a:ext cx="7170000" cy="219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4267">
                <a:solidFill>
                  <a:schemeClr val="dk2"/>
                </a:solidFill>
              </a:defRPr>
            </a:lvl1pPr>
            <a:lvl2pPr lvl="1" algn="ctr">
              <a:spcBef>
                <a:spcPts val="0"/>
              </a:spcBef>
              <a:spcAft>
                <a:spcPts val="0"/>
              </a:spcAft>
              <a:buClr>
                <a:schemeClr val="dk2"/>
              </a:buClr>
              <a:buSzPts val="3200"/>
              <a:buNone/>
              <a:defRPr sz="4267">
                <a:solidFill>
                  <a:schemeClr val="dk2"/>
                </a:solidFill>
              </a:defRPr>
            </a:lvl2pPr>
            <a:lvl3pPr lvl="2" algn="ctr">
              <a:spcBef>
                <a:spcPts val="0"/>
              </a:spcBef>
              <a:spcAft>
                <a:spcPts val="0"/>
              </a:spcAft>
              <a:buClr>
                <a:schemeClr val="dk2"/>
              </a:buClr>
              <a:buSzPts val="3200"/>
              <a:buNone/>
              <a:defRPr sz="4267">
                <a:solidFill>
                  <a:schemeClr val="dk2"/>
                </a:solidFill>
              </a:defRPr>
            </a:lvl3pPr>
            <a:lvl4pPr lvl="3" algn="ctr">
              <a:spcBef>
                <a:spcPts val="0"/>
              </a:spcBef>
              <a:spcAft>
                <a:spcPts val="0"/>
              </a:spcAft>
              <a:buClr>
                <a:schemeClr val="dk2"/>
              </a:buClr>
              <a:buSzPts val="3200"/>
              <a:buNone/>
              <a:defRPr sz="4267">
                <a:solidFill>
                  <a:schemeClr val="dk2"/>
                </a:solidFill>
              </a:defRPr>
            </a:lvl4pPr>
            <a:lvl5pPr lvl="4" algn="ctr">
              <a:spcBef>
                <a:spcPts val="0"/>
              </a:spcBef>
              <a:spcAft>
                <a:spcPts val="0"/>
              </a:spcAft>
              <a:buClr>
                <a:schemeClr val="dk2"/>
              </a:buClr>
              <a:buSzPts val="3200"/>
              <a:buNone/>
              <a:defRPr sz="4267">
                <a:solidFill>
                  <a:schemeClr val="dk2"/>
                </a:solidFill>
              </a:defRPr>
            </a:lvl5pPr>
            <a:lvl6pPr lvl="5" algn="ctr">
              <a:spcBef>
                <a:spcPts val="0"/>
              </a:spcBef>
              <a:spcAft>
                <a:spcPts val="0"/>
              </a:spcAft>
              <a:buClr>
                <a:schemeClr val="dk2"/>
              </a:buClr>
              <a:buSzPts val="3200"/>
              <a:buNone/>
              <a:defRPr sz="4267">
                <a:solidFill>
                  <a:schemeClr val="dk2"/>
                </a:solidFill>
              </a:defRPr>
            </a:lvl6pPr>
            <a:lvl7pPr lvl="6" algn="ctr">
              <a:spcBef>
                <a:spcPts val="0"/>
              </a:spcBef>
              <a:spcAft>
                <a:spcPts val="0"/>
              </a:spcAft>
              <a:buClr>
                <a:schemeClr val="dk2"/>
              </a:buClr>
              <a:buSzPts val="3200"/>
              <a:buNone/>
              <a:defRPr sz="4267">
                <a:solidFill>
                  <a:schemeClr val="dk2"/>
                </a:solidFill>
              </a:defRPr>
            </a:lvl7pPr>
            <a:lvl8pPr lvl="7" algn="ctr">
              <a:spcBef>
                <a:spcPts val="0"/>
              </a:spcBef>
              <a:spcAft>
                <a:spcPts val="0"/>
              </a:spcAft>
              <a:buClr>
                <a:schemeClr val="dk2"/>
              </a:buClr>
              <a:buSzPts val="3200"/>
              <a:buNone/>
              <a:defRPr sz="4267">
                <a:solidFill>
                  <a:schemeClr val="dk2"/>
                </a:solidFill>
              </a:defRPr>
            </a:lvl8pPr>
            <a:lvl9pPr lvl="8" algn="ctr">
              <a:spcBef>
                <a:spcPts val="0"/>
              </a:spcBef>
              <a:spcAft>
                <a:spcPts val="0"/>
              </a:spcAft>
              <a:buClr>
                <a:schemeClr val="dk2"/>
              </a:buClr>
              <a:buSzPts val="3200"/>
              <a:buNone/>
              <a:defRPr sz="4267">
                <a:solidFill>
                  <a:schemeClr val="dk2"/>
                </a:solidFill>
              </a:defRPr>
            </a:lvl9pPr>
          </a:lstStyle>
          <a:p>
            <a:endParaRPr/>
          </a:p>
        </p:txBody>
      </p:sp>
      <p:sp>
        <p:nvSpPr>
          <p:cNvPr id="48" name="Google Shape;48;p3"/>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86520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4"/>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Google Shape;54;p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55" name="Google Shape;55;p4"/>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67462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5"/>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5"/>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1" name="Google Shape;61;p5"/>
          <p:cNvSpPr txBox="1">
            <a:spLocks noGrp="1"/>
          </p:cNvSpPr>
          <p:nvPr>
            <p:ph type="body" idx="1"/>
          </p:nvPr>
        </p:nvSpPr>
        <p:spPr>
          <a:xfrm>
            <a:off x="1092200" y="2654300"/>
            <a:ext cx="4914800" cy="326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62" name="Google Shape;62;p5"/>
          <p:cNvSpPr txBox="1">
            <a:spLocks noGrp="1"/>
          </p:cNvSpPr>
          <p:nvPr>
            <p:ph type="body" idx="2"/>
          </p:nvPr>
        </p:nvSpPr>
        <p:spPr>
          <a:xfrm>
            <a:off x="6184900" y="2654300"/>
            <a:ext cx="4914800" cy="326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63" name="Google Shape;63;p5"/>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9774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6"/>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6"/>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6"/>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9" name="Google Shape;69;p6"/>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6949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7"/>
          <p:cNvSpPr/>
          <p:nvPr/>
        </p:nvSpPr>
        <p:spPr>
          <a:xfrm>
            <a:off x="41" y="3766000"/>
            <a:ext cx="9827200" cy="30920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7"/>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7"/>
          <p:cNvSpPr txBox="1">
            <a:spLocks noGrp="1"/>
          </p:cNvSpPr>
          <p:nvPr>
            <p:ph type="title"/>
          </p:nvPr>
        </p:nvSpPr>
        <p:spPr>
          <a:xfrm>
            <a:off x="1092200" y="1127467"/>
            <a:ext cx="4945600" cy="1844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75" name="Google Shape;75;p7"/>
          <p:cNvSpPr txBox="1">
            <a:spLocks noGrp="1"/>
          </p:cNvSpPr>
          <p:nvPr>
            <p:ph type="body" idx="1"/>
          </p:nvPr>
        </p:nvSpPr>
        <p:spPr>
          <a:xfrm>
            <a:off x="1107600" y="3092067"/>
            <a:ext cx="4945600" cy="28264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76" name="Google Shape;76;p7"/>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81103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9825600" cy="3089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4777613" y="2072151"/>
            <a:ext cx="7414000" cy="4786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 name="Google Shape;80;p8"/>
          <p:cNvGrpSpPr/>
          <p:nvPr/>
        </p:nvGrpSpPr>
        <p:grpSpPr>
          <a:xfrm>
            <a:off x="341322" y="-158"/>
            <a:ext cx="3001796" cy="1391211"/>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 name="Google Shape;84;p8"/>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5" name="Google Shape;85;p8"/>
          <p:cNvGrpSpPr/>
          <p:nvPr/>
        </p:nvGrpSpPr>
        <p:grpSpPr>
          <a:xfrm>
            <a:off x="46579" y="6029500"/>
            <a:ext cx="2124408" cy="822763"/>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8"/>
          <p:cNvGrpSpPr/>
          <p:nvPr/>
        </p:nvGrpSpPr>
        <p:grpSpPr>
          <a:xfrm>
            <a:off x="7848472" y="1657"/>
            <a:ext cx="4343273" cy="168201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 name="Google Shape;93;p8"/>
          <p:cNvSpPr txBox="1">
            <a:spLocks noGrp="1"/>
          </p:cNvSpPr>
          <p:nvPr>
            <p:ph type="title"/>
          </p:nvPr>
        </p:nvSpPr>
        <p:spPr>
          <a:xfrm>
            <a:off x="1858572" y="1734861"/>
            <a:ext cx="8489200" cy="338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4267"/>
            </a:lvl1pPr>
            <a:lvl2pPr lvl="1" algn="ctr">
              <a:spcBef>
                <a:spcPts val="0"/>
              </a:spcBef>
              <a:spcAft>
                <a:spcPts val="0"/>
              </a:spcAft>
              <a:buSzPts val="3200"/>
              <a:buNone/>
              <a:defRPr sz="4267"/>
            </a:lvl2pPr>
            <a:lvl3pPr lvl="2" algn="ctr">
              <a:spcBef>
                <a:spcPts val="0"/>
              </a:spcBef>
              <a:spcAft>
                <a:spcPts val="0"/>
              </a:spcAft>
              <a:buSzPts val="3200"/>
              <a:buNone/>
              <a:defRPr sz="4267"/>
            </a:lvl3pPr>
            <a:lvl4pPr lvl="3" algn="ctr">
              <a:spcBef>
                <a:spcPts val="0"/>
              </a:spcBef>
              <a:spcAft>
                <a:spcPts val="0"/>
              </a:spcAft>
              <a:buSzPts val="3200"/>
              <a:buNone/>
              <a:defRPr sz="4267"/>
            </a:lvl4pPr>
            <a:lvl5pPr lvl="4" algn="ctr">
              <a:spcBef>
                <a:spcPts val="0"/>
              </a:spcBef>
              <a:spcAft>
                <a:spcPts val="0"/>
              </a:spcAft>
              <a:buSzPts val="3200"/>
              <a:buNone/>
              <a:defRPr sz="4267"/>
            </a:lvl5pPr>
            <a:lvl6pPr lvl="5" algn="ctr">
              <a:spcBef>
                <a:spcPts val="0"/>
              </a:spcBef>
              <a:spcAft>
                <a:spcPts val="0"/>
              </a:spcAft>
              <a:buSzPts val="3200"/>
              <a:buNone/>
              <a:defRPr sz="4267"/>
            </a:lvl6pPr>
            <a:lvl7pPr lvl="6" algn="ctr">
              <a:spcBef>
                <a:spcPts val="0"/>
              </a:spcBef>
              <a:spcAft>
                <a:spcPts val="0"/>
              </a:spcAft>
              <a:buSzPts val="3200"/>
              <a:buNone/>
              <a:defRPr sz="4267"/>
            </a:lvl7pPr>
            <a:lvl8pPr lvl="7" algn="ctr">
              <a:spcBef>
                <a:spcPts val="0"/>
              </a:spcBef>
              <a:spcAft>
                <a:spcPts val="0"/>
              </a:spcAft>
              <a:buSzPts val="3200"/>
              <a:buNone/>
              <a:defRPr sz="4267"/>
            </a:lvl8pPr>
            <a:lvl9pPr lvl="8" algn="ctr">
              <a:spcBef>
                <a:spcPts val="0"/>
              </a:spcBef>
              <a:spcAft>
                <a:spcPts val="0"/>
              </a:spcAft>
              <a:buSzPts val="3200"/>
              <a:buNone/>
              <a:defRPr sz="4267"/>
            </a:lvl9pPr>
          </a:lstStyle>
          <a:p>
            <a:endParaRPr/>
          </a:p>
        </p:txBody>
      </p:sp>
      <p:sp>
        <p:nvSpPr>
          <p:cNvPr id="94" name="Google Shape;94;p8"/>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498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9"/>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9"/>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9"/>
          <p:cNvSpPr txBox="1">
            <a:spLocks noGrp="1"/>
          </p:cNvSpPr>
          <p:nvPr>
            <p:ph type="title"/>
          </p:nvPr>
        </p:nvSpPr>
        <p:spPr>
          <a:xfrm>
            <a:off x="1092200" y="1127467"/>
            <a:ext cx="8565600" cy="940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100" name="Google Shape;100;p9"/>
          <p:cNvSpPr txBox="1">
            <a:spLocks noGrp="1"/>
          </p:cNvSpPr>
          <p:nvPr>
            <p:ph type="subTitle" idx="1"/>
          </p:nvPr>
        </p:nvSpPr>
        <p:spPr>
          <a:xfrm>
            <a:off x="1092200" y="2067600"/>
            <a:ext cx="7813200" cy="52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2133">
                <a:solidFill>
                  <a:schemeClr val="lt1"/>
                </a:solidFill>
              </a:defRPr>
            </a:lvl1pPr>
            <a:lvl2pPr lvl="1">
              <a:lnSpc>
                <a:spcPct val="100000"/>
              </a:lnSpc>
              <a:spcBef>
                <a:spcPts val="0"/>
              </a:spcBef>
              <a:spcAft>
                <a:spcPts val="0"/>
              </a:spcAft>
              <a:buClr>
                <a:schemeClr val="lt1"/>
              </a:buClr>
              <a:buSzPts val="1600"/>
              <a:buNone/>
              <a:defRPr sz="2133">
                <a:solidFill>
                  <a:schemeClr val="lt1"/>
                </a:solidFill>
              </a:defRPr>
            </a:lvl2pPr>
            <a:lvl3pPr lvl="2">
              <a:lnSpc>
                <a:spcPct val="100000"/>
              </a:lnSpc>
              <a:spcBef>
                <a:spcPts val="0"/>
              </a:spcBef>
              <a:spcAft>
                <a:spcPts val="0"/>
              </a:spcAft>
              <a:buClr>
                <a:schemeClr val="lt1"/>
              </a:buClr>
              <a:buSzPts val="1600"/>
              <a:buNone/>
              <a:defRPr sz="2133">
                <a:solidFill>
                  <a:schemeClr val="lt1"/>
                </a:solidFill>
              </a:defRPr>
            </a:lvl3pPr>
            <a:lvl4pPr lvl="3">
              <a:lnSpc>
                <a:spcPct val="100000"/>
              </a:lnSpc>
              <a:spcBef>
                <a:spcPts val="0"/>
              </a:spcBef>
              <a:spcAft>
                <a:spcPts val="0"/>
              </a:spcAft>
              <a:buClr>
                <a:schemeClr val="lt1"/>
              </a:buClr>
              <a:buSzPts val="1600"/>
              <a:buNone/>
              <a:defRPr sz="2133">
                <a:solidFill>
                  <a:schemeClr val="lt1"/>
                </a:solidFill>
              </a:defRPr>
            </a:lvl4pPr>
            <a:lvl5pPr lvl="4">
              <a:lnSpc>
                <a:spcPct val="100000"/>
              </a:lnSpc>
              <a:spcBef>
                <a:spcPts val="0"/>
              </a:spcBef>
              <a:spcAft>
                <a:spcPts val="0"/>
              </a:spcAft>
              <a:buClr>
                <a:schemeClr val="lt1"/>
              </a:buClr>
              <a:buSzPts val="1600"/>
              <a:buNone/>
              <a:defRPr sz="2133">
                <a:solidFill>
                  <a:schemeClr val="lt1"/>
                </a:solidFill>
              </a:defRPr>
            </a:lvl5pPr>
            <a:lvl6pPr lvl="5">
              <a:lnSpc>
                <a:spcPct val="100000"/>
              </a:lnSpc>
              <a:spcBef>
                <a:spcPts val="0"/>
              </a:spcBef>
              <a:spcAft>
                <a:spcPts val="0"/>
              </a:spcAft>
              <a:buClr>
                <a:schemeClr val="lt1"/>
              </a:buClr>
              <a:buSzPts val="1600"/>
              <a:buNone/>
              <a:defRPr sz="2133">
                <a:solidFill>
                  <a:schemeClr val="lt1"/>
                </a:solidFill>
              </a:defRPr>
            </a:lvl6pPr>
            <a:lvl7pPr lvl="6">
              <a:lnSpc>
                <a:spcPct val="100000"/>
              </a:lnSpc>
              <a:spcBef>
                <a:spcPts val="0"/>
              </a:spcBef>
              <a:spcAft>
                <a:spcPts val="0"/>
              </a:spcAft>
              <a:buClr>
                <a:schemeClr val="lt1"/>
              </a:buClr>
              <a:buSzPts val="1600"/>
              <a:buNone/>
              <a:defRPr sz="2133">
                <a:solidFill>
                  <a:schemeClr val="lt1"/>
                </a:solidFill>
              </a:defRPr>
            </a:lvl7pPr>
            <a:lvl8pPr lvl="7">
              <a:lnSpc>
                <a:spcPct val="100000"/>
              </a:lnSpc>
              <a:spcBef>
                <a:spcPts val="0"/>
              </a:spcBef>
              <a:spcAft>
                <a:spcPts val="0"/>
              </a:spcAft>
              <a:buClr>
                <a:schemeClr val="lt1"/>
              </a:buClr>
              <a:buSzPts val="1600"/>
              <a:buNone/>
              <a:defRPr sz="2133">
                <a:solidFill>
                  <a:schemeClr val="lt1"/>
                </a:solidFill>
              </a:defRPr>
            </a:lvl8pPr>
            <a:lvl9pPr lvl="8">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101" name="Google Shape;101;p9"/>
          <p:cNvSpPr txBox="1">
            <a:spLocks noGrp="1"/>
          </p:cNvSpPr>
          <p:nvPr>
            <p:ph type="body" idx="2"/>
          </p:nvPr>
        </p:nvSpPr>
        <p:spPr>
          <a:xfrm>
            <a:off x="1092200" y="3289400"/>
            <a:ext cx="7813200" cy="279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02" name="Google Shape;102;p9"/>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05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E078-438C-41E3-8B57-EAC007AC5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46C34B-2222-48AB-827A-F6A3989A91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480AC-D186-4A0C-924C-5CA1A110301F}"/>
              </a:ext>
            </a:extLst>
          </p:cNvPr>
          <p:cNvSpPr>
            <a:spLocks noGrp="1"/>
          </p:cNvSpPr>
          <p:nvPr>
            <p:ph type="dt" sz="half" idx="10"/>
          </p:nvPr>
        </p:nvSpPr>
        <p:spPr/>
        <p:txBody>
          <a:bodyPr/>
          <a:lstStyle/>
          <a:p>
            <a:fld id="{82CA3376-22A5-47B6-AC24-DF7DF5196030}" type="datetimeFigureOut">
              <a:rPr lang="en-US" smtClean="0"/>
              <a:t>2/28/2022</a:t>
            </a:fld>
            <a:endParaRPr lang="en-US"/>
          </a:p>
        </p:txBody>
      </p:sp>
      <p:sp>
        <p:nvSpPr>
          <p:cNvPr id="5" name="Footer Placeholder 4">
            <a:extLst>
              <a:ext uri="{FF2B5EF4-FFF2-40B4-BE49-F238E27FC236}">
                <a16:creationId xmlns:a16="http://schemas.microsoft.com/office/drawing/2014/main" id="{8F9BE2EC-E4FD-4003-A13D-A4963D697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CDAD7-08A3-440B-A5A8-763E37EE687B}"/>
              </a:ext>
            </a:extLst>
          </p:cNvPr>
          <p:cNvSpPr>
            <a:spLocks noGrp="1"/>
          </p:cNvSpPr>
          <p:nvPr>
            <p:ph type="sldNum" sz="quarter" idx="12"/>
          </p:nvPr>
        </p:nvSpPr>
        <p:spPr/>
        <p:txBody>
          <a:bodyPr/>
          <a:lstStyle/>
          <a:p>
            <a:fld id="{04CD7B1B-F882-4B02-A489-E25CA645C733}" type="slidenum">
              <a:rPr lang="en-US" smtClean="0"/>
              <a:t>‹#›</a:t>
            </a:fld>
            <a:endParaRPr lang="en-US"/>
          </a:p>
        </p:txBody>
      </p:sp>
    </p:spTree>
    <p:extLst>
      <p:ext uri="{BB962C8B-B14F-4D97-AF65-F5344CB8AC3E}">
        <p14:creationId xmlns:p14="http://schemas.microsoft.com/office/powerpoint/2010/main" val="3432485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41" y="3766000"/>
            <a:ext cx="9827200" cy="3092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0"/>
          <p:cNvSpPr/>
          <p:nvPr/>
        </p:nvSpPr>
        <p:spPr>
          <a:xfrm flipH="1">
            <a:off x="4776800" y="2067600"/>
            <a:ext cx="7415200" cy="47904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10"/>
          <p:cNvSpPr txBox="1">
            <a:spLocks noGrp="1"/>
          </p:cNvSpPr>
          <p:nvPr>
            <p:ph type="body" idx="1"/>
          </p:nvPr>
        </p:nvSpPr>
        <p:spPr>
          <a:xfrm>
            <a:off x="437367" y="5551333"/>
            <a:ext cx="9886800" cy="806800"/>
          </a:xfrm>
          <a:prstGeom prst="rect">
            <a:avLst/>
          </a:prstGeom>
        </p:spPr>
        <p:txBody>
          <a:bodyPr spcFirstLastPara="1" wrap="square" lIns="91425" tIns="91425" rIns="91425" bIns="91425" anchor="b" anchorCtr="0">
            <a:noAutofit/>
          </a:bodyPr>
          <a:lstStyle>
            <a:lvl1pPr marL="609585" lvl="0" indent="-304792">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90416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7425600" y="3778767"/>
            <a:ext cx="4766400" cy="30792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11"/>
          <p:cNvGrpSpPr/>
          <p:nvPr/>
        </p:nvGrpSpPr>
        <p:grpSpPr>
          <a:xfrm>
            <a:off x="7945630" y="5492769"/>
            <a:ext cx="3361269" cy="1365553"/>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 name="Google Shape;115;p11"/>
          <p:cNvGrpSpPr/>
          <p:nvPr/>
        </p:nvGrpSpPr>
        <p:grpSpPr>
          <a:xfrm>
            <a:off x="265532" y="3"/>
            <a:ext cx="3727219" cy="1444411"/>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 name="Google Shape;119;p11"/>
          <p:cNvSpPr txBox="1">
            <a:spLocks noGrp="1"/>
          </p:cNvSpPr>
          <p:nvPr>
            <p:ph type="title" hasCustomPrompt="1"/>
          </p:nvPr>
        </p:nvSpPr>
        <p:spPr>
          <a:xfrm>
            <a:off x="1847800" y="1845133"/>
            <a:ext cx="8496400" cy="1839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11466">
                <a:solidFill>
                  <a:schemeClr val="dk2"/>
                </a:solidFill>
              </a:defRPr>
            </a:lvl1pPr>
            <a:lvl2pPr lvl="1" algn="ctr">
              <a:spcBef>
                <a:spcPts val="0"/>
              </a:spcBef>
              <a:spcAft>
                <a:spcPts val="0"/>
              </a:spcAft>
              <a:buClr>
                <a:schemeClr val="dk2"/>
              </a:buClr>
              <a:buSzPts val="8600"/>
              <a:buNone/>
              <a:defRPr sz="11466">
                <a:solidFill>
                  <a:schemeClr val="dk2"/>
                </a:solidFill>
              </a:defRPr>
            </a:lvl2pPr>
            <a:lvl3pPr lvl="2" algn="ctr">
              <a:spcBef>
                <a:spcPts val="0"/>
              </a:spcBef>
              <a:spcAft>
                <a:spcPts val="0"/>
              </a:spcAft>
              <a:buClr>
                <a:schemeClr val="dk2"/>
              </a:buClr>
              <a:buSzPts val="8600"/>
              <a:buNone/>
              <a:defRPr sz="11466">
                <a:solidFill>
                  <a:schemeClr val="dk2"/>
                </a:solidFill>
              </a:defRPr>
            </a:lvl3pPr>
            <a:lvl4pPr lvl="3" algn="ctr">
              <a:spcBef>
                <a:spcPts val="0"/>
              </a:spcBef>
              <a:spcAft>
                <a:spcPts val="0"/>
              </a:spcAft>
              <a:buClr>
                <a:schemeClr val="dk2"/>
              </a:buClr>
              <a:buSzPts val="8600"/>
              <a:buNone/>
              <a:defRPr sz="11466">
                <a:solidFill>
                  <a:schemeClr val="dk2"/>
                </a:solidFill>
              </a:defRPr>
            </a:lvl4pPr>
            <a:lvl5pPr lvl="4" algn="ctr">
              <a:spcBef>
                <a:spcPts val="0"/>
              </a:spcBef>
              <a:spcAft>
                <a:spcPts val="0"/>
              </a:spcAft>
              <a:buClr>
                <a:schemeClr val="dk2"/>
              </a:buClr>
              <a:buSzPts val="8600"/>
              <a:buNone/>
              <a:defRPr sz="11466">
                <a:solidFill>
                  <a:schemeClr val="dk2"/>
                </a:solidFill>
              </a:defRPr>
            </a:lvl5pPr>
            <a:lvl6pPr lvl="5" algn="ctr">
              <a:spcBef>
                <a:spcPts val="0"/>
              </a:spcBef>
              <a:spcAft>
                <a:spcPts val="0"/>
              </a:spcAft>
              <a:buClr>
                <a:schemeClr val="dk2"/>
              </a:buClr>
              <a:buSzPts val="8600"/>
              <a:buNone/>
              <a:defRPr sz="11466">
                <a:solidFill>
                  <a:schemeClr val="dk2"/>
                </a:solidFill>
              </a:defRPr>
            </a:lvl6pPr>
            <a:lvl7pPr lvl="6" algn="ctr">
              <a:spcBef>
                <a:spcPts val="0"/>
              </a:spcBef>
              <a:spcAft>
                <a:spcPts val="0"/>
              </a:spcAft>
              <a:buClr>
                <a:schemeClr val="dk2"/>
              </a:buClr>
              <a:buSzPts val="8600"/>
              <a:buNone/>
              <a:defRPr sz="11466">
                <a:solidFill>
                  <a:schemeClr val="dk2"/>
                </a:solidFill>
              </a:defRPr>
            </a:lvl7pPr>
            <a:lvl8pPr lvl="7" algn="ctr">
              <a:spcBef>
                <a:spcPts val="0"/>
              </a:spcBef>
              <a:spcAft>
                <a:spcPts val="0"/>
              </a:spcAft>
              <a:buClr>
                <a:schemeClr val="dk2"/>
              </a:buClr>
              <a:buSzPts val="8600"/>
              <a:buNone/>
              <a:defRPr sz="11466">
                <a:solidFill>
                  <a:schemeClr val="dk2"/>
                </a:solidFill>
              </a:defRPr>
            </a:lvl8pPr>
            <a:lvl9pPr lvl="8" algn="ctr">
              <a:spcBef>
                <a:spcPts val="0"/>
              </a:spcBef>
              <a:spcAft>
                <a:spcPts val="0"/>
              </a:spcAft>
              <a:buClr>
                <a:schemeClr val="dk2"/>
              </a:buClr>
              <a:buSzPts val="8600"/>
              <a:buNone/>
              <a:defRPr sz="11466">
                <a:solidFill>
                  <a:schemeClr val="dk2"/>
                </a:solidFill>
              </a:defRPr>
            </a:lvl9pPr>
          </a:lstStyle>
          <a:p>
            <a:r>
              <a:t>xx%</a:t>
            </a:r>
          </a:p>
        </p:txBody>
      </p:sp>
      <p:sp>
        <p:nvSpPr>
          <p:cNvPr id="120" name="Google Shape;120;p11"/>
          <p:cNvSpPr txBox="1">
            <a:spLocks noGrp="1"/>
          </p:cNvSpPr>
          <p:nvPr>
            <p:ph type="body" idx="1"/>
          </p:nvPr>
        </p:nvSpPr>
        <p:spPr>
          <a:xfrm>
            <a:off x="1847800" y="3818467"/>
            <a:ext cx="8496400" cy="854800"/>
          </a:xfrm>
          <a:prstGeom prst="rect">
            <a:avLst/>
          </a:prstGeom>
        </p:spPr>
        <p:txBody>
          <a:bodyPr spcFirstLastPara="1" wrap="square" lIns="91425" tIns="91425" rIns="91425" bIns="91425" anchor="t" anchorCtr="0">
            <a:noAutofit/>
          </a:bodyPr>
          <a:lstStyle>
            <a:lvl1pPr marL="609585" lvl="0" indent="-414856" algn="ctr">
              <a:spcBef>
                <a:spcPts val="0"/>
              </a:spcBef>
              <a:spcAft>
                <a:spcPts val="0"/>
              </a:spcAft>
              <a:buSzPts val="1300"/>
              <a:buChar char="●"/>
              <a:defRPr/>
            </a:lvl1pPr>
            <a:lvl2pPr marL="1219170" lvl="1" indent="-397923" algn="ctr">
              <a:spcBef>
                <a:spcPts val="2133"/>
              </a:spcBef>
              <a:spcAft>
                <a:spcPts val="0"/>
              </a:spcAft>
              <a:buSzPts val="1100"/>
              <a:buChar char="○"/>
              <a:defRPr/>
            </a:lvl2pPr>
            <a:lvl3pPr marL="1828754" lvl="2" indent="-397923" algn="ctr">
              <a:spcBef>
                <a:spcPts val="2133"/>
              </a:spcBef>
              <a:spcAft>
                <a:spcPts val="0"/>
              </a:spcAft>
              <a:buSzPts val="1100"/>
              <a:buChar char="■"/>
              <a:defRPr/>
            </a:lvl3pPr>
            <a:lvl4pPr marL="2438339" lvl="3" indent="-397923" algn="ctr">
              <a:spcBef>
                <a:spcPts val="2133"/>
              </a:spcBef>
              <a:spcAft>
                <a:spcPts val="0"/>
              </a:spcAft>
              <a:buSzPts val="1100"/>
              <a:buChar char="●"/>
              <a:defRPr/>
            </a:lvl4pPr>
            <a:lvl5pPr marL="3047924" lvl="4" indent="-397923" algn="ctr">
              <a:spcBef>
                <a:spcPts val="2133"/>
              </a:spcBef>
              <a:spcAft>
                <a:spcPts val="0"/>
              </a:spcAft>
              <a:buSzPts val="1100"/>
              <a:buChar char="○"/>
              <a:defRPr/>
            </a:lvl5pPr>
            <a:lvl6pPr marL="3657509" lvl="5" indent="-397923" algn="ctr">
              <a:spcBef>
                <a:spcPts val="2133"/>
              </a:spcBef>
              <a:spcAft>
                <a:spcPts val="0"/>
              </a:spcAft>
              <a:buSzPts val="1100"/>
              <a:buChar char="■"/>
              <a:defRPr/>
            </a:lvl6pPr>
            <a:lvl7pPr marL="4267093" lvl="6" indent="-397923" algn="ctr">
              <a:spcBef>
                <a:spcPts val="2133"/>
              </a:spcBef>
              <a:spcAft>
                <a:spcPts val="0"/>
              </a:spcAft>
              <a:buSzPts val="1100"/>
              <a:buChar char="●"/>
              <a:defRPr/>
            </a:lvl7pPr>
            <a:lvl8pPr marL="4876678" lvl="7" indent="-397923" algn="ctr">
              <a:spcBef>
                <a:spcPts val="2133"/>
              </a:spcBef>
              <a:spcAft>
                <a:spcPts val="0"/>
              </a:spcAft>
              <a:buSzPts val="1100"/>
              <a:buChar char="○"/>
              <a:defRPr/>
            </a:lvl8pPr>
            <a:lvl9pPr marL="5486263" lvl="8" indent="-397923" algn="ctr">
              <a:spcBef>
                <a:spcPts val="2133"/>
              </a:spcBef>
              <a:spcAft>
                <a:spcPts val="2133"/>
              </a:spcAft>
              <a:buSzPts val="1100"/>
              <a:buChar char="■"/>
              <a:defRPr/>
            </a:lvl9pPr>
          </a:lstStyle>
          <a:p>
            <a:endParaRPr/>
          </a:p>
        </p:txBody>
      </p:sp>
      <p:sp>
        <p:nvSpPr>
          <p:cNvPr id="121" name="Google Shape;121;p11"/>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83039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189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9BCC-BD21-41D2-85D6-87303F8EF0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73FB99-6E4C-4AF4-87F5-59023C191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22AC38-320D-435B-9940-8742E1787D23}"/>
              </a:ext>
            </a:extLst>
          </p:cNvPr>
          <p:cNvSpPr>
            <a:spLocks noGrp="1"/>
          </p:cNvSpPr>
          <p:nvPr>
            <p:ph type="dt" sz="half" idx="10"/>
          </p:nvPr>
        </p:nvSpPr>
        <p:spPr/>
        <p:txBody>
          <a:bodyPr/>
          <a:lstStyle/>
          <a:p>
            <a:fld id="{82CA3376-22A5-47B6-AC24-DF7DF5196030}" type="datetimeFigureOut">
              <a:rPr lang="en-US" smtClean="0"/>
              <a:t>2/28/2022</a:t>
            </a:fld>
            <a:endParaRPr lang="en-US"/>
          </a:p>
        </p:txBody>
      </p:sp>
      <p:sp>
        <p:nvSpPr>
          <p:cNvPr id="5" name="Footer Placeholder 4">
            <a:extLst>
              <a:ext uri="{FF2B5EF4-FFF2-40B4-BE49-F238E27FC236}">
                <a16:creationId xmlns:a16="http://schemas.microsoft.com/office/drawing/2014/main" id="{4EF6F4E4-428C-4B76-96FD-F79A31F46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7FD5D-A746-463C-8B86-DFA5DC06A0E4}"/>
              </a:ext>
            </a:extLst>
          </p:cNvPr>
          <p:cNvSpPr>
            <a:spLocks noGrp="1"/>
          </p:cNvSpPr>
          <p:nvPr>
            <p:ph type="sldNum" sz="quarter" idx="12"/>
          </p:nvPr>
        </p:nvSpPr>
        <p:spPr/>
        <p:txBody>
          <a:bodyPr/>
          <a:lstStyle/>
          <a:p>
            <a:fld id="{04CD7B1B-F882-4B02-A489-E25CA645C733}" type="slidenum">
              <a:rPr lang="en-US" smtClean="0"/>
              <a:t>‹#›</a:t>
            </a:fld>
            <a:endParaRPr lang="en-US"/>
          </a:p>
        </p:txBody>
      </p:sp>
    </p:spTree>
    <p:extLst>
      <p:ext uri="{BB962C8B-B14F-4D97-AF65-F5344CB8AC3E}">
        <p14:creationId xmlns:p14="http://schemas.microsoft.com/office/powerpoint/2010/main" val="188888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74CD-C711-4A26-8781-26E3524A88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9D31E-7F15-4F66-9733-4062120D9E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797279-5A0D-4788-A5FB-366A663C4D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27FED6-F0CC-4365-AD8B-8FBC09F4069C}"/>
              </a:ext>
            </a:extLst>
          </p:cNvPr>
          <p:cNvSpPr>
            <a:spLocks noGrp="1"/>
          </p:cNvSpPr>
          <p:nvPr>
            <p:ph type="dt" sz="half" idx="10"/>
          </p:nvPr>
        </p:nvSpPr>
        <p:spPr/>
        <p:txBody>
          <a:bodyPr/>
          <a:lstStyle/>
          <a:p>
            <a:fld id="{82CA3376-22A5-47B6-AC24-DF7DF5196030}" type="datetimeFigureOut">
              <a:rPr lang="en-US" smtClean="0"/>
              <a:t>2/28/2022</a:t>
            </a:fld>
            <a:endParaRPr lang="en-US"/>
          </a:p>
        </p:txBody>
      </p:sp>
      <p:sp>
        <p:nvSpPr>
          <p:cNvPr id="6" name="Footer Placeholder 5">
            <a:extLst>
              <a:ext uri="{FF2B5EF4-FFF2-40B4-BE49-F238E27FC236}">
                <a16:creationId xmlns:a16="http://schemas.microsoft.com/office/drawing/2014/main" id="{30783FE5-706B-4918-883C-C42FCCFCDB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4B2F3B-058E-4814-9740-76F999CC5B74}"/>
              </a:ext>
            </a:extLst>
          </p:cNvPr>
          <p:cNvSpPr>
            <a:spLocks noGrp="1"/>
          </p:cNvSpPr>
          <p:nvPr>
            <p:ph type="sldNum" sz="quarter" idx="12"/>
          </p:nvPr>
        </p:nvSpPr>
        <p:spPr/>
        <p:txBody>
          <a:bodyPr/>
          <a:lstStyle/>
          <a:p>
            <a:fld id="{04CD7B1B-F882-4B02-A489-E25CA645C733}" type="slidenum">
              <a:rPr lang="en-US" smtClean="0"/>
              <a:t>‹#›</a:t>
            </a:fld>
            <a:endParaRPr lang="en-US"/>
          </a:p>
        </p:txBody>
      </p:sp>
    </p:spTree>
    <p:extLst>
      <p:ext uri="{BB962C8B-B14F-4D97-AF65-F5344CB8AC3E}">
        <p14:creationId xmlns:p14="http://schemas.microsoft.com/office/powerpoint/2010/main" val="359982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156F-D341-4AF8-A431-211570A97B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969AD1-7F4A-40DC-90E5-6985405855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8A2BFF-A21F-46E3-8A83-542A8AA93B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F85639-117D-4402-9C07-EF1AA7FA8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641366-71C2-4606-9A04-81CDCA0953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13D041-F28C-445E-AF53-A082712AF0AD}"/>
              </a:ext>
            </a:extLst>
          </p:cNvPr>
          <p:cNvSpPr>
            <a:spLocks noGrp="1"/>
          </p:cNvSpPr>
          <p:nvPr>
            <p:ph type="dt" sz="half" idx="10"/>
          </p:nvPr>
        </p:nvSpPr>
        <p:spPr/>
        <p:txBody>
          <a:bodyPr/>
          <a:lstStyle/>
          <a:p>
            <a:fld id="{82CA3376-22A5-47B6-AC24-DF7DF5196030}" type="datetimeFigureOut">
              <a:rPr lang="en-US" smtClean="0"/>
              <a:t>2/28/2022</a:t>
            </a:fld>
            <a:endParaRPr lang="en-US"/>
          </a:p>
        </p:txBody>
      </p:sp>
      <p:sp>
        <p:nvSpPr>
          <p:cNvPr id="8" name="Footer Placeholder 7">
            <a:extLst>
              <a:ext uri="{FF2B5EF4-FFF2-40B4-BE49-F238E27FC236}">
                <a16:creationId xmlns:a16="http://schemas.microsoft.com/office/drawing/2014/main" id="{DCD8C8BC-8C9D-4CC2-B27C-E7DD0B6E09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8BD96E-2EE8-4D55-BE78-745DAAF768BE}"/>
              </a:ext>
            </a:extLst>
          </p:cNvPr>
          <p:cNvSpPr>
            <a:spLocks noGrp="1"/>
          </p:cNvSpPr>
          <p:nvPr>
            <p:ph type="sldNum" sz="quarter" idx="12"/>
          </p:nvPr>
        </p:nvSpPr>
        <p:spPr/>
        <p:txBody>
          <a:bodyPr/>
          <a:lstStyle/>
          <a:p>
            <a:fld id="{04CD7B1B-F882-4B02-A489-E25CA645C733}" type="slidenum">
              <a:rPr lang="en-US" smtClean="0"/>
              <a:t>‹#›</a:t>
            </a:fld>
            <a:endParaRPr lang="en-US"/>
          </a:p>
        </p:txBody>
      </p:sp>
    </p:spTree>
    <p:extLst>
      <p:ext uri="{BB962C8B-B14F-4D97-AF65-F5344CB8AC3E}">
        <p14:creationId xmlns:p14="http://schemas.microsoft.com/office/powerpoint/2010/main" val="135149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E650-C6B5-450C-9BE7-CFA6893EA8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157A25-83C8-43B6-99A9-DE43CDBAD302}"/>
              </a:ext>
            </a:extLst>
          </p:cNvPr>
          <p:cNvSpPr>
            <a:spLocks noGrp="1"/>
          </p:cNvSpPr>
          <p:nvPr>
            <p:ph type="dt" sz="half" idx="10"/>
          </p:nvPr>
        </p:nvSpPr>
        <p:spPr/>
        <p:txBody>
          <a:bodyPr/>
          <a:lstStyle/>
          <a:p>
            <a:fld id="{82CA3376-22A5-47B6-AC24-DF7DF5196030}" type="datetimeFigureOut">
              <a:rPr lang="en-US" smtClean="0"/>
              <a:t>2/28/2022</a:t>
            </a:fld>
            <a:endParaRPr lang="en-US"/>
          </a:p>
        </p:txBody>
      </p:sp>
      <p:sp>
        <p:nvSpPr>
          <p:cNvPr id="4" name="Footer Placeholder 3">
            <a:extLst>
              <a:ext uri="{FF2B5EF4-FFF2-40B4-BE49-F238E27FC236}">
                <a16:creationId xmlns:a16="http://schemas.microsoft.com/office/drawing/2014/main" id="{ECB877B4-DDDA-424C-9753-7A1C555204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A73D15-512C-4981-81D5-235AB9DD851C}"/>
              </a:ext>
            </a:extLst>
          </p:cNvPr>
          <p:cNvSpPr>
            <a:spLocks noGrp="1"/>
          </p:cNvSpPr>
          <p:nvPr>
            <p:ph type="sldNum" sz="quarter" idx="12"/>
          </p:nvPr>
        </p:nvSpPr>
        <p:spPr/>
        <p:txBody>
          <a:bodyPr/>
          <a:lstStyle/>
          <a:p>
            <a:fld id="{04CD7B1B-F882-4B02-A489-E25CA645C733}" type="slidenum">
              <a:rPr lang="en-US" smtClean="0"/>
              <a:t>‹#›</a:t>
            </a:fld>
            <a:endParaRPr lang="en-US"/>
          </a:p>
        </p:txBody>
      </p:sp>
    </p:spTree>
    <p:extLst>
      <p:ext uri="{BB962C8B-B14F-4D97-AF65-F5344CB8AC3E}">
        <p14:creationId xmlns:p14="http://schemas.microsoft.com/office/powerpoint/2010/main" val="218288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FA85-A4E6-40A6-9DB1-28991204574F}"/>
              </a:ext>
            </a:extLst>
          </p:cNvPr>
          <p:cNvSpPr>
            <a:spLocks noGrp="1"/>
          </p:cNvSpPr>
          <p:nvPr>
            <p:ph type="dt" sz="half" idx="10"/>
          </p:nvPr>
        </p:nvSpPr>
        <p:spPr/>
        <p:txBody>
          <a:bodyPr/>
          <a:lstStyle/>
          <a:p>
            <a:fld id="{82CA3376-22A5-47B6-AC24-DF7DF5196030}" type="datetimeFigureOut">
              <a:rPr lang="en-US" smtClean="0"/>
              <a:t>2/28/2022</a:t>
            </a:fld>
            <a:endParaRPr lang="en-US"/>
          </a:p>
        </p:txBody>
      </p:sp>
      <p:sp>
        <p:nvSpPr>
          <p:cNvPr id="3" name="Footer Placeholder 2">
            <a:extLst>
              <a:ext uri="{FF2B5EF4-FFF2-40B4-BE49-F238E27FC236}">
                <a16:creationId xmlns:a16="http://schemas.microsoft.com/office/drawing/2014/main" id="{E6875AC1-4CCD-4D5B-A77D-9786C14AD4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D1E104-88A5-4EDD-9FE4-91205BF87E64}"/>
              </a:ext>
            </a:extLst>
          </p:cNvPr>
          <p:cNvSpPr>
            <a:spLocks noGrp="1"/>
          </p:cNvSpPr>
          <p:nvPr>
            <p:ph type="sldNum" sz="quarter" idx="12"/>
          </p:nvPr>
        </p:nvSpPr>
        <p:spPr/>
        <p:txBody>
          <a:bodyPr/>
          <a:lstStyle/>
          <a:p>
            <a:fld id="{04CD7B1B-F882-4B02-A489-E25CA645C733}" type="slidenum">
              <a:rPr lang="en-US" smtClean="0"/>
              <a:t>‹#›</a:t>
            </a:fld>
            <a:endParaRPr lang="en-US"/>
          </a:p>
        </p:txBody>
      </p:sp>
    </p:spTree>
    <p:extLst>
      <p:ext uri="{BB962C8B-B14F-4D97-AF65-F5344CB8AC3E}">
        <p14:creationId xmlns:p14="http://schemas.microsoft.com/office/powerpoint/2010/main" val="229972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5E23-23AF-4ADD-8043-975725C88B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746B63-3FA2-4703-A12A-4A2DB54E0A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5BDE85-E302-4746-9747-7C452CACD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EDCF9-E88E-4740-9B65-1EBE4B0E4731}"/>
              </a:ext>
            </a:extLst>
          </p:cNvPr>
          <p:cNvSpPr>
            <a:spLocks noGrp="1"/>
          </p:cNvSpPr>
          <p:nvPr>
            <p:ph type="dt" sz="half" idx="10"/>
          </p:nvPr>
        </p:nvSpPr>
        <p:spPr/>
        <p:txBody>
          <a:bodyPr/>
          <a:lstStyle/>
          <a:p>
            <a:fld id="{82CA3376-22A5-47B6-AC24-DF7DF5196030}" type="datetimeFigureOut">
              <a:rPr lang="en-US" smtClean="0"/>
              <a:t>2/28/2022</a:t>
            </a:fld>
            <a:endParaRPr lang="en-US"/>
          </a:p>
        </p:txBody>
      </p:sp>
      <p:sp>
        <p:nvSpPr>
          <p:cNvPr id="6" name="Footer Placeholder 5">
            <a:extLst>
              <a:ext uri="{FF2B5EF4-FFF2-40B4-BE49-F238E27FC236}">
                <a16:creationId xmlns:a16="http://schemas.microsoft.com/office/drawing/2014/main" id="{B3814DDE-7548-4466-80D3-8F192D3873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0081A6-7A3C-4B5D-9053-F205A1684E10}"/>
              </a:ext>
            </a:extLst>
          </p:cNvPr>
          <p:cNvSpPr>
            <a:spLocks noGrp="1"/>
          </p:cNvSpPr>
          <p:nvPr>
            <p:ph type="sldNum" sz="quarter" idx="12"/>
          </p:nvPr>
        </p:nvSpPr>
        <p:spPr/>
        <p:txBody>
          <a:bodyPr/>
          <a:lstStyle/>
          <a:p>
            <a:fld id="{04CD7B1B-F882-4B02-A489-E25CA645C733}" type="slidenum">
              <a:rPr lang="en-US" smtClean="0"/>
              <a:t>‹#›</a:t>
            </a:fld>
            <a:endParaRPr lang="en-US"/>
          </a:p>
        </p:txBody>
      </p:sp>
    </p:spTree>
    <p:extLst>
      <p:ext uri="{BB962C8B-B14F-4D97-AF65-F5344CB8AC3E}">
        <p14:creationId xmlns:p14="http://schemas.microsoft.com/office/powerpoint/2010/main" val="376760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7ED37-E0E9-4D98-835D-51DEA52A4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CBCC6C-0311-41B3-B85E-739117D724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3C55D-396B-4BED-B401-361874FA2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92680F-5F97-4A08-A952-97A1BD9F819D}"/>
              </a:ext>
            </a:extLst>
          </p:cNvPr>
          <p:cNvSpPr>
            <a:spLocks noGrp="1"/>
          </p:cNvSpPr>
          <p:nvPr>
            <p:ph type="dt" sz="half" idx="10"/>
          </p:nvPr>
        </p:nvSpPr>
        <p:spPr/>
        <p:txBody>
          <a:bodyPr/>
          <a:lstStyle/>
          <a:p>
            <a:fld id="{82CA3376-22A5-47B6-AC24-DF7DF5196030}" type="datetimeFigureOut">
              <a:rPr lang="en-US" smtClean="0"/>
              <a:t>2/28/2022</a:t>
            </a:fld>
            <a:endParaRPr lang="en-US"/>
          </a:p>
        </p:txBody>
      </p:sp>
      <p:sp>
        <p:nvSpPr>
          <p:cNvPr id="6" name="Footer Placeholder 5">
            <a:extLst>
              <a:ext uri="{FF2B5EF4-FFF2-40B4-BE49-F238E27FC236}">
                <a16:creationId xmlns:a16="http://schemas.microsoft.com/office/drawing/2014/main" id="{74DB7637-8395-4053-9108-22DEE0DBF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F3C25-FD7B-42A9-8EBF-A47AE7DB42D0}"/>
              </a:ext>
            </a:extLst>
          </p:cNvPr>
          <p:cNvSpPr>
            <a:spLocks noGrp="1"/>
          </p:cNvSpPr>
          <p:nvPr>
            <p:ph type="sldNum" sz="quarter" idx="12"/>
          </p:nvPr>
        </p:nvSpPr>
        <p:spPr/>
        <p:txBody>
          <a:bodyPr/>
          <a:lstStyle/>
          <a:p>
            <a:fld id="{04CD7B1B-F882-4B02-A489-E25CA645C733}" type="slidenum">
              <a:rPr lang="en-US" smtClean="0"/>
              <a:t>‹#›</a:t>
            </a:fld>
            <a:endParaRPr lang="en-US"/>
          </a:p>
        </p:txBody>
      </p:sp>
    </p:spTree>
    <p:extLst>
      <p:ext uri="{BB962C8B-B14F-4D97-AF65-F5344CB8AC3E}">
        <p14:creationId xmlns:p14="http://schemas.microsoft.com/office/powerpoint/2010/main" val="55559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19E1C7-2889-4729-9393-AC2A2AE4E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69096-708A-466D-84B1-3450A336E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2FA2D3-7052-44D1-A529-DE887DCCE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A3376-22A5-47B6-AC24-DF7DF5196030}" type="datetimeFigureOut">
              <a:rPr lang="en-US" smtClean="0"/>
              <a:t>2/28/2022</a:t>
            </a:fld>
            <a:endParaRPr lang="en-US"/>
          </a:p>
        </p:txBody>
      </p:sp>
      <p:sp>
        <p:nvSpPr>
          <p:cNvPr id="5" name="Footer Placeholder 4">
            <a:extLst>
              <a:ext uri="{FF2B5EF4-FFF2-40B4-BE49-F238E27FC236}">
                <a16:creationId xmlns:a16="http://schemas.microsoft.com/office/drawing/2014/main" id="{6E42D535-00D0-4EF9-96AC-4CDB196FE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7F8875-FCDE-4E14-8C74-0EA66A38FE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D7B1B-F882-4B02-A489-E25CA645C733}" type="slidenum">
              <a:rPr lang="en-US" smtClean="0"/>
              <a:t>‹#›</a:t>
            </a:fld>
            <a:endParaRPr lang="en-US"/>
          </a:p>
        </p:txBody>
      </p:sp>
    </p:spTree>
    <p:extLst>
      <p:ext uri="{BB962C8B-B14F-4D97-AF65-F5344CB8AC3E}">
        <p14:creationId xmlns:p14="http://schemas.microsoft.com/office/powerpoint/2010/main" val="167015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415600" y="1536633"/>
            <a:ext cx="11360800" cy="45216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Nunito"/>
                <a:ea typeface="Nunito"/>
                <a:cs typeface="Nunito"/>
                <a:sym typeface="Nunito"/>
              </a:defRPr>
            </a:lvl1pPr>
            <a:lvl2pPr lvl="1" algn="r">
              <a:buNone/>
              <a:defRPr sz="1333">
                <a:solidFill>
                  <a:schemeClr val="dk2"/>
                </a:solidFill>
                <a:latin typeface="Nunito"/>
                <a:ea typeface="Nunito"/>
                <a:cs typeface="Nunito"/>
                <a:sym typeface="Nunito"/>
              </a:defRPr>
            </a:lvl2pPr>
            <a:lvl3pPr lvl="2" algn="r">
              <a:buNone/>
              <a:defRPr sz="1333">
                <a:solidFill>
                  <a:schemeClr val="dk2"/>
                </a:solidFill>
                <a:latin typeface="Nunito"/>
                <a:ea typeface="Nunito"/>
                <a:cs typeface="Nunito"/>
                <a:sym typeface="Nunito"/>
              </a:defRPr>
            </a:lvl3pPr>
            <a:lvl4pPr lvl="3" algn="r">
              <a:buNone/>
              <a:defRPr sz="1333">
                <a:solidFill>
                  <a:schemeClr val="dk2"/>
                </a:solidFill>
                <a:latin typeface="Nunito"/>
                <a:ea typeface="Nunito"/>
                <a:cs typeface="Nunito"/>
                <a:sym typeface="Nunito"/>
              </a:defRPr>
            </a:lvl4pPr>
            <a:lvl5pPr lvl="4" algn="r">
              <a:buNone/>
              <a:defRPr sz="1333">
                <a:solidFill>
                  <a:schemeClr val="dk2"/>
                </a:solidFill>
                <a:latin typeface="Nunito"/>
                <a:ea typeface="Nunito"/>
                <a:cs typeface="Nunito"/>
                <a:sym typeface="Nunito"/>
              </a:defRPr>
            </a:lvl5pPr>
            <a:lvl6pPr lvl="5" algn="r">
              <a:buNone/>
              <a:defRPr sz="1333">
                <a:solidFill>
                  <a:schemeClr val="dk2"/>
                </a:solidFill>
                <a:latin typeface="Nunito"/>
                <a:ea typeface="Nunito"/>
                <a:cs typeface="Nunito"/>
                <a:sym typeface="Nunito"/>
              </a:defRPr>
            </a:lvl6pPr>
            <a:lvl7pPr lvl="6" algn="r">
              <a:buNone/>
              <a:defRPr sz="1333">
                <a:solidFill>
                  <a:schemeClr val="dk2"/>
                </a:solidFill>
                <a:latin typeface="Nunito"/>
                <a:ea typeface="Nunito"/>
                <a:cs typeface="Nunito"/>
                <a:sym typeface="Nunito"/>
              </a:defRPr>
            </a:lvl7pPr>
            <a:lvl8pPr lvl="7" algn="r">
              <a:buNone/>
              <a:defRPr sz="1333">
                <a:solidFill>
                  <a:schemeClr val="dk2"/>
                </a:solidFill>
                <a:latin typeface="Nunito"/>
                <a:ea typeface="Nunito"/>
                <a:cs typeface="Nunito"/>
                <a:sym typeface="Nunito"/>
              </a:defRPr>
            </a:lvl8pPr>
            <a:lvl9pPr lvl="8" algn="r">
              <a:buNone/>
              <a:defRPr sz="1333">
                <a:solidFill>
                  <a:schemeClr val="dk2"/>
                </a:solidFill>
                <a:latin typeface="Nunito"/>
                <a:ea typeface="Nunito"/>
                <a:cs typeface="Nunito"/>
                <a:sym typeface="Nuni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7451303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n_3cBWrC5n8"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7Ex_ls_Umrs"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oyOf3g-PJ94"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OsBdrZglMU"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6dsy_iohtoA"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OsBdrZglMU"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qGzn636DREY"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xso5rd1rdXE"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v_7UsylXsIw"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0xnzGSV66x4" TargetMode="External"/><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civXpHrkRHw"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FURC9e5ftgI" TargetMode="External"/><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jJ5-8DHqDak" TargetMode="External"/><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Vm7uZYYiX9I"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3zjS7lZ06o" TargetMode="External"/><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Qwnjcxc9tYw"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ceZoaInLVpY" TargetMode="External"/><Relationship Id="rId2" Type="http://schemas.openxmlformats.org/officeDocument/2006/relationships/notesSlide" Target="../notesSlides/notesSlide35.xml"/><Relationship Id="rId1" Type="http://schemas.openxmlformats.org/officeDocument/2006/relationships/slideLayout" Target="../slideLayouts/slideLayout22.xml"/><Relationship Id="rId4" Type="http://schemas.openxmlformats.org/officeDocument/2006/relationships/image" Target="../media/image21.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VPLC7y2RES0" TargetMode="External"/><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5DcM9MTWIRw" TargetMode="External"/><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24.jpg"/></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cHsHj0K-gwI" TargetMode="External"/><Relationship Id="rId2" Type="http://schemas.openxmlformats.org/officeDocument/2006/relationships/notesSlide" Target="../notesSlides/notesSlide42.xml"/><Relationship Id="rId1" Type="http://schemas.openxmlformats.org/officeDocument/2006/relationships/slideLayout" Target="../slideLayouts/slideLayout22.xml"/><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I6L31soXw0I"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D96A-D361-4ABF-9408-6B7338B00E49}"/>
              </a:ext>
            </a:extLst>
          </p:cNvPr>
          <p:cNvSpPr>
            <a:spLocks noGrp="1"/>
          </p:cNvSpPr>
          <p:nvPr>
            <p:ph type="ctrTitle"/>
          </p:nvPr>
        </p:nvSpPr>
        <p:spPr/>
        <p:txBody>
          <a:bodyPr/>
          <a:lstStyle/>
          <a:p>
            <a:r>
              <a:rPr lang="en-US" dirty="0"/>
              <a:t>UNIT II</a:t>
            </a:r>
            <a:r>
              <a:rPr lang="en-US"/>
              <a:t>: President</a:t>
            </a:r>
          </a:p>
        </p:txBody>
      </p:sp>
      <p:sp>
        <p:nvSpPr>
          <p:cNvPr id="3" name="Subtitle 2">
            <a:extLst>
              <a:ext uri="{FF2B5EF4-FFF2-40B4-BE49-F238E27FC236}">
                <a16:creationId xmlns:a16="http://schemas.microsoft.com/office/drawing/2014/main" id="{591E67E8-4DB7-4088-9BD6-30A7E60EA4E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629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91"/>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The Veto Power</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History</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3:01</a:t>
            </a:r>
            <a:endParaRPr sz="1600" kern="0">
              <a:solidFill>
                <a:srgbClr val="000000"/>
              </a:solidFill>
              <a:latin typeface="Nunito"/>
              <a:ea typeface="Nunito"/>
              <a:cs typeface="Nunito"/>
              <a:sym typeface="Nunito"/>
            </a:endParaRPr>
          </a:p>
          <a:p>
            <a:pPr algn="ctr" defTabSz="1219170">
              <a:buClr>
                <a:srgbClr val="000000"/>
              </a:buClr>
            </a:pPr>
            <a:endParaRPr sz="1600" kern="0">
              <a:solidFill>
                <a:srgbClr val="000000"/>
              </a:solidFill>
              <a:latin typeface="Nunito"/>
              <a:ea typeface="Nunito"/>
              <a:cs typeface="Nunito"/>
              <a:sym typeface="Nunito"/>
            </a:endParaRPr>
          </a:p>
        </p:txBody>
      </p:sp>
      <p:pic>
        <p:nvPicPr>
          <p:cNvPr id="561" name="Google Shape;561;p91" descr="What power does the U.S. Constitution grant the president over laws passed by Congress? Learn more about the purpose of veto power and how presidents have used it.&#10;&#10;Subscribe for more HISTORY:&#10;http://www.youtube.com/subscription_c...&#10;&#10;Newsletter: https://www.history.com/newsletter&#10;Website - http://www.history.com&#10;/posts&#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What Is Veto Power? | History">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92"/>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The Pocket Veto</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Hip Hughes</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5:08</a:t>
            </a:r>
            <a:endParaRPr sz="1600" kern="0">
              <a:solidFill>
                <a:srgbClr val="000000"/>
              </a:solidFill>
              <a:latin typeface="Nunito"/>
              <a:ea typeface="Nunito"/>
              <a:cs typeface="Nunito"/>
              <a:sym typeface="Nunito"/>
            </a:endParaRPr>
          </a:p>
          <a:p>
            <a:pPr algn="ctr" defTabSz="1219170">
              <a:buClr>
                <a:srgbClr val="000000"/>
              </a:buClr>
            </a:pPr>
            <a:endParaRPr sz="1600" kern="0">
              <a:solidFill>
                <a:srgbClr val="000000"/>
              </a:solidFill>
              <a:latin typeface="Nunito"/>
              <a:ea typeface="Nunito"/>
              <a:cs typeface="Nunito"/>
              <a:sym typeface="Nunito"/>
            </a:endParaRPr>
          </a:p>
        </p:txBody>
      </p:sp>
      <p:pic>
        <p:nvPicPr>
          <p:cNvPr id="567" name="Google Shape;567;p92" descr="Is that a veto in your pocket or are you just happy to see me?  Let HipHughes take five minutes of your life to explain how a pocket veto works and how it is different than a regular ole' veto. Perfect for dinner party conversation, weird Jeopardy Questions and AP Government class.  Special thanks goes out to TechSmith for the Camstasia Software which is super easy to use and includes many awesome editing tools. Head over to www.techsmith.com to check out their excellent assortment of video and design applications.&#10;&#10;Click below for links to tons of edu content creators sure to make you brain twice its size.&#10;&#10;Subscribe to my fellow EDU Gurus!!&#10;&#10;AMOR SCIENDI&#10;&#10;http://www.youtube.com/AmorSciendi&#10;&#10;ASAP SCIENCE&#10;&#10;http://www.youtube.com/AsapSCIENCE&#10;&#10;BOZEMAN BIOLOGY&#10;&#10;http://www.youtube.com/bozemanbiology&#10;&#10;KUMESHI CHAN&#10;&#10;http://www.youtube.com/KemushiChan&#10;&#10;BITE-SCIZED SCIENCE&#10;&#10;http://www.youtube.com/Lexie527&#10;&#10;MATH APPITICIAN&#10;&#10;http://www.youtube.com/mathapptician&#10;&#10;MYLES POWER&#10;&#10;http://www.youtube.com/powerm1985&#10;&#10;PROFS POP&#10;&#10;http://www.youtube.com/profspop&#10;&#10;SPANISH IS YOUR AMIGO&#10;&#10;http://www.youtube.com/SpanishIsYourA...&#10;&#10;Subscribe to these geniuses!&#10;&#10;Smarter Every Day http://www.youtube.com/user/destinws2&#10;&#10;History for Music Lovers http://www.youtube.com/user/historyte...&#10;&#10;Crash Course w/ the Green Brothers http://www.youtube.com/crashcourse&#10;&#10;Steve Spangler Science: http://www.youtube.com/SteveSpanglerS...&#10;&#10;Minute Physics: http://www.youtube.com/minutephysics&#10;&#10;PBSIdeaChannel: https://www.youtube.com/pbsideachannel&#10;&#10;Numberphile: http://www.youtube.com/numberphile&#10;&#10;Deep Sky Videos: http://www.youtube.com/deepskyvideos&#10;&#10;Veritasium: http://www.youtube.com/1veritasium&#10;&#10;ViHart: http://www.youtube.com/vihart&#10;&#10;CGP Grey: http://www.youtube.com/cgpgrey&#10;&#10;VSauce: http://www.youtube.com/vsauce&#10;&#10;TedEd: http://www.youtube.com/TEDEducation&#10;&#10;Subscribe to PoliPoppers!&#10;&#10;*Check the PoliPop channel: https://www.youtube.com/user/POLIPOP&#10;&#10;&#10;Love history? Come &quot;like&quot; / follow HipHughes History on Facebook! Play games like &quot;Bad Rhymes&quot; and &quot;Who the Hell am I&quot;? Get you name on the scoreboard and if you're really good win swag prizes like online cred, swag and gansta bragging rights! www.facebook.com/hiphugheshistory" title="The Pocket Veto Explained">
            <a:hlinkClick r:id="rId3"/>
          </p:cNvPr>
          <p:cNvPicPr preferRelativeResize="0"/>
          <p:nvPr/>
        </p:nvPicPr>
        <p:blipFill>
          <a:blip r:embed="rId4">
            <a:alphaModFix/>
          </a:blip>
          <a:stretch>
            <a:fillRect/>
          </a:stretch>
        </p:blipFill>
        <p:spPr>
          <a:xfrm>
            <a:off x="0" y="50800"/>
            <a:ext cx="9076267" cy="680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93"/>
          <p:cNvSpPr txBox="1"/>
          <p:nvPr/>
        </p:nvSpPr>
        <p:spPr>
          <a:xfrm>
            <a:off x="9076267" y="2713200"/>
            <a:ext cx="31156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Executive Orders</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TED-Ed</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4:47</a:t>
            </a:r>
            <a:endParaRPr sz="1600" kern="0">
              <a:solidFill>
                <a:srgbClr val="000000"/>
              </a:solidFill>
              <a:latin typeface="Nunito"/>
              <a:ea typeface="Nunito"/>
              <a:cs typeface="Nunito"/>
              <a:sym typeface="Nunito"/>
            </a:endParaRPr>
          </a:p>
          <a:p>
            <a:pPr algn="ctr" defTabSz="1219170">
              <a:buClr>
                <a:srgbClr val="000000"/>
              </a:buClr>
            </a:pPr>
            <a:endParaRPr sz="1600" kern="0">
              <a:solidFill>
                <a:srgbClr val="000000"/>
              </a:solidFill>
              <a:latin typeface="Nunito"/>
              <a:ea typeface="Nunito"/>
              <a:cs typeface="Nunito"/>
              <a:sym typeface="Nunito"/>
            </a:endParaRPr>
          </a:p>
        </p:txBody>
      </p:sp>
      <p:pic>
        <p:nvPicPr>
          <p:cNvPr id="573" name="Google Shape;573;p93" descr="Check out our Patreon page: https://www.patreon.com/teded&#10;&#10;View full lesson: https://ed.ted.com/lessons/how-do-executive-orders-work-christina-greer&#10;&#10;On January 1, 1863, Abraham Lincoln legally changed the status of over 3 million people from “slave” to “free.” But his emancipation proclamation wasn’t a law — it was an executive order. The framers of the American Constitution made this power available to the executive branch. But what exactly is this tool, how does it work, and what’s the extent of its power? Christina Greer explains. &#10;&#10;Lesson by Christina Greer, directed by Brett Underhill.&#10;&#10;Thank you so much to our patrons for your support! Without you this video would not be possible. &#10;Be Owusu, Susan Herder, Yalda A., Savannah Scheelings, Prasanth Mathialagan, Javier Rojas Dominguez, Yanira Santamaria, Dawn Jordan, Monica Grace Ward, Daniel Mardale, Constantin Salagor, Activated Classroom Teaching, Kevin Wong, Umar Farooq, Goh Xiang Ting Diana, Mohammad Khory, Dmitry Neverov, Tushar Sharma, Mukamik , Tsz Lung, Cristóbal Medina Moenne." title="How do executive orders work? - Christina Greer">
            <a:hlinkClick r:id="rId3"/>
          </p:cNvPr>
          <p:cNvPicPr preferRelativeResize="0"/>
          <p:nvPr/>
        </p:nvPicPr>
        <p:blipFill>
          <a:blip r:embed="rId4">
            <a:alphaModFix/>
          </a:blip>
          <a:stretch>
            <a:fillRect/>
          </a:stretch>
        </p:blipFill>
        <p:spPr>
          <a:xfrm>
            <a:off x="-67733" y="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4"/>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r>
              <a:rPr lang="en"/>
              <a:t>The Executive Agreement</a:t>
            </a:r>
            <a:endParaRPr/>
          </a:p>
        </p:txBody>
      </p:sp>
      <p:sp>
        <p:nvSpPr>
          <p:cNvPr id="579" name="Google Shape;579;p94"/>
          <p:cNvSpPr txBox="1">
            <a:spLocks noGrp="1"/>
          </p:cNvSpPr>
          <p:nvPr>
            <p:ph type="body" idx="1"/>
          </p:nvPr>
        </p:nvSpPr>
        <p:spPr>
          <a:xfrm>
            <a:off x="1092200" y="2103667"/>
            <a:ext cx="10007600" cy="3814800"/>
          </a:xfrm>
          <a:prstGeom prst="rect">
            <a:avLst/>
          </a:prstGeom>
        </p:spPr>
        <p:txBody>
          <a:bodyPr spcFirstLastPara="1" wrap="square" lIns="121900" tIns="121900" rIns="121900" bIns="121900" anchor="t" anchorCtr="0">
            <a:noAutofit/>
          </a:bodyPr>
          <a:lstStyle/>
          <a:p>
            <a:pPr indent="-448722">
              <a:spcBef>
                <a:spcPts val="667"/>
              </a:spcBef>
              <a:buSzPts val="1700"/>
              <a:buFont typeface="Arial"/>
              <a:buChar char="●"/>
            </a:pPr>
            <a:r>
              <a:rPr lang="en" sz="2267">
                <a:solidFill>
                  <a:srgbClr val="222222"/>
                </a:solidFill>
                <a:latin typeface="Arial"/>
                <a:ea typeface="Arial"/>
                <a:cs typeface="Arial"/>
                <a:sym typeface="Arial"/>
              </a:rPr>
              <a:t>An agreement between the President and another head of government of two or more nations that has not been ratified by the Senate as treaties are ratified. </a:t>
            </a:r>
            <a:endParaRPr sz="2267">
              <a:solidFill>
                <a:srgbClr val="222222"/>
              </a:solidFill>
              <a:latin typeface="Arial"/>
              <a:ea typeface="Arial"/>
              <a:cs typeface="Arial"/>
              <a:sym typeface="Arial"/>
            </a:endParaRPr>
          </a:p>
          <a:p>
            <a:pPr indent="-448722">
              <a:buSzPts val="1700"/>
              <a:buFont typeface="Arial"/>
              <a:buChar char="●"/>
            </a:pPr>
            <a:r>
              <a:rPr lang="en" sz="2267">
                <a:solidFill>
                  <a:srgbClr val="222222"/>
                </a:solidFill>
                <a:latin typeface="Arial"/>
                <a:ea typeface="Arial"/>
                <a:cs typeface="Arial"/>
                <a:sym typeface="Arial"/>
              </a:rPr>
              <a:t>Considered </a:t>
            </a:r>
            <a:r>
              <a:rPr lang="en" sz="2267" i="1">
                <a:solidFill>
                  <a:srgbClr val="222222"/>
                </a:solidFill>
                <a:latin typeface="Arial"/>
                <a:ea typeface="Arial"/>
                <a:cs typeface="Arial"/>
                <a:sym typeface="Arial"/>
              </a:rPr>
              <a:t>politically binding</a:t>
            </a:r>
            <a:r>
              <a:rPr lang="en" sz="2267">
                <a:solidFill>
                  <a:srgbClr val="222222"/>
                </a:solidFill>
                <a:latin typeface="Arial"/>
                <a:ea typeface="Arial"/>
                <a:cs typeface="Arial"/>
                <a:sym typeface="Arial"/>
              </a:rPr>
              <a:t> to distinguish them from treaties which are </a:t>
            </a:r>
            <a:r>
              <a:rPr lang="en" sz="2267" i="1">
                <a:solidFill>
                  <a:srgbClr val="222222"/>
                </a:solidFill>
                <a:latin typeface="Arial"/>
                <a:ea typeface="Arial"/>
                <a:cs typeface="Arial"/>
                <a:sym typeface="Arial"/>
              </a:rPr>
              <a:t>legally binding</a:t>
            </a:r>
            <a:r>
              <a:rPr lang="en" sz="2267">
                <a:solidFill>
                  <a:srgbClr val="222222"/>
                </a:solidFill>
                <a:latin typeface="Arial"/>
                <a:ea typeface="Arial"/>
                <a:cs typeface="Arial"/>
                <a:sym typeface="Arial"/>
              </a:rPr>
              <a:t>.</a:t>
            </a:r>
            <a:endParaRPr sz="2267">
              <a:solidFill>
                <a:srgbClr val="222222"/>
              </a:solidFill>
              <a:latin typeface="Arial"/>
              <a:ea typeface="Arial"/>
              <a:cs typeface="Arial"/>
              <a:sym typeface="Arial"/>
            </a:endParaRPr>
          </a:p>
          <a:p>
            <a:pPr indent="-448722">
              <a:buSzPts val="1700"/>
              <a:buFont typeface="Arial"/>
              <a:buChar char="●"/>
            </a:pPr>
            <a:r>
              <a:rPr lang="en" sz="2267">
                <a:solidFill>
                  <a:srgbClr val="222222"/>
                </a:solidFill>
                <a:latin typeface="Arial"/>
                <a:ea typeface="Arial"/>
                <a:cs typeface="Arial"/>
                <a:sym typeface="Arial"/>
              </a:rPr>
              <a:t>Not considered treaties for the purpose of the Treaty Clause of the United States Constitution, which requires the advice and consent of two-thirds of the Senate to qualify as a treaty.</a:t>
            </a:r>
            <a:endParaRPr sz="2267">
              <a:solidFill>
                <a:srgbClr val="222222"/>
              </a:solidFill>
              <a:latin typeface="Arial"/>
              <a:ea typeface="Arial"/>
              <a:cs typeface="Arial"/>
              <a:sym typeface="Arial"/>
            </a:endParaRPr>
          </a:p>
          <a:p>
            <a:pPr marL="0" indent="0">
              <a:spcBef>
                <a:spcPts val="667"/>
              </a:spcBef>
              <a:spcAft>
                <a:spcPts val="2133"/>
              </a:spcAft>
              <a:buNone/>
            </a:pPr>
            <a:endParaRPr sz="2267"/>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5"/>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Signing Statements</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Khan Academy</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5:13</a:t>
            </a:r>
            <a:endParaRPr sz="1600" kern="0">
              <a:solidFill>
                <a:srgbClr val="000000"/>
              </a:solidFill>
              <a:latin typeface="Nunito"/>
              <a:ea typeface="Nunito"/>
              <a:cs typeface="Nunito"/>
              <a:sym typeface="Nunito"/>
            </a:endParaRPr>
          </a:p>
          <a:p>
            <a:pPr algn="ctr" defTabSz="1219170">
              <a:buClr>
                <a:srgbClr val="000000"/>
              </a:buClr>
            </a:pPr>
            <a:endParaRPr sz="1600" kern="0">
              <a:solidFill>
                <a:srgbClr val="000000"/>
              </a:solidFill>
              <a:latin typeface="Nunito"/>
              <a:ea typeface="Nunito"/>
              <a:cs typeface="Nunito"/>
              <a:sym typeface="Nunito"/>
            </a:endParaRPr>
          </a:p>
        </p:txBody>
      </p:sp>
      <p:pic>
        <p:nvPicPr>
          <p:cNvPr id="585" name="Google Shape;585;p95" descr="An introduction to the informal power of presidential signing statements.&#10;&#10;View more lessons or practice this subject at https://www.khanacademy.org/humanities/ap-us-government-and-politics/interactions-among-branches-of-government/roles-and-powers-of-the-president/v/presidential-signing-statements?utm_source=youtube&amp;utm_medium=desc&amp;utm_campaign=usgovernmentandcivics&#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Donate or volunteer today! &#10;&#10;Donate here: https://www.khanacademy.org/donate?utm_source=youtube&amp;utm_medium=desc&#10;&#10;Volunteer here: https://www.khanacademy.org/contribute?utm_source=youtube&amp;utm_medium=desc" title="Presidential signing statements | US government and civics | Khan Academy">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96"/>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kern="0">
                <a:solidFill>
                  <a:srgbClr val="000000"/>
                </a:solidFill>
                <a:latin typeface="Nunito"/>
                <a:ea typeface="Nunito"/>
                <a:cs typeface="Nunito"/>
                <a:sym typeface="Nunito"/>
              </a:rPr>
              <a:t>Intro to Topic 2.5</a:t>
            </a:r>
            <a:endParaRPr sz="1600" kern="0">
              <a:solidFill>
                <a:srgbClr val="000000"/>
              </a:solidFill>
              <a:latin typeface="Nunito"/>
              <a:ea typeface="Nunito"/>
              <a:cs typeface="Nunito"/>
              <a:sym typeface="Nunito"/>
            </a:endParaRPr>
          </a:p>
          <a:p>
            <a:pPr algn="ctr" defTabSz="1219170">
              <a:buClr>
                <a:srgbClr val="000000"/>
              </a:buClr>
            </a:pPr>
            <a:r>
              <a:rPr lang="en" sz="2267" kern="0">
                <a:solidFill>
                  <a:srgbClr val="000000"/>
                </a:solidFill>
                <a:latin typeface="Arial"/>
                <a:cs typeface="Arial"/>
                <a:sym typeface="Arial"/>
              </a:rPr>
              <a:t>Checks on the Presidency</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Carey LaManna</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5:37</a:t>
            </a:r>
            <a:endParaRPr sz="1600" kern="0">
              <a:solidFill>
                <a:srgbClr val="000000"/>
              </a:solidFill>
              <a:latin typeface="Nunito"/>
              <a:ea typeface="Nunito"/>
              <a:cs typeface="Nunito"/>
              <a:sym typeface="Nunito"/>
            </a:endParaRPr>
          </a:p>
          <a:p>
            <a:pPr algn="ctr" defTabSz="1219170">
              <a:buClr>
                <a:srgbClr val="000000"/>
              </a:buClr>
            </a:pPr>
            <a:endParaRPr sz="1600" kern="0">
              <a:solidFill>
                <a:srgbClr val="000000"/>
              </a:solidFill>
              <a:latin typeface="Nunito"/>
              <a:ea typeface="Nunito"/>
              <a:cs typeface="Nunito"/>
              <a:sym typeface="Nunito"/>
            </a:endParaRPr>
          </a:p>
        </p:txBody>
      </p:sp>
      <p:pic>
        <p:nvPicPr>
          <p:cNvPr id="591" name="Google Shape;591;p96"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5 Checks on the Presidency AP Government">
            <a:hlinkClick r:id="rId3"/>
          </p:cNvPr>
          <p:cNvPicPr preferRelativeResize="0"/>
          <p:nvPr/>
        </p:nvPicPr>
        <p:blipFill>
          <a:blip r:embed="rId4">
            <a:alphaModFix/>
          </a:blip>
          <a:stretch>
            <a:fillRect/>
          </a:stretch>
        </p:blipFill>
        <p:spPr>
          <a:xfrm>
            <a:off x="0" y="-67133"/>
            <a:ext cx="9143989"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97"/>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pPr>
              <a:lnSpc>
                <a:spcPct val="115000"/>
              </a:lnSpc>
            </a:pPr>
            <a:r>
              <a:rPr lang="en" sz="2267" b="1">
                <a:solidFill>
                  <a:srgbClr val="0000FF"/>
                </a:solidFill>
                <a:latin typeface="Arial"/>
                <a:ea typeface="Arial"/>
                <a:cs typeface="Arial"/>
                <a:sym typeface="Arial"/>
              </a:rPr>
              <a:t>Topic 2.5: Checks on the Presidency (Con-4.B.1)</a:t>
            </a:r>
            <a:endParaRPr sz="1600">
              <a:solidFill>
                <a:srgbClr val="0000FF"/>
              </a:solidFill>
              <a:latin typeface="Arial"/>
              <a:ea typeface="Arial"/>
              <a:cs typeface="Arial"/>
              <a:sym typeface="Arial"/>
            </a:endParaRPr>
          </a:p>
        </p:txBody>
      </p:sp>
      <p:sp>
        <p:nvSpPr>
          <p:cNvPr id="597" name="Google Shape;597;p97"/>
          <p:cNvSpPr txBox="1">
            <a:spLocks noGrp="1"/>
          </p:cNvSpPr>
          <p:nvPr>
            <p:ph type="body" idx="1"/>
          </p:nvPr>
        </p:nvSpPr>
        <p:spPr>
          <a:xfrm>
            <a:off x="1111100" y="1263333"/>
            <a:ext cx="9899600" cy="4473600"/>
          </a:xfrm>
          <a:prstGeom prst="rect">
            <a:avLst/>
          </a:prstGeom>
        </p:spPr>
        <p:txBody>
          <a:bodyPr spcFirstLastPara="1" wrap="square" lIns="121900" tIns="121900" rIns="121900" bIns="121900" anchor="t" anchorCtr="0">
            <a:noAutofit/>
          </a:bodyPr>
          <a:lstStyle/>
          <a:p>
            <a:pPr marL="0" indent="0">
              <a:spcBef>
                <a:spcPts val="1600"/>
              </a:spcBef>
              <a:buNone/>
            </a:pPr>
            <a:r>
              <a:rPr lang="en" sz="2267">
                <a:solidFill>
                  <a:srgbClr val="FF0000"/>
                </a:solidFill>
                <a:latin typeface="Arial"/>
                <a:ea typeface="Arial"/>
                <a:cs typeface="Arial"/>
                <a:sym typeface="Arial"/>
              </a:rPr>
              <a:t>The potential for conflict with the Senate depends upon the type of executive branch appointments, including:</a:t>
            </a:r>
            <a:endParaRPr sz="2267">
              <a:solidFill>
                <a:srgbClr val="FF0000"/>
              </a:solidFill>
              <a:latin typeface="Arial"/>
              <a:ea typeface="Arial"/>
              <a:cs typeface="Arial"/>
              <a:sym typeface="Arial"/>
            </a:endParaRPr>
          </a:p>
          <a:p>
            <a:pPr indent="-448722">
              <a:spcBef>
                <a:spcPts val="1600"/>
              </a:spcBef>
              <a:buClr>
                <a:srgbClr val="FF0000"/>
              </a:buClr>
              <a:buSzPts val="1700"/>
              <a:buFont typeface="Arial"/>
              <a:buChar char="●"/>
            </a:pPr>
            <a:r>
              <a:rPr lang="en" sz="2267">
                <a:solidFill>
                  <a:srgbClr val="FF0000"/>
                </a:solidFill>
                <a:latin typeface="Arial"/>
                <a:ea typeface="Arial"/>
                <a:cs typeface="Arial"/>
                <a:sym typeface="Arial"/>
              </a:rPr>
              <a:t>Cabinet members </a:t>
            </a:r>
            <a:endParaRPr sz="2267">
              <a:solidFill>
                <a:srgbClr val="FF0000"/>
              </a:solidFill>
              <a:latin typeface="Arial"/>
              <a:ea typeface="Arial"/>
              <a:cs typeface="Arial"/>
              <a:sym typeface="Arial"/>
            </a:endParaRPr>
          </a:p>
          <a:p>
            <a:pPr indent="-448722">
              <a:buClr>
                <a:srgbClr val="FF0000"/>
              </a:buClr>
              <a:buSzPts val="1700"/>
              <a:buFont typeface="Arial"/>
              <a:buChar char="●"/>
            </a:pPr>
            <a:r>
              <a:rPr lang="en" sz="2267">
                <a:solidFill>
                  <a:srgbClr val="FF0000"/>
                </a:solidFill>
                <a:latin typeface="Arial"/>
                <a:ea typeface="Arial"/>
                <a:cs typeface="Arial"/>
                <a:sym typeface="Arial"/>
              </a:rPr>
              <a:t>Ambassadors</a:t>
            </a:r>
            <a:endParaRPr sz="2267">
              <a:solidFill>
                <a:srgbClr val="FF0000"/>
              </a:solidFill>
              <a:latin typeface="Arial"/>
              <a:ea typeface="Arial"/>
              <a:cs typeface="Arial"/>
              <a:sym typeface="Arial"/>
            </a:endParaRPr>
          </a:p>
          <a:p>
            <a:pPr indent="-448722">
              <a:buClr>
                <a:srgbClr val="FF0000"/>
              </a:buClr>
              <a:buSzPts val="1700"/>
              <a:buFont typeface="Arial"/>
              <a:buChar char="●"/>
            </a:pPr>
            <a:r>
              <a:rPr lang="en" sz="2267">
                <a:solidFill>
                  <a:srgbClr val="FF0000"/>
                </a:solidFill>
                <a:latin typeface="Arial"/>
                <a:ea typeface="Arial"/>
                <a:cs typeface="Arial"/>
                <a:sym typeface="Arial"/>
              </a:rPr>
              <a:t>White House staff  </a:t>
            </a:r>
            <a:endParaRPr sz="2267">
              <a:solidFill>
                <a:srgbClr val="FF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2267">
              <a:solidFill>
                <a:srgbClr val="FF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endParaRPr sz="18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endParaRPr sz="1200">
              <a:solidFill>
                <a:srgbClr val="000000"/>
              </a:solidFill>
              <a:latin typeface="Arial"/>
              <a:ea typeface="Arial"/>
              <a:cs typeface="Arial"/>
              <a:sym typeface="Arial"/>
            </a:endParaRPr>
          </a:p>
          <a:p>
            <a:pPr marL="0" indent="0">
              <a:spcBef>
                <a:spcPts val="1333"/>
              </a:spcBef>
              <a:buNone/>
            </a:pPr>
            <a:endParaRPr sz="1867">
              <a:solidFill>
                <a:srgbClr val="000000"/>
              </a:solidFill>
              <a:latin typeface="Arial"/>
              <a:ea typeface="Arial"/>
              <a:cs typeface="Arial"/>
              <a:sym typeface="Arial"/>
            </a:endParaRPr>
          </a:p>
          <a:p>
            <a:pPr marL="0" indent="0">
              <a:spcBef>
                <a:spcPts val="1333"/>
              </a:spcBef>
              <a:spcAft>
                <a:spcPts val="1333"/>
              </a:spcAft>
              <a:buNone/>
            </a:pPr>
            <a:endParaRPr sz="160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98"/>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The Cabinet</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History</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1:47</a:t>
            </a:r>
            <a:endParaRPr sz="1600" kern="0">
              <a:solidFill>
                <a:srgbClr val="000000"/>
              </a:solidFill>
              <a:latin typeface="Nunito"/>
              <a:ea typeface="Nunito"/>
              <a:cs typeface="Nunito"/>
              <a:sym typeface="Nunito"/>
            </a:endParaRPr>
          </a:p>
          <a:p>
            <a:pPr algn="ctr" defTabSz="1219170">
              <a:buClr>
                <a:srgbClr val="000000"/>
              </a:buClr>
            </a:pPr>
            <a:endParaRPr sz="1600" kern="0">
              <a:solidFill>
                <a:srgbClr val="000000"/>
              </a:solidFill>
              <a:latin typeface="Nunito"/>
              <a:ea typeface="Nunito"/>
              <a:cs typeface="Nunito"/>
              <a:sym typeface="Nunito"/>
            </a:endParaRPr>
          </a:p>
        </p:txBody>
      </p:sp>
      <p:pic>
        <p:nvPicPr>
          <p:cNvPr id="603" name="Google Shape;603;p98" descr="An introduction to the informal power of presidential signing statements.&#10;&#10;View more lessons or practice this subject at https://www.khanacademy.org/humanities/ap-us-government-and-politics/interactions-among-branches-of-government/roles-and-powers-of-the-president/v/presidential-signing-statements?utm_source=youtube&amp;utm_medium=desc&amp;utm_campaign=usgovernmentandcivics&#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Donate or volunteer today! &#10;&#10;Donate here: https://www.khanacademy.org/donate?utm_source=youtube&amp;utm_medium=desc&#10;&#10;Volunteer here: https://www.khanacademy.org/contribute?utm_source=youtube&amp;utm_medium=desc" title="Presidential signing statements | US government and civics | Khan Academy">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9"/>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The Cabinet</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Mr. Beat</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12:38</a:t>
            </a:r>
            <a:endParaRPr sz="1600" kern="0">
              <a:solidFill>
                <a:srgbClr val="000000"/>
              </a:solidFill>
              <a:latin typeface="Nunito"/>
              <a:ea typeface="Nunito"/>
              <a:cs typeface="Nunito"/>
              <a:sym typeface="Nunito"/>
            </a:endParaRPr>
          </a:p>
          <a:p>
            <a:pPr algn="ctr" defTabSz="1219170">
              <a:buClr>
                <a:srgbClr val="000000"/>
              </a:buClr>
            </a:pPr>
            <a:endParaRPr sz="1600" kern="0">
              <a:solidFill>
                <a:srgbClr val="000000"/>
              </a:solidFill>
              <a:latin typeface="Nunito"/>
              <a:ea typeface="Nunito"/>
              <a:cs typeface="Nunito"/>
              <a:sym typeface="Nunito"/>
            </a:endParaRPr>
          </a:p>
        </p:txBody>
      </p:sp>
      <p:pic>
        <p:nvPicPr>
          <p:cNvPr id="609" name="Google Shape;609;p99" descr="If you think the executive branch is just the President, Vice President, and a small team of advisors, you are wrong. Mr. Beat explains the President's Cabinet. &#10;&#10;Want a specific history topic covered? Just like Ian, your idea gets picked when you donate on Patreon: https://www.patreon.com/iammrbeat&#10;Mr. Beat's band: http://electricneedleroom.net/&#10;Mr. Beat on Twitter: https://twitter.com/beatmastermatt&#10;&#10;Produced by Matt Beat. All images found in the public domain or used under fair use guidelines. Music, used by permission, by Jermaine Hysten.&#10;&#10;In this video, I will explain the history and purpose of the Cabinet. &#10;&#10;So let’s start with the Constitution. Article II, Section 2 says the President gets some help- he or she doesn’t have to do job alone. The Cabinet’s official role is to give the President advice based on their expertise. The Constitution actually doesn’t say anything explicitly about a Cabinet. The word “cabinet” comes from the Italian word “cabinetto,” which means a small, private room. You know, a place to talk about important stuff without interruptions. The first President to use the term was James Madison, who called his meetings “the President’s cabinet.”&#10;&#10;Over the years, as the country has grown, the Cabinet has grown. George Washington, the First President and still my favorite one by the way, held the first cabinet meeting on February 25, 1793. He had just four Department Heads there. His Secretary of State, Thomas Jefferson, Secretary of the Treasury, Alexander Hamilton, Secretary of War, Henry Knox, and Attorney General Edmund Randolph. Jefferson and Hamilton spent much of the meeting fighting over the creation of a national bank. Today the Cabinet officially includes the heads of 15 executive departments.&#10;&#10;All 15 Department Heads are in the line of succession, meaning that if the President, Vice President, Speaker of the House, and the President por tempore (por temporay) of the U.S. Senate all died, these folks would be next up to take the President’s spot. That’s why Kiefer Sutherland became President that one time, even though he was just the Secretary of Housing and Urban Development. Wait a second, was that real life? Nooo, yeah I’m pretty sure that’s just a TV show, come to think of it.&#10;&#10;The President nominates the department heads and presents them to the Senate to be approved by a simple majority, aka 51 of the 100 Senators approve. The Vice President doesn’t need Senate approval, as he or she is elected, but neither does the White House Chief of Staff, who is basically the President’s personal assistant. Because the Chief of Staff manages the President’s schedule and manages the White House staff, her or she is often seen as a gatekeeper of sorts. &#10;&#10;The Chief of Staff actually isn’t technically a part of the Cabinet, though. He or she is what we call a Cabinet-level official. Cabinet-level officials attend Cabinet meetings but are not official Cabinet members. It includes the Trade Representative, Director of National Intelligence, Ambassador to the United Nations, the OMB Director, the CIA Director, the EPA Administrator, and SBA Administrator.&#10;&#10;Cabinet members, except the Vice President, can be fired by the President fairly easy. (Donald Trump clip “you’re fired”) Yeah, the current President probably has made that quite evident. All Cabinet members are subject to impeachment by the House of Representatives if they act up. &#10;Now here’s the thing. I haven’t even got to the individual federal agencies that both fall under the umbrella of the departments or are independent agencies. You know, like the FBI, CIA, Federal Trade Commission, Social Security Administration, National Park Service, Corporation for Public Broadcasting, NASA, and many others I am sure you have heard of. For the most part, they all are part of the executive branch. &#10;How many federal agencies are there? Well, I had a really hard time figuring this out. I honestly don’t think anyone really knows. &#10;There might be 430, according to one source I found, or there might just be 115, according to the Administrative Conference of the United States, which recently printed “There is no authoritative list of government agencies.” We do know that there are approximately 4 million people who work for the federal government. Probably. Maybe? That number is not for sure either.&#10;There’s also all the state and local workers who get federal aid, not to mention the millions of contractors who work for the federal government.&#10;&#10;The bottom line is,  the executive branch is HUGE. The Cabinet is a gigantic force, and not one easily reckoned with." title="The American President's Cabinet Explained">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00"/>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The Cabinet</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Kelsey Falkowski</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13:54</a:t>
            </a:r>
            <a:endParaRPr sz="1600" kern="0">
              <a:solidFill>
                <a:srgbClr val="000000"/>
              </a:solidFill>
              <a:latin typeface="Nunito"/>
              <a:ea typeface="Nunito"/>
              <a:cs typeface="Nunito"/>
              <a:sym typeface="Nunito"/>
            </a:endParaRPr>
          </a:p>
        </p:txBody>
      </p:sp>
      <p:pic>
        <p:nvPicPr>
          <p:cNvPr id="615" name="Google Shape;615;p100" descr="AP Gov Review: Cabinets and Executive Office - Unit 4 - Executive Branch - Part 4" title="AP Gov: Everything to Know About the Cabinets and Executive Office  - Part 4">
            <a:hlinkClick r:id="rId3"/>
          </p:cNvPr>
          <p:cNvPicPr preferRelativeResize="0"/>
          <p:nvPr/>
        </p:nvPicPr>
        <p:blipFill>
          <a:blip r:embed="rId4">
            <a:alphaModFix/>
          </a:blip>
          <a:stretch>
            <a:fillRect/>
          </a:stretch>
        </p:blipFill>
        <p:spPr>
          <a:xfrm>
            <a:off x="0" y="50800"/>
            <a:ext cx="9144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3"/>
          <p:cNvSpPr txBox="1">
            <a:spLocks noGrp="1"/>
          </p:cNvSpPr>
          <p:nvPr>
            <p:ph type="title"/>
          </p:nvPr>
        </p:nvSpPr>
        <p:spPr>
          <a:xfrm>
            <a:off x="1" y="2328133"/>
            <a:ext cx="12192000" cy="2194800"/>
          </a:xfrm>
          <a:prstGeom prst="rect">
            <a:avLst/>
          </a:prstGeom>
        </p:spPr>
        <p:txBody>
          <a:bodyPr spcFirstLastPara="1" wrap="square" lIns="121900" tIns="121900" rIns="121900" bIns="121900" anchor="ctr" anchorCtr="0">
            <a:noAutofit/>
          </a:bodyPr>
          <a:lstStyle/>
          <a:p>
            <a:r>
              <a:rPr lang="en" sz="1867"/>
              <a:t>Topic 2.4-2.7</a:t>
            </a:r>
            <a:endParaRPr sz="1867"/>
          </a:p>
          <a:p>
            <a:r>
              <a:rPr lang="en" sz="4000" b="1"/>
              <a:t>The President</a:t>
            </a:r>
            <a:endParaRPr sz="40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01"/>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The Cabinet and White House Staff</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Carey LaManna</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6:53</a:t>
            </a:r>
            <a:endParaRPr sz="1600" kern="0">
              <a:solidFill>
                <a:srgbClr val="000000"/>
              </a:solidFill>
              <a:latin typeface="Nunito"/>
              <a:ea typeface="Nunito"/>
              <a:cs typeface="Nunito"/>
              <a:sym typeface="Nunito"/>
            </a:endParaRPr>
          </a:p>
        </p:txBody>
      </p:sp>
      <p:pic>
        <p:nvPicPr>
          <p:cNvPr id="621" name="Google Shape;621;p101" descr="LaMoney weaves through the tangled web of presidential politics." title="4.10 Cabinet, VP, and White House Office AP Gov">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pic>
        <p:nvPicPr>
          <p:cNvPr id="626" name="Google Shape;626;p102"/>
          <p:cNvPicPr preferRelativeResize="0"/>
          <p:nvPr/>
        </p:nvPicPr>
        <p:blipFill>
          <a:blip r:embed="rId3">
            <a:alphaModFix/>
          </a:blip>
          <a:stretch>
            <a:fillRect/>
          </a:stretch>
        </p:blipFill>
        <p:spPr>
          <a:xfrm>
            <a:off x="1648933" y="0"/>
            <a:ext cx="9144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103"/>
          <p:cNvPicPr preferRelativeResize="0"/>
          <p:nvPr/>
        </p:nvPicPr>
        <p:blipFill>
          <a:blip r:embed="rId3">
            <a:alphaModFix/>
          </a:blip>
          <a:stretch>
            <a:fillRect/>
          </a:stretch>
        </p:blipFill>
        <p:spPr>
          <a:xfrm>
            <a:off x="1524000" y="0"/>
            <a:ext cx="9144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104"/>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pPr>
              <a:lnSpc>
                <a:spcPct val="115000"/>
              </a:lnSpc>
            </a:pPr>
            <a:r>
              <a:rPr lang="en" sz="2267" b="1">
                <a:solidFill>
                  <a:srgbClr val="0000FF"/>
                </a:solidFill>
                <a:latin typeface="Arial"/>
                <a:ea typeface="Arial"/>
                <a:cs typeface="Arial"/>
                <a:sym typeface="Arial"/>
              </a:rPr>
              <a:t>Topic 2.5: Checks on the Presidency (Con-4.B.2)</a:t>
            </a:r>
            <a:endParaRPr sz="1600">
              <a:solidFill>
                <a:srgbClr val="0000FF"/>
              </a:solidFill>
              <a:latin typeface="Arial"/>
              <a:ea typeface="Arial"/>
              <a:cs typeface="Arial"/>
              <a:sym typeface="Arial"/>
            </a:endParaRPr>
          </a:p>
        </p:txBody>
      </p:sp>
      <p:sp>
        <p:nvSpPr>
          <p:cNvPr id="637" name="Google Shape;637;p104"/>
          <p:cNvSpPr txBox="1">
            <a:spLocks noGrp="1"/>
          </p:cNvSpPr>
          <p:nvPr>
            <p:ph type="body" idx="1"/>
          </p:nvPr>
        </p:nvSpPr>
        <p:spPr>
          <a:xfrm>
            <a:off x="1111100" y="1263333"/>
            <a:ext cx="10298800" cy="4473600"/>
          </a:xfrm>
          <a:prstGeom prst="rect">
            <a:avLst/>
          </a:prstGeom>
        </p:spPr>
        <p:txBody>
          <a:bodyPr spcFirstLastPara="1" wrap="square" lIns="121900" tIns="121900" rIns="121900" bIns="121900" anchor="t" anchorCtr="0">
            <a:noAutofit/>
          </a:bodyPr>
          <a:lstStyle/>
          <a:p>
            <a:pPr marL="0" indent="0">
              <a:spcBef>
                <a:spcPts val="1600"/>
              </a:spcBef>
              <a:buNone/>
            </a:pPr>
            <a:r>
              <a:rPr lang="en" sz="2267">
                <a:solidFill>
                  <a:srgbClr val="FF0000"/>
                </a:solidFill>
                <a:latin typeface="Arial"/>
                <a:ea typeface="Arial"/>
                <a:cs typeface="Arial"/>
                <a:sym typeface="Arial"/>
              </a:rPr>
              <a:t>Senate confirmation is an important check on appointment powers, but the president’s longest lasting influence lies in life-tenured judicial appointments. </a:t>
            </a:r>
            <a:endParaRPr sz="2267">
              <a:solidFill>
                <a:srgbClr val="FF0000"/>
              </a:solidFill>
              <a:latin typeface="Arial"/>
              <a:ea typeface="Arial"/>
              <a:cs typeface="Arial"/>
              <a:sym typeface="Arial"/>
            </a:endParaRPr>
          </a:p>
          <a:p>
            <a:pPr indent="0">
              <a:spcBef>
                <a:spcPts val="1600"/>
              </a:spcBef>
              <a:buNone/>
            </a:pPr>
            <a:endParaRPr sz="2267">
              <a:solidFill>
                <a:srgbClr val="FF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endParaRPr sz="18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endParaRPr sz="1200">
              <a:solidFill>
                <a:srgbClr val="000000"/>
              </a:solidFill>
              <a:latin typeface="Arial"/>
              <a:ea typeface="Arial"/>
              <a:cs typeface="Arial"/>
              <a:sym typeface="Arial"/>
            </a:endParaRPr>
          </a:p>
          <a:p>
            <a:pPr marL="0" indent="0">
              <a:spcBef>
                <a:spcPts val="1333"/>
              </a:spcBef>
              <a:buNone/>
            </a:pPr>
            <a:endParaRPr sz="1867">
              <a:solidFill>
                <a:srgbClr val="000000"/>
              </a:solidFill>
              <a:latin typeface="Arial"/>
              <a:ea typeface="Arial"/>
              <a:cs typeface="Arial"/>
              <a:sym typeface="Arial"/>
            </a:endParaRPr>
          </a:p>
          <a:p>
            <a:pPr marL="0" indent="0">
              <a:spcBef>
                <a:spcPts val="1333"/>
              </a:spcBef>
              <a:spcAft>
                <a:spcPts val="1333"/>
              </a:spcAft>
              <a:buNone/>
            </a:pPr>
            <a:endParaRPr sz="160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p105" descr="View full lesson: http://ed.ted.com/lessons/how-do-us-supreme-court-justices-get-appointed-peter-paccone&#10;&#10;There’s a job out there with a great deal of power, pay, prestige, and near-perfect job-security. And there’s only one way to be hired: get appointed to the US Supreme Court. But how do US Supreme Court Justices actually get that honor? Peter Paccone outlines the difficult process of getting a seat on the highest bench in the country. &#10;&#10;Lesson by Peter Paccone, animation by Globizco." title="How do US Supreme Court justices get appointed? - Peter Paccone">
            <a:hlinkClick r:id="rId3"/>
          </p:cNvPr>
          <p:cNvPicPr preferRelativeResize="0"/>
          <p:nvPr/>
        </p:nvPicPr>
        <p:blipFill>
          <a:blip r:embed="rId4">
            <a:alphaModFix/>
          </a:blip>
          <a:stretch>
            <a:fillRect/>
          </a:stretch>
        </p:blipFill>
        <p:spPr>
          <a:xfrm>
            <a:off x="69367" y="69368"/>
            <a:ext cx="9051511" cy="6788633"/>
          </a:xfrm>
          <a:prstGeom prst="rect">
            <a:avLst/>
          </a:prstGeom>
          <a:noFill/>
          <a:ln>
            <a:noFill/>
          </a:ln>
        </p:spPr>
      </p:pic>
      <p:sp>
        <p:nvSpPr>
          <p:cNvPr id="643" name="Google Shape;643;p105"/>
          <p:cNvSpPr txBox="1"/>
          <p:nvPr/>
        </p:nvSpPr>
        <p:spPr>
          <a:xfrm>
            <a:off x="9120867" y="2382400"/>
            <a:ext cx="3048000" cy="20932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How do US Supreme Court Justices Get Appointed?</a:t>
            </a:r>
            <a:endParaRPr sz="2267" kern="0">
              <a:solidFill>
                <a:srgbClr val="000000"/>
              </a:solidFill>
              <a:latin typeface="Arial"/>
              <a:cs typeface="Arial"/>
              <a:sym typeface="Arial"/>
            </a:endParaRPr>
          </a:p>
          <a:p>
            <a:pPr algn="ct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TED-Ed</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4:25</a:t>
            </a:r>
            <a:endParaRPr sz="1600" kern="0">
              <a:solidFill>
                <a:srgbClr val="000000"/>
              </a:solidFill>
              <a:latin typeface="Nunito"/>
              <a:ea typeface="Nunito"/>
              <a:cs typeface="Nunito"/>
              <a:sym typeface="Nunito"/>
            </a:endParaRPr>
          </a:p>
          <a:p>
            <a:pPr algn="ctr" defTabSz="1219170">
              <a:buClr>
                <a:srgbClr val="000000"/>
              </a:buClr>
            </a:pPr>
            <a:endParaRPr sz="1600" kern="0">
              <a:solidFill>
                <a:srgbClr val="000000"/>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06"/>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pPr>
              <a:lnSpc>
                <a:spcPct val="115000"/>
              </a:lnSpc>
            </a:pPr>
            <a:r>
              <a:rPr lang="en" sz="2267" b="1">
                <a:solidFill>
                  <a:srgbClr val="0000FF"/>
                </a:solidFill>
                <a:latin typeface="Arial"/>
                <a:ea typeface="Arial"/>
                <a:cs typeface="Arial"/>
                <a:sym typeface="Arial"/>
              </a:rPr>
              <a:t>Topic 2.5: Checks on the Presidency (Con-4.B.3)</a:t>
            </a:r>
            <a:endParaRPr sz="1600">
              <a:solidFill>
                <a:srgbClr val="0000FF"/>
              </a:solidFill>
              <a:latin typeface="Arial"/>
              <a:ea typeface="Arial"/>
              <a:cs typeface="Arial"/>
              <a:sym typeface="Arial"/>
            </a:endParaRPr>
          </a:p>
        </p:txBody>
      </p:sp>
      <p:sp>
        <p:nvSpPr>
          <p:cNvPr id="649" name="Google Shape;649;p106"/>
          <p:cNvSpPr txBox="1">
            <a:spLocks noGrp="1"/>
          </p:cNvSpPr>
          <p:nvPr>
            <p:ph type="body" idx="1"/>
          </p:nvPr>
        </p:nvSpPr>
        <p:spPr>
          <a:xfrm>
            <a:off x="1111100" y="1263333"/>
            <a:ext cx="9899600" cy="4473600"/>
          </a:xfrm>
          <a:prstGeom prst="rect">
            <a:avLst/>
          </a:prstGeom>
        </p:spPr>
        <p:txBody>
          <a:bodyPr spcFirstLastPara="1" wrap="square" lIns="121900" tIns="121900" rIns="121900" bIns="121900" anchor="t" anchorCtr="0">
            <a:noAutofit/>
          </a:bodyPr>
          <a:lstStyle/>
          <a:p>
            <a:pPr marL="0" indent="0">
              <a:spcBef>
                <a:spcPts val="1600"/>
              </a:spcBef>
              <a:buNone/>
            </a:pPr>
            <a:r>
              <a:rPr lang="en" sz="2267">
                <a:solidFill>
                  <a:srgbClr val="FF0000"/>
                </a:solidFill>
                <a:latin typeface="Arial"/>
                <a:ea typeface="Arial"/>
                <a:cs typeface="Arial"/>
                <a:sym typeface="Arial"/>
              </a:rPr>
              <a:t>Policy initiatives and executive orders promoted by the president often lead to conflict with the congressional agenda. </a:t>
            </a: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endParaRPr sz="18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endParaRPr sz="1200">
              <a:solidFill>
                <a:srgbClr val="000000"/>
              </a:solidFill>
              <a:latin typeface="Arial"/>
              <a:ea typeface="Arial"/>
              <a:cs typeface="Arial"/>
              <a:sym typeface="Arial"/>
            </a:endParaRPr>
          </a:p>
          <a:p>
            <a:pPr marL="0" indent="0">
              <a:spcBef>
                <a:spcPts val="1333"/>
              </a:spcBef>
              <a:buNone/>
            </a:pPr>
            <a:endParaRPr sz="1867">
              <a:solidFill>
                <a:srgbClr val="000000"/>
              </a:solidFill>
              <a:latin typeface="Arial"/>
              <a:ea typeface="Arial"/>
              <a:cs typeface="Arial"/>
              <a:sym typeface="Arial"/>
            </a:endParaRPr>
          </a:p>
          <a:p>
            <a:pPr marL="0" indent="0">
              <a:spcBef>
                <a:spcPts val="1333"/>
              </a:spcBef>
              <a:spcAft>
                <a:spcPts val="1333"/>
              </a:spcAft>
              <a:buNone/>
            </a:pPr>
            <a:endParaRPr sz="160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107"/>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kern="0">
                <a:solidFill>
                  <a:srgbClr val="000000"/>
                </a:solidFill>
                <a:latin typeface="Nunito"/>
                <a:ea typeface="Nunito"/>
                <a:cs typeface="Nunito"/>
                <a:sym typeface="Nunito"/>
              </a:rPr>
              <a:t>Intro to Topic 2.6</a:t>
            </a:r>
            <a:endParaRPr sz="1600" kern="0">
              <a:solidFill>
                <a:srgbClr val="000000"/>
              </a:solidFill>
              <a:latin typeface="Nunito"/>
              <a:ea typeface="Nunito"/>
              <a:cs typeface="Nunito"/>
              <a:sym typeface="Nunito"/>
            </a:endParaRPr>
          </a:p>
          <a:p>
            <a:pPr algn="ctr" defTabSz="1219170">
              <a:buClr>
                <a:srgbClr val="000000"/>
              </a:buClr>
            </a:pPr>
            <a:r>
              <a:rPr lang="en" sz="2267" kern="0">
                <a:solidFill>
                  <a:srgbClr val="000000"/>
                </a:solidFill>
                <a:latin typeface="Arial"/>
                <a:cs typeface="Arial"/>
                <a:sym typeface="Arial"/>
              </a:rPr>
              <a:t>Expansion of Presidential Power</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Carey LaManna</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4:19</a:t>
            </a:r>
            <a:endParaRPr sz="1600" kern="0">
              <a:solidFill>
                <a:srgbClr val="000000"/>
              </a:solidFill>
              <a:latin typeface="Nunito"/>
              <a:ea typeface="Nunito"/>
              <a:cs typeface="Nunito"/>
              <a:sym typeface="Nunito"/>
            </a:endParaRPr>
          </a:p>
          <a:p>
            <a:pPr algn="ctr" defTabSz="1219170">
              <a:buClr>
                <a:srgbClr val="000000"/>
              </a:buClr>
            </a:pPr>
            <a:endParaRPr sz="1600" kern="0">
              <a:solidFill>
                <a:srgbClr val="000000"/>
              </a:solidFill>
              <a:latin typeface="Nunito"/>
              <a:ea typeface="Nunito"/>
              <a:cs typeface="Nunito"/>
              <a:sym typeface="Nunito"/>
            </a:endParaRPr>
          </a:p>
        </p:txBody>
      </p:sp>
      <p:pic>
        <p:nvPicPr>
          <p:cNvPr id="655" name="Google Shape;655;p107"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6 Expansion of Presidential Power AP Government">
            <a:hlinkClick r:id="rId3"/>
          </p:cNvPr>
          <p:cNvPicPr preferRelativeResize="0"/>
          <p:nvPr/>
        </p:nvPicPr>
        <p:blipFill>
          <a:blip r:embed="rId4">
            <a:alphaModFix/>
          </a:blip>
          <a:stretch>
            <a:fillRect/>
          </a:stretch>
        </p:blipFill>
        <p:spPr>
          <a:xfrm>
            <a:off x="-95600" y="0"/>
            <a:ext cx="9144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08"/>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pPr>
              <a:lnSpc>
                <a:spcPct val="115000"/>
              </a:lnSpc>
            </a:pPr>
            <a:r>
              <a:rPr lang="en" sz="2267" b="1">
                <a:solidFill>
                  <a:srgbClr val="0000FF"/>
                </a:solidFill>
                <a:latin typeface="Arial"/>
                <a:ea typeface="Arial"/>
                <a:cs typeface="Arial"/>
                <a:sym typeface="Arial"/>
              </a:rPr>
              <a:t>Topic 2.6: Expansion of Presidential Power (Con-4.C.1)</a:t>
            </a:r>
            <a:endParaRPr sz="1600">
              <a:solidFill>
                <a:srgbClr val="0000FF"/>
              </a:solidFill>
              <a:latin typeface="Arial"/>
              <a:ea typeface="Arial"/>
              <a:cs typeface="Arial"/>
              <a:sym typeface="Arial"/>
            </a:endParaRPr>
          </a:p>
        </p:txBody>
      </p:sp>
      <p:sp>
        <p:nvSpPr>
          <p:cNvPr id="661" name="Google Shape;661;p108"/>
          <p:cNvSpPr txBox="1">
            <a:spLocks noGrp="1"/>
          </p:cNvSpPr>
          <p:nvPr>
            <p:ph type="body" idx="1"/>
          </p:nvPr>
        </p:nvSpPr>
        <p:spPr>
          <a:xfrm>
            <a:off x="1111100" y="1263333"/>
            <a:ext cx="9899600" cy="4473600"/>
          </a:xfrm>
          <a:prstGeom prst="rect">
            <a:avLst/>
          </a:prstGeom>
        </p:spPr>
        <p:txBody>
          <a:bodyPr spcFirstLastPara="1" wrap="square" lIns="121900" tIns="121900" rIns="121900" bIns="121900" anchor="t" anchorCtr="0">
            <a:noAutofit/>
          </a:bodyPr>
          <a:lstStyle/>
          <a:p>
            <a:pPr marL="0" indent="0">
              <a:spcBef>
                <a:spcPts val="1600"/>
              </a:spcBef>
              <a:buNone/>
            </a:pPr>
            <a:r>
              <a:rPr lang="en" sz="2267">
                <a:solidFill>
                  <a:srgbClr val="FF0000"/>
                </a:solidFill>
                <a:latin typeface="Arial"/>
                <a:ea typeface="Arial"/>
                <a:cs typeface="Arial"/>
                <a:sym typeface="Arial"/>
              </a:rPr>
              <a:t>Justifications for a single executive are set forth in </a:t>
            </a:r>
            <a:r>
              <a:rPr lang="en" sz="2267" i="1">
                <a:solidFill>
                  <a:srgbClr val="FF0000"/>
                </a:solidFill>
                <a:latin typeface="Arial"/>
                <a:ea typeface="Arial"/>
                <a:cs typeface="Arial"/>
                <a:sym typeface="Arial"/>
              </a:rPr>
              <a:t>Federalist No. 70</a:t>
            </a:r>
            <a:r>
              <a:rPr lang="en" sz="2267">
                <a:solidFill>
                  <a:srgbClr val="FF0000"/>
                </a:solidFill>
                <a:latin typeface="Arial"/>
                <a:ea typeface="Arial"/>
                <a:cs typeface="Arial"/>
                <a:sym typeface="Arial"/>
              </a:rPr>
              <a:t>. </a:t>
            </a: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endParaRPr sz="18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endParaRPr sz="1200">
              <a:solidFill>
                <a:srgbClr val="000000"/>
              </a:solidFill>
              <a:latin typeface="Arial"/>
              <a:ea typeface="Arial"/>
              <a:cs typeface="Arial"/>
              <a:sym typeface="Arial"/>
            </a:endParaRPr>
          </a:p>
          <a:p>
            <a:pPr marL="0" indent="0">
              <a:spcBef>
                <a:spcPts val="1333"/>
              </a:spcBef>
              <a:buNone/>
            </a:pPr>
            <a:endParaRPr sz="1867">
              <a:solidFill>
                <a:srgbClr val="000000"/>
              </a:solidFill>
              <a:latin typeface="Arial"/>
              <a:ea typeface="Arial"/>
              <a:cs typeface="Arial"/>
              <a:sym typeface="Arial"/>
            </a:endParaRPr>
          </a:p>
          <a:p>
            <a:pPr marL="0" indent="0">
              <a:spcBef>
                <a:spcPts val="1333"/>
              </a:spcBef>
              <a:spcAft>
                <a:spcPts val="1333"/>
              </a:spcAft>
              <a:buNone/>
            </a:pPr>
            <a:endParaRPr sz="160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09"/>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Federalist #70</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Kelsey Falkowski</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5:05</a:t>
            </a:r>
            <a:endParaRPr sz="1600" kern="0">
              <a:solidFill>
                <a:srgbClr val="000000"/>
              </a:solidFill>
              <a:latin typeface="Nunito"/>
              <a:ea typeface="Nunito"/>
              <a:cs typeface="Nunito"/>
              <a:sym typeface="Nunito"/>
            </a:endParaRPr>
          </a:p>
        </p:txBody>
      </p:sp>
      <p:pic>
        <p:nvPicPr>
          <p:cNvPr id="667" name="Google Shape;667;p109" descr="Federalist 70: Executive Power: Alexander Hamilton" title="Federalist 70: Everything to Know in 5 Minutes">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10"/>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Federalist #70</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Carey LaManna</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8:28</a:t>
            </a:r>
            <a:endParaRPr sz="1600" kern="0">
              <a:solidFill>
                <a:srgbClr val="000000"/>
              </a:solidFill>
              <a:latin typeface="Nunito"/>
              <a:ea typeface="Nunito"/>
              <a:cs typeface="Nunito"/>
              <a:sym typeface="Nunito"/>
            </a:endParaRPr>
          </a:p>
        </p:txBody>
      </p:sp>
      <p:pic>
        <p:nvPicPr>
          <p:cNvPr id="673" name="Google Shape;673;p110"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10;Check out these other videos on the AP Exam's Required Documents:&#10;Articles of Confederation https://youtu.be/YHyTO9qPTSI&#10;Brutus No. 1 https://youtu.be/Hyd02EIs5T4&#10;Federalist No. 10 https://youtu.be/BhoDDeMuCVw&#10;Federalist No. 51 https://youtu.be/2lz1H4RWD2U&#10;Federalist No. 70 https://youtu.be/jJ5-8DHqDak&#10;Federalist No. 78 https://youtu.be/oOlNokv0PtU" title="Document 7: Federalist No. 70 AP GoPo">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4"/>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r>
              <a:rPr lang="en"/>
              <a:t>Enduring Understanding </a:t>
            </a:r>
            <a:r>
              <a:rPr lang="en" sz="2400"/>
              <a:t>(Con-4)</a:t>
            </a:r>
            <a:endParaRPr sz="2400"/>
          </a:p>
        </p:txBody>
      </p:sp>
      <p:sp>
        <p:nvSpPr>
          <p:cNvPr id="522" name="Google Shape;522;p84"/>
          <p:cNvSpPr txBox="1">
            <a:spLocks noGrp="1"/>
          </p:cNvSpPr>
          <p:nvPr>
            <p:ph type="body" idx="1"/>
          </p:nvPr>
        </p:nvSpPr>
        <p:spPr>
          <a:xfrm>
            <a:off x="1177933" y="1843500"/>
            <a:ext cx="9922000" cy="4211200"/>
          </a:xfrm>
          <a:prstGeom prst="rect">
            <a:avLst/>
          </a:prstGeom>
        </p:spPr>
        <p:txBody>
          <a:bodyPr spcFirstLastPara="1" wrap="square" lIns="121900" tIns="121900" rIns="121900" bIns="121900" anchor="t" anchorCtr="0">
            <a:noAutofit/>
          </a:bodyPr>
          <a:lstStyle/>
          <a:p>
            <a:pPr marL="0" indent="0">
              <a:spcBef>
                <a:spcPts val="1600"/>
              </a:spcBef>
              <a:buNone/>
            </a:pPr>
            <a:r>
              <a:rPr lang="en" sz="2267">
                <a:solidFill>
                  <a:srgbClr val="0000FF"/>
                </a:solidFill>
                <a:latin typeface="Arial"/>
                <a:ea typeface="Arial"/>
                <a:cs typeface="Arial"/>
                <a:sym typeface="Arial"/>
              </a:rPr>
              <a:t>The presidency has been enhanced beyond its expressed constitutional powers.</a:t>
            </a: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21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21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2133"/>
              </a:spcBef>
              <a:buNone/>
            </a:pPr>
            <a:endParaRPr sz="1200">
              <a:solidFill>
                <a:srgbClr val="000000"/>
              </a:solidFill>
              <a:latin typeface="Arial"/>
              <a:ea typeface="Arial"/>
              <a:cs typeface="Arial"/>
              <a:sym typeface="Arial"/>
            </a:endParaRPr>
          </a:p>
          <a:p>
            <a:pPr marL="0" indent="0">
              <a:spcBef>
                <a:spcPts val="21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21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21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2133"/>
              </a:spcBef>
              <a:buNone/>
            </a:pPr>
            <a:endParaRPr sz="2267">
              <a:solidFill>
                <a:srgbClr val="0000FF"/>
              </a:solidFill>
              <a:latin typeface="Arial"/>
              <a:ea typeface="Arial"/>
              <a:cs typeface="Arial"/>
              <a:sym typeface="Arial"/>
            </a:endParaRPr>
          </a:p>
          <a:p>
            <a:pPr marL="0" indent="0">
              <a:spcBef>
                <a:spcPts val="2133"/>
              </a:spcBef>
              <a:buNone/>
            </a:pPr>
            <a:endParaRPr sz="2267">
              <a:solidFill>
                <a:srgbClr val="0000FF"/>
              </a:solidFill>
              <a:latin typeface="Arial"/>
              <a:ea typeface="Arial"/>
              <a:cs typeface="Arial"/>
              <a:sym typeface="Arial"/>
            </a:endParaRPr>
          </a:p>
          <a:p>
            <a:pPr marL="1219170" indent="0">
              <a:spcBef>
                <a:spcPts val="2133"/>
              </a:spcBef>
              <a:buNone/>
            </a:pPr>
            <a:br>
              <a:rPr lang="en" sz="2267">
                <a:solidFill>
                  <a:srgbClr val="0000FF"/>
                </a:solidFill>
                <a:latin typeface="Arial"/>
                <a:ea typeface="Arial"/>
                <a:cs typeface="Arial"/>
                <a:sym typeface="Arial"/>
              </a:rPr>
            </a:br>
            <a:endParaRPr sz="2267">
              <a:solidFill>
                <a:srgbClr val="0000FF"/>
              </a:solidFill>
              <a:latin typeface="Arial"/>
              <a:ea typeface="Arial"/>
              <a:cs typeface="Arial"/>
              <a:sym typeface="Arial"/>
            </a:endParaRPr>
          </a:p>
          <a:p>
            <a:pPr marL="0" indent="0">
              <a:spcBef>
                <a:spcPts val="2133"/>
              </a:spcBef>
              <a:spcAft>
                <a:spcPts val="2133"/>
              </a:spcAft>
              <a:buNone/>
            </a:pPr>
            <a:endParaRPr sz="2267">
              <a:solidFill>
                <a:srgbClr val="0000F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11"/>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Federalist #70</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Hip Hughes</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4:12</a:t>
            </a:r>
            <a:endParaRPr sz="1600" kern="0">
              <a:solidFill>
                <a:srgbClr val="000000"/>
              </a:solidFill>
              <a:latin typeface="Nunito"/>
              <a:ea typeface="Nunito"/>
              <a:cs typeface="Nunito"/>
              <a:sym typeface="Nunito"/>
            </a:endParaRPr>
          </a:p>
        </p:txBody>
      </p:sp>
      <p:sp>
        <p:nvSpPr>
          <p:cNvPr id="679" name="Google Shape;679;p111"/>
          <p:cNvSpPr txBox="1"/>
          <p:nvPr/>
        </p:nvSpPr>
        <p:spPr>
          <a:xfrm>
            <a:off x="5743333" y="1616967"/>
            <a:ext cx="9792400" cy="11424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Calibri"/>
              <a:ea typeface="Calibri"/>
              <a:cs typeface="Calibri"/>
              <a:sym typeface="Calibri"/>
            </a:endParaRPr>
          </a:p>
        </p:txBody>
      </p:sp>
      <p:pic>
        <p:nvPicPr>
          <p:cNvPr id="680" name="Google Shape;680;p111" descr="Wrap your head around Fed #70 and Hamilton's man love for a strong President." title="Federalist Paper #70 Explained: American Government Review">
            <a:hlinkClick r:id="rId3"/>
          </p:cNvPr>
          <p:cNvPicPr preferRelativeResize="0"/>
          <p:nvPr/>
        </p:nvPicPr>
        <p:blipFill>
          <a:blip r:embed="rId4">
            <a:alphaModFix/>
          </a:blip>
          <a:stretch>
            <a:fillRect/>
          </a:stretch>
        </p:blipFill>
        <p:spPr>
          <a:xfrm>
            <a:off x="0" y="0"/>
            <a:ext cx="9143989"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12"/>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pPr>
              <a:lnSpc>
                <a:spcPct val="115000"/>
              </a:lnSpc>
            </a:pPr>
            <a:r>
              <a:rPr lang="en" sz="2267" b="1">
                <a:solidFill>
                  <a:srgbClr val="0000FF"/>
                </a:solidFill>
                <a:latin typeface="Arial"/>
                <a:ea typeface="Arial"/>
                <a:cs typeface="Arial"/>
                <a:sym typeface="Arial"/>
              </a:rPr>
              <a:t>Topic 2.6: Expansion of Presidential Power (Con-4.C.2)</a:t>
            </a:r>
            <a:endParaRPr sz="1600">
              <a:solidFill>
                <a:srgbClr val="0000FF"/>
              </a:solidFill>
              <a:latin typeface="Arial"/>
              <a:ea typeface="Arial"/>
              <a:cs typeface="Arial"/>
              <a:sym typeface="Arial"/>
            </a:endParaRPr>
          </a:p>
        </p:txBody>
      </p:sp>
      <p:sp>
        <p:nvSpPr>
          <p:cNvPr id="686" name="Google Shape;686;p112"/>
          <p:cNvSpPr txBox="1">
            <a:spLocks noGrp="1"/>
          </p:cNvSpPr>
          <p:nvPr>
            <p:ph type="body" idx="1"/>
          </p:nvPr>
        </p:nvSpPr>
        <p:spPr>
          <a:xfrm>
            <a:off x="1111100" y="1263333"/>
            <a:ext cx="9899600" cy="4473600"/>
          </a:xfrm>
          <a:prstGeom prst="rect">
            <a:avLst/>
          </a:prstGeom>
        </p:spPr>
        <p:txBody>
          <a:bodyPr spcFirstLastPara="1" wrap="square" lIns="121900" tIns="121900" rIns="121900" bIns="121900" anchor="t" anchorCtr="0">
            <a:noAutofit/>
          </a:bodyPr>
          <a:lstStyle/>
          <a:p>
            <a:pPr marL="0" indent="0">
              <a:spcBef>
                <a:spcPts val="1600"/>
              </a:spcBef>
              <a:buNone/>
            </a:pPr>
            <a:r>
              <a:rPr lang="en" sz="2267">
                <a:solidFill>
                  <a:srgbClr val="FF0000"/>
                </a:solidFill>
                <a:latin typeface="Arial"/>
                <a:ea typeface="Arial"/>
                <a:cs typeface="Arial"/>
                <a:sym typeface="Arial"/>
              </a:rPr>
              <a:t>Term-of-office and constitutional-power restrictions, including the passage of the Twenty-Second Amendment, demonstrate changing presidential roles. </a:t>
            </a:r>
            <a:endParaRPr sz="2267">
              <a:solidFill>
                <a:srgbClr val="FF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2267">
              <a:solidFill>
                <a:srgbClr val="FF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2267">
              <a:solidFill>
                <a:srgbClr val="FF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endParaRPr sz="18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endParaRPr sz="1200">
              <a:solidFill>
                <a:srgbClr val="000000"/>
              </a:solidFill>
              <a:latin typeface="Arial"/>
              <a:ea typeface="Arial"/>
              <a:cs typeface="Arial"/>
              <a:sym typeface="Arial"/>
            </a:endParaRPr>
          </a:p>
          <a:p>
            <a:pPr marL="0" indent="0">
              <a:spcBef>
                <a:spcPts val="1333"/>
              </a:spcBef>
              <a:buNone/>
            </a:pPr>
            <a:endParaRPr sz="1867">
              <a:solidFill>
                <a:srgbClr val="000000"/>
              </a:solidFill>
              <a:latin typeface="Arial"/>
              <a:ea typeface="Arial"/>
              <a:cs typeface="Arial"/>
              <a:sym typeface="Arial"/>
            </a:endParaRPr>
          </a:p>
          <a:p>
            <a:pPr marL="0" indent="0">
              <a:spcBef>
                <a:spcPts val="1333"/>
              </a:spcBef>
              <a:spcAft>
                <a:spcPts val="1333"/>
              </a:spcAft>
              <a:buNone/>
            </a:pPr>
            <a:endParaRPr sz="160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13"/>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The 22nd Amendment</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History</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1:38</a:t>
            </a:r>
            <a:endParaRPr sz="1600" kern="0">
              <a:solidFill>
                <a:srgbClr val="000000"/>
              </a:solidFill>
              <a:latin typeface="Nunito"/>
              <a:ea typeface="Nunito"/>
              <a:cs typeface="Nunito"/>
              <a:sym typeface="Nunito"/>
            </a:endParaRPr>
          </a:p>
        </p:txBody>
      </p:sp>
      <p:sp>
        <p:nvSpPr>
          <p:cNvPr id="692" name="Google Shape;692;p113"/>
          <p:cNvSpPr txBox="1"/>
          <p:nvPr/>
        </p:nvSpPr>
        <p:spPr>
          <a:xfrm>
            <a:off x="5743333" y="1616967"/>
            <a:ext cx="9792400" cy="11424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Calibri"/>
              <a:ea typeface="Calibri"/>
              <a:cs typeface="Calibri"/>
              <a:sym typeface="Calibri"/>
            </a:endParaRPr>
          </a:p>
        </p:txBody>
      </p:sp>
      <p:pic>
        <p:nvPicPr>
          <p:cNvPr id="693" name="Google Shape;693;p113" descr="Today, every President is restricted to serving two full terms in office. But that wasn't always the case. Historian David Eisenbach explains why. #America 101 &#10;&#10;Subscribe for more from HISTORY:&#10;http://www.youtube.com/subscription_center?add_user=historychannel&#10;&#10;Discover more about United States presidential elections here:&#10;http://www.history.com/topics/us-presidents/presidential-elections&#10;&#10;...and check out biographies of every U.S. president (so far):&#10;http://www.history.com/topics/us-presidents&#10;&#10;Here are 9 things you might not know about the electoral college:&#10;http://www.history.com/news/9-things-you-may-not-know-about-the-electoral-college&#10;&#10;Why do we vote on a Tuesday in November?&#10;http://www.history.com/news/ask-history/why-do-we-vote-on-a-tuesday-in-november&#10;&#10;Why is the Republican Party known as the GOP?&#10;http://www.history.com/news/ask-history/election-101-why-is-the-republican-party-known-as-the-g-o-p&#10;&#10;Newsletter: https://www.history.com/newsletter&#10;Website - http://www.history.com&#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 get the best of HISTORY with exclusive videos on our most popular topic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America 101: Why Do We Have Presidential Term Limits? | History">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14"/>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The 22nd Amendment</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Hip Hughes</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6:08</a:t>
            </a:r>
            <a:endParaRPr sz="1600" kern="0">
              <a:solidFill>
                <a:srgbClr val="000000"/>
              </a:solidFill>
              <a:latin typeface="Nunito"/>
              <a:ea typeface="Nunito"/>
              <a:cs typeface="Nunito"/>
              <a:sym typeface="Nunito"/>
            </a:endParaRPr>
          </a:p>
        </p:txBody>
      </p:sp>
      <p:sp>
        <p:nvSpPr>
          <p:cNvPr id="699" name="Google Shape;699;p114"/>
          <p:cNvSpPr txBox="1"/>
          <p:nvPr/>
        </p:nvSpPr>
        <p:spPr>
          <a:xfrm>
            <a:off x="5743333" y="1616967"/>
            <a:ext cx="9792400" cy="11424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Calibri"/>
              <a:ea typeface="Calibri"/>
              <a:cs typeface="Calibri"/>
              <a:sym typeface="Calibri"/>
            </a:endParaRPr>
          </a:p>
        </p:txBody>
      </p:sp>
      <p:pic>
        <p:nvPicPr>
          <p:cNvPr id="700" name="Google Shape;700;p114" descr="The 22nd Amendment of the US Constitution explained for students and life long learners. &#10;&#10;&#10;Check out the rest of the Constitution for Dummies Series http://www.youtube.com/playlist?list=...&#10;&#10;Follow me on Twitter @HipHughes www.twitter.com/hiphughes&#10;&quot;An informed citizenry is the only true repository of the public will.&quot; TJ&#10;Subscribe to my fellow EDU Gurus!!&#10;&#10;AMOR SCIENDI&#10;&#10;http://www.youtube.com/AmorSciendi&#10;&#10;ASAP SCIENCE&#10;&#10;http://www.youtube.com/AsapSCIENCE&#10;&#10;BOZEMAN BIOLOGY&#10;&#10;http://www.youtube.com/bozemanbiology&#10;&#10;KUMESHI CHAN&#10;&#10;http://www.youtube.com/KemushiChan&#10;&#10;BITE-SCIZED SCIENCE&#10;&#10;http://www.youtube.com/Lexie527&#10;&#10;MATH APPITICIAN&#10;&#10;http://www.youtube.com/mathapptician&#10;&#10;MYLES POWER&#10;&#10;http://www.youtube.com/powerm1985&#10;&#10;PROFS POP&#10;&#10;http://www.youtube.com/profspop&#10;&#10;SPANISH IS YOUR AMIGO&#10;&#10;http://www.youtube.com/SpanishIsYourA...&#10;&#10;Subscribe to these geniuses!&#10;&#10;Smarter Every Day http://www.youtube.com/user/destinws2&#10;&#10;History for Music Lovers http://www.youtube.com/user/historyte...&#10;&#10;Crash Course w/ the Green Brothers http://www.youtube.com/crashcourse&#10;&#10;Steve Spangler Science: http://www.youtube.com/SteveSpanglerS...&#10;&#10;Minute Physics: http://www.youtube.com/minutephysics&#10;&#10;PBSIdeaChannel: https://www.youtube.com/pbsideachannel&#10;&#10;Numberphile: http://www.youtube.com/numberphile&#10;&#10;Deep Sky Videos: http://www.youtube.com/deepskyvideos&#10;&#10;Veritasium: http://www.youtube.com/1veritasium&#10;&#10;ViHart: http://www.youtube.com/vihart&#10;&#10;Tom Richey http://www.youtube.com/user/tomforamerica&#10;&#10;CGP Grey: http://www.youtube.com/cgpgrey&#10;&#10;VSauce: http://www.youtube.com/vsauce&#10;&#10;TedEd: http://www.youtube.com/TEDEducation&#10;&#10;Subscribe to PoliPoppers!&#10;&#10;*Check the PoliPop channel: https://www.youtube.com/user/POLIPOP&#10;&#10;Love history? Come &quot;like&quot; / follow HipHughes History www.facebook.com/hiphugheshistory" title="The 22nd Amendment Explained: The Constitution for Dummies Series">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115"/>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pPr>
              <a:lnSpc>
                <a:spcPct val="115000"/>
              </a:lnSpc>
            </a:pPr>
            <a:r>
              <a:rPr lang="en" sz="2267" b="1">
                <a:solidFill>
                  <a:srgbClr val="0000FF"/>
                </a:solidFill>
                <a:latin typeface="Arial"/>
                <a:ea typeface="Arial"/>
                <a:cs typeface="Arial"/>
                <a:sym typeface="Arial"/>
              </a:rPr>
              <a:t>Topic 2.6: Expansion of Presidential Power (Con-4.C.3)</a:t>
            </a:r>
            <a:endParaRPr sz="1600">
              <a:solidFill>
                <a:srgbClr val="0000FF"/>
              </a:solidFill>
              <a:latin typeface="Arial"/>
              <a:ea typeface="Arial"/>
              <a:cs typeface="Arial"/>
              <a:sym typeface="Arial"/>
            </a:endParaRPr>
          </a:p>
        </p:txBody>
      </p:sp>
      <p:sp>
        <p:nvSpPr>
          <p:cNvPr id="706" name="Google Shape;706;p115"/>
          <p:cNvSpPr txBox="1">
            <a:spLocks noGrp="1"/>
          </p:cNvSpPr>
          <p:nvPr>
            <p:ph type="body" idx="1"/>
          </p:nvPr>
        </p:nvSpPr>
        <p:spPr>
          <a:xfrm>
            <a:off x="1111100" y="1263333"/>
            <a:ext cx="9899600" cy="4473600"/>
          </a:xfrm>
          <a:prstGeom prst="rect">
            <a:avLst/>
          </a:prstGeom>
        </p:spPr>
        <p:txBody>
          <a:bodyPr spcFirstLastPara="1" wrap="square" lIns="121900" tIns="121900" rIns="121900" bIns="121900" anchor="t" anchorCtr="0">
            <a:noAutofit/>
          </a:bodyPr>
          <a:lstStyle/>
          <a:p>
            <a:pPr marL="0" indent="0">
              <a:spcBef>
                <a:spcPts val="1600"/>
              </a:spcBef>
              <a:buNone/>
            </a:pPr>
            <a:r>
              <a:rPr lang="en" sz="2267">
                <a:solidFill>
                  <a:srgbClr val="FF0000"/>
                </a:solidFill>
                <a:latin typeface="Arial"/>
                <a:ea typeface="Arial"/>
                <a:cs typeface="Arial"/>
                <a:sym typeface="Arial"/>
              </a:rPr>
              <a:t>Different perspectives on the presidential role, ranging from a limited to a more expansive interpretation and use of power, continue to be debated in the context of contemporary events. </a:t>
            </a: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endParaRPr sz="18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endParaRPr sz="1200">
              <a:solidFill>
                <a:srgbClr val="000000"/>
              </a:solidFill>
              <a:latin typeface="Arial"/>
              <a:ea typeface="Arial"/>
              <a:cs typeface="Arial"/>
              <a:sym typeface="Arial"/>
            </a:endParaRPr>
          </a:p>
          <a:p>
            <a:pPr marL="0" indent="0">
              <a:spcBef>
                <a:spcPts val="1333"/>
              </a:spcBef>
              <a:buNone/>
            </a:pPr>
            <a:endParaRPr sz="1867">
              <a:solidFill>
                <a:srgbClr val="000000"/>
              </a:solidFill>
              <a:latin typeface="Arial"/>
              <a:ea typeface="Arial"/>
              <a:cs typeface="Arial"/>
              <a:sym typeface="Arial"/>
            </a:endParaRPr>
          </a:p>
          <a:p>
            <a:pPr marL="0" indent="0">
              <a:spcBef>
                <a:spcPts val="1333"/>
              </a:spcBef>
              <a:spcAft>
                <a:spcPts val="1333"/>
              </a:spcAft>
              <a:buNone/>
            </a:pPr>
            <a:endParaRPr sz="160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16"/>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pPr>
              <a:lnSpc>
                <a:spcPct val="115000"/>
              </a:lnSpc>
            </a:pPr>
            <a:r>
              <a:rPr lang="en" sz="2267" b="1">
                <a:solidFill>
                  <a:srgbClr val="0000FF"/>
                </a:solidFill>
                <a:latin typeface="Arial"/>
                <a:ea typeface="Arial"/>
                <a:cs typeface="Arial"/>
                <a:sym typeface="Arial"/>
              </a:rPr>
              <a:t>Topic 2.7: Presidential Communication (Con-4.D.1)</a:t>
            </a:r>
            <a:endParaRPr sz="1600">
              <a:solidFill>
                <a:srgbClr val="0000FF"/>
              </a:solidFill>
              <a:latin typeface="Arial"/>
              <a:ea typeface="Arial"/>
              <a:cs typeface="Arial"/>
              <a:sym typeface="Arial"/>
            </a:endParaRPr>
          </a:p>
        </p:txBody>
      </p:sp>
      <p:sp>
        <p:nvSpPr>
          <p:cNvPr id="712" name="Google Shape;712;p116"/>
          <p:cNvSpPr txBox="1">
            <a:spLocks noGrp="1"/>
          </p:cNvSpPr>
          <p:nvPr>
            <p:ph type="body" idx="1"/>
          </p:nvPr>
        </p:nvSpPr>
        <p:spPr>
          <a:xfrm>
            <a:off x="1212700" y="1364933"/>
            <a:ext cx="9899600" cy="4473600"/>
          </a:xfrm>
          <a:prstGeom prst="rect">
            <a:avLst/>
          </a:prstGeom>
        </p:spPr>
        <p:txBody>
          <a:bodyPr spcFirstLastPara="1" wrap="square" lIns="121900" tIns="121900" rIns="121900" bIns="121900" anchor="t" anchorCtr="0">
            <a:noAutofit/>
          </a:bodyPr>
          <a:lstStyle/>
          <a:p>
            <a:pPr marL="0" indent="0">
              <a:spcBef>
                <a:spcPts val="1600"/>
              </a:spcBef>
              <a:buNone/>
            </a:pPr>
            <a:r>
              <a:rPr lang="en" sz="2267">
                <a:solidFill>
                  <a:srgbClr val="FF0000"/>
                </a:solidFill>
                <a:latin typeface="Arial"/>
                <a:ea typeface="Arial"/>
                <a:cs typeface="Arial"/>
                <a:sym typeface="Arial"/>
              </a:rPr>
              <a:t>The communication impact of the presidency can be demonstrated through such factors as: </a:t>
            </a:r>
            <a:endParaRPr sz="2267">
              <a:solidFill>
                <a:srgbClr val="FF0000"/>
              </a:solidFill>
              <a:latin typeface="Arial"/>
              <a:ea typeface="Arial"/>
              <a:cs typeface="Arial"/>
              <a:sym typeface="Arial"/>
            </a:endParaRPr>
          </a:p>
          <a:p>
            <a:pPr indent="-448722">
              <a:spcBef>
                <a:spcPts val="1600"/>
              </a:spcBef>
              <a:buClr>
                <a:srgbClr val="FF0000"/>
              </a:buClr>
              <a:buSzPts val="1700"/>
              <a:buFont typeface="Arial"/>
              <a:buChar char="●"/>
            </a:pPr>
            <a:r>
              <a:rPr lang="en" sz="2267">
                <a:solidFill>
                  <a:srgbClr val="FF0000"/>
                </a:solidFill>
                <a:latin typeface="Arial"/>
                <a:ea typeface="Arial"/>
                <a:cs typeface="Arial"/>
                <a:sym typeface="Arial"/>
              </a:rPr>
              <a:t>Modern technology, social media, and rapid response to political issues</a:t>
            </a:r>
            <a:endParaRPr sz="2267">
              <a:solidFill>
                <a:srgbClr val="FF0000"/>
              </a:solidFill>
              <a:latin typeface="Arial"/>
              <a:ea typeface="Arial"/>
              <a:cs typeface="Arial"/>
              <a:sym typeface="Arial"/>
            </a:endParaRPr>
          </a:p>
          <a:p>
            <a:pPr indent="-448722">
              <a:buClr>
                <a:srgbClr val="FF0000"/>
              </a:buClr>
              <a:buSzPts val="1700"/>
              <a:buFont typeface="Arial"/>
              <a:buChar char="●"/>
            </a:pPr>
            <a:r>
              <a:rPr lang="en" sz="2267">
                <a:solidFill>
                  <a:srgbClr val="FF0000"/>
                </a:solidFill>
                <a:latin typeface="Arial"/>
                <a:ea typeface="Arial"/>
                <a:cs typeface="Arial"/>
                <a:sym typeface="Arial"/>
              </a:rPr>
              <a:t>Nationally broadcast State of the Union messages and the president’s bully pulpit used as tools for agenda setting.</a:t>
            </a: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18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endParaRPr sz="18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endParaRPr sz="1200">
              <a:solidFill>
                <a:srgbClr val="000000"/>
              </a:solidFill>
              <a:latin typeface="Arial"/>
              <a:ea typeface="Arial"/>
              <a:cs typeface="Arial"/>
              <a:sym typeface="Arial"/>
            </a:endParaRPr>
          </a:p>
          <a:p>
            <a:pPr marL="0" indent="0">
              <a:spcBef>
                <a:spcPts val="1333"/>
              </a:spcBef>
              <a:buNone/>
            </a:pPr>
            <a:endParaRPr sz="1867">
              <a:solidFill>
                <a:srgbClr val="000000"/>
              </a:solidFill>
              <a:latin typeface="Arial"/>
              <a:ea typeface="Arial"/>
              <a:cs typeface="Arial"/>
              <a:sym typeface="Arial"/>
            </a:endParaRPr>
          </a:p>
          <a:p>
            <a:pPr marL="0" indent="0">
              <a:spcBef>
                <a:spcPts val="1333"/>
              </a:spcBef>
              <a:spcAft>
                <a:spcPts val="1333"/>
              </a:spcAft>
              <a:buNone/>
            </a:pPr>
            <a:endParaRPr sz="1600">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17"/>
          <p:cNvSpPr txBox="1"/>
          <p:nvPr/>
        </p:nvSpPr>
        <p:spPr>
          <a:xfrm>
            <a:off x="9144000" y="2713200"/>
            <a:ext cx="3048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kern="0">
                <a:solidFill>
                  <a:srgbClr val="000000"/>
                </a:solidFill>
                <a:latin typeface="Arial"/>
                <a:cs typeface="Arial"/>
                <a:sym typeface="Arial"/>
              </a:rPr>
              <a:t>The Bully Pulpit</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Khan Academy</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5:54</a:t>
            </a:r>
            <a:endParaRPr sz="1600" kern="0">
              <a:solidFill>
                <a:srgbClr val="000000"/>
              </a:solidFill>
              <a:latin typeface="Nunito"/>
              <a:ea typeface="Nunito"/>
              <a:cs typeface="Nunito"/>
              <a:sym typeface="Nunito"/>
            </a:endParaRPr>
          </a:p>
        </p:txBody>
      </p:sp>
      <p:pic>
        <p:nvPicPr>
          <p:cNvPr id="718" name="Google Shape;718;p117" descr="What the &quot;bully pulpit&quot; is and how the State of the Union and mass media has enhanced the president's ability to directly influence opinion. Reagan footage from Reagan Presidential Library.&#10;&#10;View more lessons or practice this subject at https://www.khanacademy.org/humanities/ap-us-government-and-politics/interactions-among-branches-of-government/presidential-communication/v/presidents-bully-pulpit?utm_source=youtube&amp;utm_medium=desc&amp;utm_campaign=usgovernmentandcivics&#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Donate or volunteer today! &#10;&#10;Donate here: https://www.khanacademy.org/donate?utm_source=youtube&amp;utm_medium=desc&#10;&#10;Volunteer here: https://www.khanacademy.org/contribute?utm_source=youtube&amp;utm_medium=desc" title="The president's bully pulpit | US government and civics | Khan Academy">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18"/>
          <p:cNvSpPr txBox="1">
            <a:spLocks noGrp="1"/>
          </p:cNvSpPr>
          <p:nvPr>
            <p:ph type="title"/>
          </p:nvPr>
        </p:nvSpPr>
        <p:spPr>
          <a:xfrm>
            <a:off x="1858572" y="1734861"/>
            <a:ext cx="8489200" cy="3385600"/>
          </a:xfrm>
          <a:prstGeom prst="rect">
            <a:avLst/>
          </a:prstGeom>
        </p:spPr>
        <p:txBody>
          <a:bodyPr spcFirstLastPara="1" wrap="square" lIns="121900" tIns="121900" rIns="121900" bIns="121900" anchor="ctr" anchorCtr="0">
            <a:noAutofit/>
          </a:bodyPr>
          <a:lstStyle/>
          <a:p>
            <a:r>
              <a:rPr lang="en" sz="1867"/>
              <a:t>Review</a:t>
            </a:r>
            <a:endParaRPr sz="1867"/>
          </a:p>
          <a:p>
            <a:r>
              <a:rPr lang="en" sz="3200"/>
              <a:t>The Executive Branch</a:t>
            </a:r>
            <a:endParaRPr sz="3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19"/>
          <p:cNvSpPr txBox="1">
            <a:spLocks noGrp="1"/>
          </p:cNvSpPr>
          <p:nvPr>
            <p:ph type="body" idx="1"/>
          </p:nvPr>
        </p:nvSpPr>
        <p:spPr>
          <a:xfrm>
            <a:off x="1092200" y="1166233"/>
            <a:ext cx="10007600" cy="4752000"/>
          </a:xfrm>
          <a:prstGeom prst="rect">
            <a:avLst/>
          </a:prstGeom>
        </p:spPr>
        <p:txBody>
          <a:bodyPr spcFirstLastPara="1" wrap="square" lIns="121900" tIns="121900" rIns="121900" bIns="121900" anchor="t" anchorCtr="0">
            <a:noAutofit/>
          </a:bodyPr>
          <a:lstStyle/>
          <a:p>
            <a:pPr marL="0" indent="0">
              <a:lnSpc>
                <a:spcPct val="100000"/>
              </a:lnSpc>
              <a:buNone/>
            </a:pPr>
            <a:r>
              <a:rPr lang="en" sz="2267" b="1">
                <a:solidFill>
                  <a:srgbClr val="0000FF"/>
                </a:solidFill>
                <a:latin typeface="Arial"/>
                <a:ea typeface="Arial"/>
                <a:cs typeface="Arial"/>
                <a:sym typeface="Arial"/>
              </a:rPr>
              <a:t>Review Questions - The Executive Branch and the President</a:t>
            </a:r>
            <a:endParaRPr sz="4000" b="1">
              <a:solidFill>
                <a:srgbClr val="0000FF"/>
              </a:solidFill>
              <a:latin typeface="Nunito"/>
              <a:ea typeface="Nunito"/>
              <a:cs typeface="Nunito"/>
              <a:sym typeface="Nunito"/>
            </a:endParaRPr>
          </a:p>
          <a:p>
            <a:pPr indent="-448722">
              <a:spcBef>
                <a:spcPts val="1333"/>
              </a:spcBef>
              <a:buClr>
                <a:srgbClr val="000000"/>
              </a:buClr>
              <a:buSzPts val="1700"/>
              <a:buFont typeface="Arial"/>
              <a:buChar char="●"/>
            </a:pPr>
            <a:r>
              <a:rPr lang="en" sz="2267">
                <a:solidFill>
                  <a:srgbClr val="000000"/>
                </a:solidFill>
                <a:latin typeface="Arial"/>
                <a:ea typeface="Arial"/>
                <a:cs typeface="Arial"/>
                <a:sym typeface="Arial"/>
              </a:rPr>
              <a:t>Explain how the president can implement a policy agenda.. </a:t>
            </a:r>
            <a:r>
              <a:rPr lang="en" sz="1600">
                <a:solidFill>
                  <a:srgbClr val="000000"/>
                </a:solidFill>
                <a:latin typeface="Arial"/>
                <a:ea typeface="Arial"/>
                <a:cs typeface="Arial"/>
                <a:sym typeface="Arial"/>
              </a:rPr>
              <a:t>(CON-4.A</a:t>
            </a:r>
            <a:r>
              <a:rPr lang="en" sz="2267">
                <a:solidFill>
                  <a:srgbClr val="000000"/>
                </a:solidFill>
                <a:latin typeface="Arial"/>
                <a:ea typeface="Arial"/>
                <a:cs typeface="Arial"/>
                <a:sym typeface="Arial"/>
              </a:rPr>
              <a:t>)</a:t>
            </a:r>
            <a:endParaRPr sz="2267">
              <a:solidFill>
                <a:srgbClr val="000000"/>
              </a:solidFill>
              <a:latin typeface="Arial"/>
              <a:ea typeface="Arial"/>
              <a:cs typeface="Arial"/>
              <a:sym typeface="Arial"/>
            </a:endParaRPr>
          </a:p>
          <a:p>
            <a:pPr indent="-448722">
              <a:spcBef>
                <a:spcPts val="1333"/>
              </a:spcBef>
              <a:buClr>
                <a:srgbClr val="000000"/>
              </a:buClr>
              <a:buSzPts val="1700"/>
              <a:buFont typeface="Arial"/>
              <a:buChar char="●"/>
            </a:pPr>
            <a:r>
              <a:rPr lang="en" sz="2267">
                <a:solidFill>
                  <a:srgbClr val="000000"/>
                </a:solidFill>
                <a:latin typeface="Arial"/>
                <a:ea typeface="Arial"/>
                <a:cs typeface="Arial"/>
                <a:sym typeface="Arial"/>
              </a:rPr>
              <a:t>Explain how the president’s agenda can create tension and frequent confrontations with Congress.n. </a:t>
            </a:r>
            <a:r>
              <a:rPr lang="en" sz="1600">
                <a:solidFill>
                  <a:srgbClr val="000000"/>
                </a:solidFill>
                <a:latin typeface="Arial"/>
                <a:ea typeface="Arial"/>
                <a:cs typeface="Arial"/>
                <a:sym typeface="Arial"/>
              </a:rPr>
              <a:t>(CON-4.B</a:t>
            </a:r>
            <a:r>
              <a:rPr lang="en" sz="2267">
                <a:solidFill>
                  <a:srgbClr val="000000"/>
                </a:solidFill>
                <a:latin typeface="Arial"/>
                <a:ea typeface="Arial"/>
                <a:cs typeface="Arial"/>
                <a:sym typeface="Arial"/>
              </a:rPr>
              <a:t>)</a:t>
            </a:r>
            <a:endParaRPr sz="1600">
              <a:solidFill>
                <a:srgbClr val="000000"/>
              </a:solidFill>
              <a:latin typeface="Arial"/>
              <a:ea typeface="Arial"/>
              <a:cs typeface="Arial"/>
              <a:sym typeface="Arial"/>
            </a:endParaRPr>
          </a:p>
          <a:p>
            <a:pPr indent="-448722">
              <a:spcBef>
                <a:spcPts val="1333"/>
              </a:spcBef>
              <a:buClr>
                <a:srgbClr val="000000"/>
              </a:buClr>
              <a:buSzPts val="1700"/>
              <a:buFont typeface="Arial"/>
              <a:buChar char="●"/>
            </a:pPr>
            <a:r>
              <a:rPr lang="en" sz="2267">
                <a:solidFill>
                  <a:srgbClr val="000000"/>
                </a:solidFill>
                <a:latin typeface="Arial"/>
                <a:ea typeface="Arial"/>
                <a:cs typeface="Arial"/>
                <a:sym typeface="Arial"/>
              </a:rPr>
              <a:t>Explain how presidents have interpreted and justified their use of formal and informal powers. </a:t>
            </a:r>
            <a:r>
              <a:rPr lang="en" sz="1600">
                <a:solidFill>
                  <a:srgbClr val="000000"/>
                </a:solidFill>
                <a:latin typeface="Arial"/>
                <a:ea typeface="Arial"/>
                <a:cs typeface="Arial"/>
                <a:sym typeface="Arial"/>
              </a:rPr>
              <a:t>(CON 4C</a:t>
            </a:r>
            <a:r>
              <a:rPr lang="en" sz="2267">
                <a:solidFill>
                  <a:srgbClr val="000000"/>
                </a:solidFill>
                <a:latin typeface="Arial"/>
                <a:ea typeface="Arial"/>
                <a:cs typeface="Arial"/>
                <a:sym typeface="Arial"/>
              </a:rPr>
              <a:t>)</a:t>
            </a:r>
            <a:endParaRPr sz="2267">
              <a:solidFill>
                <a:srgbClr val="000000"/>
              </a:solidFill>
              <a:latin typeface="Arial"/>
              <a:ea typeface="Arial"/>
              <a:cs typeface="Arial"/>
              <a:sym typeface="Arial"/>
            </a:endParaRPr>
          </a:p>
          <a:p>
            <a:pPr indent="-448722">
              <a:spcBef>
                <a:spcPts val="1333"/>
              </a:spcBef>
              <a:buClr>
                <a:srgbClr val="000000"/>
              </a:buClr>
              <a:buSzPts val="1700"/>
              <a:buFont typeface="Arial"/>
              <a:buChar char="●"/>
            </a:pPr>
            <a:r>
              <a:rPr lang="en" sz="2267">
                <a:solidFill>
                  <a:srgbClr val="000000"/>
                </a:solidFill>
                <a:latin typeface="Arial"/>
                <a:ea typeface="Arial"/>
                <a:cs typeface="Arial"/>
                <a:sym typeface="Arial"/>
              </a:rPr>
              <a:t>Explain how communication technology has changed the president’s relationship with the national constituency and the other branches. </a:t>
            </a:r>
            <a:r>
              <a:rPr lang="en" sz="1600">
                <a:solidFill>
                  <a:srgbClr val="000000"/>
                </a:solidFill>
                <a:latin typeface="Arial"/>
                <a:ea typeface="Arial"/>
                <a:cs typeface="Arial"/>
                <a:sym typeface="Arial"/>
              </a:rPr>
              <a:t>(CON 4-D</a:t>
            </a:r>
            <a:r>
              <a:rPr lang="en" sz="2267">
                <a:solidFill>
                  <a:srgbClr val="000000"/>
                </a:solidFill>
                <a:latin typeface="Arial"/>
                <a:ea typeface="Arial"/>
                <a:cs typeface="Arial"/>
                <a:sym typeface="Arial"/>
              </a:rPr>
              <a:t>)</a:t>
            </a:r>
            <a:endParaRPr sz="2267">
              <a:solidFill>
                <a:srgbClr val="000000"/>
              </a:solidFill>
              <a:latin typeface="Arial"/>
              <a:ea typeface="Arial"/>
              <a:cs typeface="Arial"/>
              <a:sym typeface="Arial"/>
            </a:endParaRPr>
          </a:p>
          <a:p>
            <a:pPr marL="0" indent="0">
              <a:spcBef>
                <a:spcPts val="2133"/>
              </a:spcBef>
              <a:spcAft>
                <a:spcPts val="2133"/>
              </a:spcAft>
              <a:buNone/>
            </a:pPr>
            <a:endParaRPr sz="2267">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20"/>
          <p:cNvSpPr txBox="1">
            <a:spLocks noGrp="1"/>
          </p:cNvSpPr>
          <p:nvPr>
            <p:ph type="body" idx="1"/>
          </p:nvPr>
        </p:nvSpPr>
        <p:spPr>
          <a:xfrm>
            <a:off x="1092200" y="1166233"/>
            <a:ext cx="10007600" cy="4752000"/>
          </a:xfrm>
          <a:prstGeom prst="rect">
            <a:avLst/>
          </a:prstGeom>
        </p:spPr>
        <p:txBody>
          <a:bodyPr spcFirstLastPara="1" wrap="square" lIns="121900" tIns="121900" rIns="121900" bIns="121900" anchor="t" anchorCtr="0">
            <a:noAutofit/>
          </a:bodyPr>
          <a:lstStyle/>
          <a:p>
            <a:pPr>
              <a:buClr>
                <a:srgbClr val="000000"/>
              </a:buClr>
              <a:buFont typeface="Arial"/>
              <a:buChar char="●"/>
            </a:pPr>
            <a:r>
              <a:rPr lang="en" sz="2267">
                <a:solidFill>
                  <a:srgbClr val="000000"/>
                </a:solidFill>
                <a:latin typeface="Arial"/>
                <a:ea typeface="Arial"/>
                <a:cs typeface="Arial"/>
                <a:sym typeface="Arial"/>
              </a:rPr>
              <a:t>Explain the extent to which governmental branches can hold the bureaucracy accountable given the competing interests of Congress, the president, and the federal courts. </a:t>
            </a:r>
            <a:r>
              <a:rPr lang="en" sz="1600">
                <a:solidFill>
                  <a:srgbClr val="000000"/>
                </a:solidFill>
                <a:latin typeface="Arial"/>
                <a:ea typeface="Arial"/>
                <a:cs typeface="Arial"/>
                <a:sym typeface="Arial"/>
              </a:rPr>
              <a:t>(PMI-2.E)</a:t>
            </a:r>
            <a:endParaRPr sz="2267">
              <a:solidFill>
                <a:srgbClr val="000000"/>
              </a:solidFill>
              <a:latin typeface="Arial"/>
              <a:ea typeface="Arial"/>
              <a:cs typeface="Arial"/>
              <a:sym typeface="Arial"/>
            </a:endParaRPr>
          </a:p>
          <a:p>
            <a:pPr marL="0" indent="0">
              <a:spcBef>
                <a:spcPts val="1333"/>
              </a:spcBef>
              <a:spcAft>
                <a:spcPts val="2133"/>
              </a:spcAft>
              <a:buNone/>
            </a:pPr>
            <a:endParaRPr sz="2267">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85"/>
          <p:cNvPicPr preferRelativeResize="0"/>
          <p:nvPr/>
        </p:nvPicPr>
        <p:blipFill>
          <a:blip r:embed="rId3">
            <a:alphaModFix/>
          </a:blip>
          <a:stretch>
            <a:fillRect/>
          </a:stretch>
        </p:blipFill>
        <p:spPr>
          <a:xfrm>
            <a:off x="1528767" y="0"/>
            <a:ext cx="9134455"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pic>
        <p:nvPicPr>
          <p:cNvPr id="738" name="Google Shape;738;p121"/>
          <p:cNvPicPr preferRelativeResize="0"/>
          <p:nvPr/>
        </p:nvPicPr>
        <p:blipFill>
          <a:blip r:embed="rId3">
            <a:alphaModFix/>
          </a:blip>
          <a:stretch>
            <a:fillRect/>
          </a:stretch>
        </p:blipFill>
        <p:spPr>
          <a:xfrm>
            <a:off x="1524000" y="0"/>
            <a:ext cx="9144000" cy="6858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22"/>
          <p:cNvSpPr txBox="1"/>
          <p:nvPr/>
        </p:nvSpPr>
        <p:spPr>
          <a:xfrm>
            <a:off x="9144000" y="28148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Review</a:t>
            </a:r>
            <a:endParaRPr sz="1600" kern="0">
              <a:solidFill>
                <a:srgbClr val="000000"/>
              </a:solidFill>
              <a:latin typeface="Nunito"/>
              <a:ea typeface="Nunito"/>
              <a:cs typeface="Nunito"/>
              <a:sym typeface="Nunito"/>
            </a:endParaRPr>
          </a:p>
          <a:p>
            <a:pPr algn="ctr" defTabSz="1219170">
              <a:buClr>
                <a:srgbClr val="000000"/>
              </a:buClr>
            </a:pPr>
            <a:r>
              <a:rPr lang="en" sz="2267" kern="0">
                <a:solidFill>
                  <a:srgbClr val="000000"/>
                </a:solidFill>
                <a:latin typeface="Arial"/>
                <a:cs typeface="Arial"/>
                <a:sym typeface="Arial"/>
              </a:rPr>
              <a:t>The Executive Branch</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Jocz Production</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6:07</a:t>
            </a:r>
            <a:endParaRPr sz="1600" kern="0">
              <a:solidFill>
                <a:srgbClr val="000000"/>
              </a:solidFill>
              <a:latin typeface="Nunito"/>
              <a:ea typeface="Nunito"/>
              <a:cs typeface="Nunito"/>
              <a:sym typeface="Nunito"/>
            </a:endParaRPr>
          </a:p>
          <a:p>
            <a:pPr algn="ctr" defTabSz="1219170">
              <a:buClr>
                <a:srgbClr val="000000"/>
              </a:buClr>
            </a:pPr>
            <a:endParaRPr sz="1600" kern="0">
              <a:solidFill>
                <a:srgbClr val="000000"/>
              </a:solidFill>
              <a:latin typeface="Nunito"/>
              <a:ea typeface="Nunito"/>
              <a:cs typeface="Nunito"/>
              <a:sym typeface="Nunito"/>
            </a:endParaRPr>
          </a:p>
        </p:txBody>
      </p:sp>
      <p:pic>
        <p:nvPicPr>
          <p:cNvPr id="744" name="Google Shape;744;p122" descr="AP Government review video for any government textbook. &#10;&#10;Download the slides here:&#10;http://www.apushexplained.com/apgov.html&#10;&#10;Government in America (Pearson) Chapter 12&#10;American Government: Institutions &amp; Policies (Wilson) Chapters 14&#10;&#10;Topics covered:&#10;The Presidency, Presidential powers, executive branch, Federalist #70, electoral college, Vice President, 22nd Amendment, impeachment, Article II, enumerated powers, Madisonian system, Executive Order, increase in Presidential power, Cabinet, Executive Officer, White House Staff, First Lady, State of the Union, veto power, pocket veto, line-item veto, electoral mandate, Chief Diplomat, Commander in Chief, War Powers Resolution, Crisis Manager, “bully pulpit”, signing statements, Press Secretary, divided government, judicial nominations&#10;&#10;&#10;Congress Chapter 11 video: https://youtu.be/PJBwyL-gOVI&#10;The Federal Budget Chapter 13 video: https://youtu.be/uN7PNJZ_lKE" title="AP GOV Review Chapter 12 The Presidency">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23"/>
          <p:cNvSpPr txBox="1"/>
          <p:nvPr/>
        </p:nvSpPr>
        <p:spPr>
          <a:xfrm>
            <a:off x="9144000" y="28148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Review</a:t>
            </a:r>
            <a:endParaRPr sz="1600" kern="0">
              <a:solidFill>
                <a:srgbClr val="000000"/>
              </a:solidFill>
              <a:latin typeface="Nunito"/>
              <a:ea typeface="Nunito"/>
              <a:cs typeface="Nunito"/>
              <a:sym typeface="Nunito"/>
            </a:endParaRPr>
          </a:p>
          <a:p>
            <a:pPr algn="ctr" defTabSz="1219170">
              <a:buClr>
                <a:srgbClr val="000000"/>
              </a:buClr>
            </a:pPr>
            <a:r>
              <a:rPr lang="en" sz="2267" kern="0">
                <a:solidFill>
                  <a:srgbClr val="000000"/>
                </a:solidFill>
                <a:latin typeface="Arial"/>
                <a:cs typeface="Arial"/>
                <a:sym typeface="Arial"/>
              </a:rPr>
              <a:t>The Executive Branch</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Tom Richey</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6:07</a:t>
            </a:r>
            <a:endParaRPr sz="1600" kern="0">
              <a:solidFill>
                <a:srgbClr val="000000"/>
              </a:solidFill>
              <a:latin typeface="Nunito"/>
              <a:ea typeface="Nunito"/>
              <a:cs typeface="Nunito"/>
              <a:sym typeface="Nunito"/>
            </a:endParaRPr>
          </a:p>
          <a:p>
            <a:pPr algn="ctr" defTabSz="1219170">
              <a:buClr>
                <a:srgbClr val="000000"/>
              </a:buClr>
            </a:pPr>
            <a:endParaRPr sz="1600" kern="0">
              <a:solidFill>
                <a:srgbClr val="000000"/>
              </a:solidFill>
              <a:latin typeface="Nunito"/>
              <a:ea typeface="Nunito"/>
              <a:cs typeface="Nunito"/>
              <a:sym typeface="Nunito"/>
            </a:endParaRPr>
          </a:p>
        </p:txBody>
      </p:sp>
      <p:pic>
        <p:nvPicPr>
          <p:cNvPr id="750" name="Google Shape;750;p123" descr="Tom Richey goes through the powers of the presidency for AP Government students in this short review lecture for the AP Government and Politics exam.&#10;&#10;Powers of the Presidency:&#10;&#10;1. Commander in Chief&#10;2. Chief Executive&#10;3. Chief Diplomat&#10;4. Head of State&#10;5. Party Leader&#10;6. Chief Legislator&#10;7. Scapegoat in Chief" title="The Presidency (AP Government Review)">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24"/>
          <p:cNvSpPr txBox="1"/>
          <p:nvPr/>
        </p:nvSpPr>
        <p:spPr>
          <a:xfrm>
            <a:off x="9144000" y="28148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Review</a:t>
            </a:r>
            <a:endParaRPr sz="1600" kern="0">
              <a:solidFill>
                <a:srgbClr val="000000"/>
              </a:solidFill>
              <a:latin typeface="Nunito"/>
              <a:ea typeface="Nunito"/>
              <a:cs typeface="Nunito"/>
              <a:sym typeface="Nunito"/>
            </a:endParaRPr>
          </a:p>
          <a:p>
            <a:pPr algn="ctr" defTabSz="1219170">
              <a:buClr>
                <a:srgbClr val="000000"/>
              </a:buClr>
            </a:pPr>
            <a:r>
              <a:rPr lang="en" sz="2267" kern="0">
                <a:solidFill>
                  <a:srgbClr val="000000"/>
                </a:solidFill>
                <a:latin typeface="Arial"/>
                <a:cs typeface="Arial"/>
                <a:sym typeface="Arial"/>
              </a:rPr>
              <a:t>The Executive Branch</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Kelsey Falkowski</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6:07</a:t>
            </a:r>
            <a:endParaRPr sz="1600" kern="0">
              <a:solidFill>
                <a:srgbClr val="000000"/>
              </a:solidFill>
              <a:latin typeface="Nunito"/>
              <a:ea typeface="Nunito"/>
              <a:cs typeface="Nunito"/>
              <a:sym typeface="Nunito"/>
            </a:endParaRPr>
          </a:p>
          <a:p>
            <a:pPr algn="ctr" defTabSz="1219170">
              <a:buClr>
                <a:srgbClr val="000000"/>
              </a:buClr>
            </a:pPr>
            <a:endParaRPr sz="1600" kern="0">
              <a:solidFill>
                <a:srgbClr val="000000"/>
              </a:solidFill>
              <a:latin typeface="Nunito"/>
              <a:ea typeface="Nunito"/>
              <a:cs typeface="Nunito"/>
              <a:sym typeface="Nunito"/>
            </a:endParaRPr>
          </a:p>
        </p:txBody>
      </p:sp>
      <p:pic>
        <p:nvPicPr>
          <p:cNvPr id="756" name="Google Shape;756;p124" descr="AP Gov: Executive orders, executive privilege, veto power, war powers" title="What Makes the Presidency the Most Powerful Branch?">
            <a:hlinkClick r:id="rId3"/>
          </p:cNvPr>
          <p:cNvPicPr preferRelativeResize="0"/>
          <p:nvPr/>
        </p:nvPicPr>
        <p:blipFill>
          <a:blip r:embed="rId4">
            <a:alphaModFix/>
          </a:blip>
          <a:stretch>
            <a:fillRect/>
          </a:stretch>
        </p:blipFill>
        <p:spPr>
          <a:xfrm>
            <a:off x="0" y="50800"/>
            <a:ext cx="9144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86"/>
          <p:cNvPicPr preferRelativeResize="0"/>
          <p:nvPr/>
        </p:nvPicPr>
        <p:blipFill>
          <a:blip r:embed="rId3">
            <a:alphaModFix/>
          </a:blip>
          <a:stretch>
            <a:fillRect/>
          </a:stretch>
        </p:blipFill>
        <p:spPr>
          <a:xfrm>
            <a:off x="1419934" y="-97366"/>
            <a:ext cx="9113957" cy="6857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7"/>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pPr>
              <a:lnSpc>
                <a:spcPct val="115000"/>
              </a:lnSpc>
            </a:pPr>
            <a:r>
              <a:rPr lang="en" sz="2267" b="1">
                <a:solidFill>
                  <a:srgbClr val="0000FF"/>
                </a:solidFill>
                <a:latin typeface="Arial"/>
                <a:ea typeface="Arial"/>
                <a:cs typeface="Arial"/>
                <a:sym typeface="Arial"/>
              </a:rPr>
              <a:t>Topic 2.4: Roles and Powers of the President (Con-4.A.1)</a:t>
            </a:r>
            <a:endParaRPr sz="1600">
              <a:solidFill>
                <a:srgbClr val="0000FF"/>
              </a:solidFill>
              <a:latin typeface="Arial"/>
              <a:ea typeface="Arial"/>
              <a:cs typeface="Arial"/>
              <a:sym typeface="Arial"/>
            </a:endParaRPr>
          </a:p>
        </p:txBody>
      </p:sp>
      <p:sp>
        <p:nvSpPr>
          <p:cNvPr id="538" name="Google Shape;538;p87"/>
          <p:cNvSpPr txBox="1">
            <a:spLocks noGrp="1"/>
          </p:cNvSpPr>
          <p:nvPr>
            <p:ph type="body" idx="1"/>
          </p:nvPr>
        </p:nvSpPr>
        <p:spPr>
          <a:xfrm>
            <a:off x="1111100" y="1263333"/>
            <a:ext cx="9899600" cy="4473600"/>
          </a:xfrm>
          <a:prstGeom prst="rect">
            <a:avLst/>
          </a:prstGeom>
        </p:spPr>
        <p:txBody>
          <a:bodyPr spcFirstLastPara="1" wrap="square" lIns="121900" tIns="121900" rIns="121900" bIns="121900" anchor="t" anchorCtr="0">
            <a:noAutofit/>
          </a:bodyPr>
          <a:lstStyle/>
          <a:p>
            <a:pPr marL="0" indent="0">
              <a:spcBef>
                <a:spcPts val="1600"/>
              </a:spcBef>
              <a:buNone/>
            </a:pPr>
            <a:r>
              <a:rPr lang="en" sz="2267">
                <a:solidFill>
                  <a:srgbClr val="FF0000"/>
                </a:solidFill>
                <a:latin typeface="Arial"/>
                <a:ea typeface="Arial"/>
                <a:cs typeface="Arial"/>
                <a:sym typeface="Arial"/>
              </a:rPr>
              <a:t>Presidents use powers and perform functions of the office to accomplish a policy agenda. </a:t>
            </a: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endParaRPr sz="18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endParaRPr sz="1200">
              <a:solidFill>
                <a:srgbClr val="000000"/>
              </a:solidFill>
              <a:latin typeface="Arial"/>
              <a:ea typeface="Arial"/>
              <a:cs typeface="Arial"/>
              <a:sym typeface="Arial"/>
            </a:endParaRPr>
          </a:p>
          <a:p>
            <a:pPr marL="0" indent="0">
              <a:spcBef>
                <a:spcPts val="1333"/>
              </a:spcBef>
              <a:buNone/>
            </a:pPr>
            <a:endParaRPr sz="1867">
              <a:solidFill>
                <a:srgbClr val="000000"/>
              </a:solidFill>
              <a:latin typeface="Arial"/>
              <a:ea typeface="Arial"/>
              <a:cs typeface="Arial"/>
              <a:sym typeface="Arial"/>
            </a:endParaRPr>
          </a:p>
          <a:p>
            <a:pPr marL="0" indent="0">
              <a:spcBef>
                <a:spcPts val="1333"/>
              </a:spcBef>
              <a:spcAft>
                <a:spcPts val="1333"/>
              </a:spcAft>
              <a:buNone/>
            </a:pPr>
            <a:endParaRPr sz="16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8"/>
          <p:cNvSpPr txBox="1"/>
          <p:nvPr/>
        </p:nvSpPr>
        <p:spPr>
          <a:xfrm>
            <a:off x="9144000" y="2713200"/>
            <a:ext cx="2934000" cy="14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kern="0">
                <a:solidFill>
                  <a:srgbClr val="000000"/>
                </a:solidFill>
                <a:latin typeface="Nunito"/>
                <a:ea typeface="Nunito"/>
                <a:cs typeface="Nunito"/>
                <a:sym typeface="Nunito"/>
              </a:rPr>
              <a:t>Intro to Topic 2.4</a:t>
            </a:r>
            <a:endParaRPr sz="1600" kern="0">
              <a:solidFill>
                <a:srgbClr val="000000"/>
              </a:solidFill>
              <a:latin typeface="Nunito"/>
              <a:ea typeface="Nunito"/>
              <a:cs typeface="Nunito"/>
              <a:sym typeface="Nunito"/>
            </a:endParaRPr>
          </a:p>
          <a:p>
            <a:pPr algn="ctr" defTabSz="1219170">
              <a:buClr>
                <a:srgbClr val="000000"/>
              </a:buClr>
            </a:pPr>
            <a:r>
              <a:rPr lang="en" sz="2267" kern="0">
                <a:solidFill>
                  <a:srgbClr val="000000"/>
                </a:solidFill>
                <a:latin typeface="Arial"/>
                <a:cs typeface="Arial"/>
                <a:sym typeface="Arial"/>
              </a:rPr>
              <a:t>Roles and Power of the President</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algn="ctr" defTabSz="1219170">
              <a:buClr>
                <a:srgbClr val="000000"/>
              </a:buClr>
            </a:pPr>
            <a:r>
              <a:rPr lang="en" sz="1600" kern="0">
                <a:solidFill>
                  <a:srgbClr val="000000"/>
                </a:solidFill>
                <a:latin typeface="Nunito"/>
                <a:ea typeface="Nunito"/>
                <a:cs typeface="Nunito"/>
                <a:sym typeface="Nunito"/>
              </a:rPr>
              <a:t>Carey LaManna</a:t>
            </a:r>
            <a:endParaRPr sz="1600" kern="0">
              <a:solidFill>
                <a:srgbClr val="000000"/>
              </a:solidFill>
              <a:latin typeface="Nunito"/>
              <a:ea typeface="Nunito"/>
              <a:cs typeface="Nunito"/>
              <a:sym typeface="Nunito"/>
            </a:endParaRPr>
          </a:p>
          <a:p>
            <a:pPr algn="ctr" defTabSz="1219170">
              <a:buClr>
                <a:srgbClr val="000000"/>
              </a:buClr>
            </a:pPr>
            <a:r>
              <a:rPr lang="en" sz="1600" kern="0">
                <a:solidFill>
                  <a:srgbClr val="000000"/>
                </a:solidFill>
                <a:latin typeface="Nunito"/>
                <a:ea typeface="Nunito"/>
                <a:cs typeface="Nunito"/>
                <a:sym typeface="Nunito"/>
              </a:rPr>
              <a:t>6:06</a:t>
            </a:r>
            <a:endParaRPr sz="1600" kern="0">
              <a:solidFill>
                <a:srgbClr val="000000"/>
              </a:solidFill>
              <a:latin typeface="Nunito"/>
              <a:ea typeface="Nunito"/>
              <a:cs typeface="Nunito"/>
              <a:sym typeface="Nunito"/>
            </a:endParaRPr>
          </a:p>
          <a:p>
            <a:pPr algn="ctr" defTabSz="1219170">
              <a:buClr>
                <a:srgbClr val="000000"/>
              </a:buClr>
            </a:pPr>
            <a:endParaRPr sz="1600" kern="0">
              <a:solidFill>
                <a:srgbClr val="000000"/>
              </a:solidFill>
              <a:latin typeface="Nunito"/>
              <a:ea typeface="Nunito"/>
              <a:cs typeface="Nunito"/>
              <a:sym typeface="Nunito"/>
            </a:endParaRPr>
          </a:p>
        </p:txBody>
      </p:sp>
      <p:pic>
        <p:nvPicPr>
          <p:cNvPr id="544" name="Google Shape;544;p88"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4 Roles and Powers of the President AP Government">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9"/>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pPr>
              <a:lnSpc>
                <a:spcPct val="115000"/>
              </a:lnSpc>
            </a:pPr>
            <a:r>
              <a:rPr lang="en" sz="2267" b="1">
                <a:solidFill>
                  <a:srgbClr val="0000FF"/>
                </a:solidFill>
                <a:latin typeface="Arial"/>
                <a:ea typeface="Arial"/>
                <a:cs typeface="Arial"/>
                <a:sym typeface="Arial"/>
              </a:rPr>
              <a:t>Topic 2.4: Roles and Powers of the President (Con-4.A.2)</a:t>
            </a:r>
            <a:endParaRPr sz="1600">
              <a:solidFill>
                <a:srgbClr val="0000FF"/>
              </a:solidFill>
              <a:latin typeface="Arial"/>
              <a:ea typeface="Arial"/>
              <a:cs typeface="Arial"/>
              <a:sym typeface="Arial"/>
            </a:endParaRPr>
          </a:p>
        </p:txBody>
      </p:sp>
      <p:sp>
        <p:nvSpPr>
          <p:cNvPr id="550" name="Google Shape;550;p89"/>
          <p:cNvSpPr txBox="1">
            <a:spLocks noGrp="1"/>
          </p:cNvSpPr>
          <p:nvPr>
            <p:ph type="body" idx="1"/>
          </p:nvPr>
        </p:nvSpPr>
        <p:spPr>
          <a:xfrm>
            <a:off x="1146200" y="1291400"/>
            <a:ext cx="9899600" cy="4473600"/>
          </a:xfrm>
          <a:prstGeom prst="rect">
            <a:avLst/>
          </a:prstGeom>
        </p:spPr>
        <p:txBody>
          <a:bodyPr spcFirstLastPara="1" wrap="square" lIns="121900" tIns="121900" rIns="121900" bIns="121900" anchor="t" anchorCtr="0">
            <a:noAutofit/>
          </a:bodyPr>
          <a:lstStyle/>
          <a:p>
            <a:pPr marL="0" indent="0">
              <a:spcBef>
                <a:spcPts val="1600"/>
              </a:spcBef>
              <a:buNone/>
            </a:pPr>
            <a:r>
              <a:rPr lang="en" sz="2267">
                <a:solidFill>
                  <a:srgbClr val="FF0000"/>
                </a:solidFill>
                <a:latin typeface="Arial"/>
                <a:ea typeface="Arial"/>
                <a:cs typeface="Arial"/>
                <a:sym typeface="Arial"/>
              </a:rPr>
              <a:t>Formal and informal powers of the president include: </a:t>
            </a:r>
            <a:endParaRPr sz="2267">
              <a:solidFill>
                <a:srgbClr val="FF0000"/>
              </a:solidFill>
              <a:latin typeface="Arial"/>
              <a:ea typeface="Arial"/>
              <a:cs typeface="Arial"/>
              <a:sym typeface="Arial"/>
            </a:endParaRPr>
          </a:p>
          <a:p>
            <a:pPr indent="-448722">
              <a:spcBef>
                <a:spcPts val="1600"/>
              </a:spcBef>
              <a:buClr>
                <a:srgbClr val="FF0000"/>
              </a:buClr>
              <a:buSzPts val="1700"/>
              <a:buFont typeface="Arial"/>
              <a:buChar char="●"/>
            </a:pPr>
            <a:r>
              <a:rPr lang="en" sz="2267">
                <a:solidFill>
                  <a:srgbClr val="FF0000"/>
                </a:solidFill>
                <a:latin typeface="Arial"/>
                <a:ea typeface="Arial"/>
                <a:cs typeface="Arial"/>
                <a:sym typeface="Arial"/>
              </a:rPr>
              <a:t>Vetoes and pocket vetoes—formal powers that enable the president to check Congress</a:t>
            </a:r>
            <a:endParaRPr sz="2267">
              <a:solidFill>
                <a:srgbClr val="FF0000"/>
              </a:solidFill>
              <a:latin typeface="Arial"/>
              <a:ea typeface="Arial"/>
              <a:cs typeface="Arial"/>
              <a:sym typeface="Arial"/>
            </a:endParaRPr>
          </a:p>
          <a:p>
            <a:pPr indent="-448722">
              <a:buClr>
                <a:srgbClr val="FF0000"/>
              </a:buClr>
              <a:buSzPts val="1700"/>
              <a:buFont typeface="Arial"/>
              <a:buChar char="●"/>
            </a:pPr>
            <a:r>
              <a:rPr lang="en" sz="2267">
                <a:solidFill>
                  <a:srgbClr val="FF0000"/>
                </a:solidFill>
                <a:latin typeface="Arial"/>
                <a:ea typeface="Arial"/>
                <a:cs typeface="Arial"/>
                <a:sym typeface="Arial"/>
              </a:rPr>
              <a:t>Foreign policy—both formal (commander- in-chief and treaties) and informal (executive agreements) powers that influence relations with foreign nations</a:t>
            </a:r>
            <a:endParaRPr sz="2267">
              <a:solidFill>
                <a:srgbClr val="FF0000"/>
              </a:solidFill>
              <a:latin typeface="Arial"/>
              <a:ea typeface="Arial"/>
              <a:cs typeface="Arial"/>
              <a:sym typeface="Arial"/>
            </a:endParaRPr>
          </a:p>
          <a:p>
            <a:pPr indent="-448722">
              <a:buClr>
                <a:srgbClr val="FF0000"/>
              </a:buClr>
              <a:buSzPts val="1700"/>
              <a:buFont typeface="Arial"/>
              <a:buChar char="●"/>
            </a:pPr>
            <a:r>
              <a:rPr lang="en" sz="2267">
                <a:solidFill>
                  <a:srgbClr val="FF0000"/>
                </a:solidFill>
                <a:latin typeface="Arial"/>
                <a:ea typeface="Arial"/>
                <a:cs typeface="Arial"/>
                <a:sym typeface="Arial"/>
              </a:rPr>
              <a:t>Bargaining and persuasion—informal power that enables the president to secure congressional action</a:t>
            </a:r>
            <a:endParaRPr sz="2267">
              <a:solidFill>
                <a:srgbClr val="FF0000"/>
              </a:solidFill>
              <a:latin typeface="Arial"/>
              <a:ea typeface="Arial"/>
              <a:cs typeface="Arial"/>
              <a:sym typeface="Arial"/>
            </a:endParaRPr>
          </a:p>
          <a:p>
            <a:pPr indent="-448722">
              <a:buClr>
                <a:srgbClr val="FF0000"/>
              </a:buClr>
              <a:buSzPts val="1700"/>
              <a:buFont typeface="Arial"/>
              <a:buChar char="●"/>
            </a:pPr>
            <a:r>
              <a:rPr lang="en" sz="2267">
                <a:solidFill>
                  <a:srgbClr val="FF0000"/>
                </a:solidFill>
                <a:latin typeface="Arial"/>
                <a:ea typeface="Arial"/>
                <a:cs typeface="Arial"/>
                <a:sym typeface="Arial"/>
              </a:rPr>
              <a:t>Executive orders—implied from the president’s vested “executive power,” or from power delegated by Congress, executive orders allow </a:t>
            </a:r>
            <a:endParaRPr sz="160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0"/>
          <p:cNvSpPr txBox="1">
            <a:spLocks noGrp="1"/>
          </p:cNvSpPr>
          <p:nvPr>
            <p:ph type="body" idx="1"/>
          </p:nvPr>
        </p:nvSpPr>
        <p:spPr>
          <a:xfrm>
            <a:off x="1146200" y="374600"/>
            <a:ext cx="9899600" cy="5085600"/>
          </a:xfrm>
          <a:prstGeom prst="rect">
            <a:avLst/>
          </a:prstGeom>
        </p:spPr>
        <p:txBody>
          <a:bodyPr spcFirstLastPara="1" wrap="square" lIns="121900" tIns="121900" rIns="121900" bIns="121900" anchor="t" anchorCtr="0">
            <a:noAutofit/>
          </a:bodyPr>
          <a:lstStyle/>
          <a:p>
            <a:pPr marL="0" indent="0">
              <a:spcBef>
                <a:spcPts val="1600"/>
              </a:spcBef>
              <a:buNone/>
            </a:pPr>
            <a:endParaRPr sz="2267">
              <a:solidFill>
                <a:srgbClr val="FF0000"/>
              </a:solidFill>
              <a:latin typeface="Arial"/>
              <a:ea typeface="Arial"/>
              <a:cs typeface="Arial"/>
              <a:sym typeface="Arial"/>
            </a:endParaRPr>
          </a:p>
          <a:p>
            <a:pPr indent="0">
              <a:spcBef>
                <a:spcPts val="1600"/>
              </a:spcBef>
              <a:buNone/>
            </a:pPr>
            <a:r>
              <a:rPr lang="en" sz="2267">
                <a:solidFill>
                  <a:srgbClr val="FF0000"/>
                </a:solidFill>
                <a:latin typeface="Arial"/>
                <a:ea typeface="Arial"/>
                <a:cs typeface="Arial"/>
                <a:sym typeface="Arial"/>
              </a:rPr>
              <a:t>the president to manage the federal government</a:t>
            </a:r>
            <a:endParaRPr sz="2267">
              <a:solidFill>
                <a:srgbClr val="FF0000"/>
              </a:solidFill>
              <a:latin typeface="Arial"/>
              <a:ea typeface="Arial"/>
              <a:cs typeface="Arial"/>
              <a:sym typeface="Arial"/>
            </a:endParaRPr>
          </a:p>
          <a:p>
            <a:pPr indent="-448722">
              <a:buClr>
                <a:srgbClr val="FF0000"/>
              </a:buClr>
              <a:buSzPts val="1700"/>
              <a:buFont typeface="Arial"/>
              <a:buChar char="●"/>
            </a:pPr>
            <a:r>
              <a:rPr lang="en" sz="2267">
                <a:solidFill>
                  <a:srgbClr val="FF0000"/>
                </a:solidFill>
                <a:latin typeface="Arial"/>
                <a:ea typeface="Arial"/>
                <a:cs typeface="Arial"/>
                <a:sym typeface="Arial"/>
              </a:rPr>
              <a:t>Signing statements—informal power that informs Congress and the public of the president’s interpretation of laws passed by Congress and signed by the president </a:t>
            </a:r>
            <a:endParaRPr sz="2267">
              <a:solidFill>
                <a:srgbClr val="FF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2267">
                <a:solidFill>
                  <a:srgbClr val="FF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1200">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600"/>
              </a:spcBef>
              <a:buNone/>
            </a:pPr>
            <a:endParaRPr sz="2267">
              <a:solidFill>
                <a:srgbClr val="FF0000"/>
              </a:solidFill>
              <a:latin typeface="Arial"/>
              <a:ea typeface="Arial"/>
              <a:cs typeface="Arial"/>
              <a:sym typeface="Arial"/>
            </a:endParaRPr>
          </a:p>
          <a:p>
            <a:pPr marL="0" indent="0">
              <a:spcBef>
                <a:spcPts val="1600"/>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endParaRPr sz="1867">
              <a:solidFill>
                <a:srgbClr val="000000"/>
              </a:solidFill>
              <a:latin typeface="Arial"/>
              <a:ea typeface="Arial"/>
              <a:cs typeface="Arial"/>
              <a:sym typeface="Arial"/>
            </a:endParaRPr>
          </a:p>
          <a:p>
            <a:pPr marL="0" indent="0">
              <a:buNone/>
            </a:pPr>
            <a:endParaRPr sz="2267">
              <a:solidFill>
                <a:srgbClr val="FF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r>
              <a:rPr lang="en" sz="1467">
                <a:solidFill>
                  <a:srgbClr val="000000"/>
                </a:solidFill>
                <a:latin typeface="Arial"/>
                <a:ea typeface="Arial"/>
                <a:cs typeface="Arial"/>
                <a:sym typeface="Arial"/>
              </a:rPr>
              <a:t>		</a:t>
            </a:r>
            <a:endParaRPr sz="1467">
              <a:solidFill>
                <a:srgbClr val="000000"/>
              </a:solidFill>
              <a:latin typeface="Arial"/>
              <a:ea typeface="Arial"/>
              <a:cs typeface="Arial"/>
              <a:sym typeface="Arial"/>
            </a:endParaRPr>
          </a:p>
          <a:p>
            <a:pPr marL="0" indent="0">
              <a:spcBef>
                <a:spcPts val="1333"/>
              </a:spcBef>
              <a:buNone/>
            </a:pPr>
            <a:endParaRPr sz="1200">
              <a:solidFill>
                <a:srgbClr val="000000"/>
              </a:solidFill>
              <a:latin typeface="Arial"/>
              <a:ea typeface="Arial"/>
              <a:cs typeface="Arial"/>
              <a:sym typeface="Arial"/>
            </a:endParaRPr>
          </a:p>
          <a:p>
            <a:pPr marL="0" indent="0">
              <a:spcBef>
                <a:spcPts val="1333"/>
              </a:spcBef>
              <a:buNone/>
            </a:pPr>
            <a:endParaRPr sz="1867">
              <a:solidFill>
                <a:srgbClr val="000000"/>
              </a:solidFill>
              <a:latin typeface="Arial"/>
              <a:ea typeface="Arial"/>
              <a:cs typeface="Arial"/>
              <a:sym typeface="Arial"/>
            </a:endParaRPr>
          </a:p>
          <a:p>
            <a:pPr marL="0" indent="0">
              <a:spcBef>
                <a:spcPts val="1333"/>
              </a:spcBef>
              <a:buNone/>
            </a:pPr>
            <a:endParaRPr sz="1600">
              <a:solidFill>
                <a:srgbClr val="000000"/>
              </a:solidFill>
              <a:latin typeface="Arial"/>
              <a:ea typeface="Arial"/>
              <a:cs typeface="Arial"/>
              <a:sym typeface="Arial"/>
            </a:endParaRPr>
          </a:p>
          <a:p>
            <a:pPr indent="-448722">
              <a:spcBef>
                <a:spcPts val="1600"/>
              </a:spcBef>
              <a:buClr>
                <a:srgbClr val="FF0000"/>
              </a:buClr>
              <a:buSzPts val="1700"/>
              <a:buFont typeface="Arial"/>
              <a:buChar char="●"/>
            </a:pPr>
            <a:endParaRPr sz="2267">
              <a:solidFill>
                <a:srgbClr val="FF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2121</Words>
  <Application>Microsoft Office PowerPoint</Application>
  <PresentationFormat>Widescreen</PresentationFormat>
  <Paragraphs>630</Paragraphs>
  <Slides>43</Slides>
  <Notes>42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Calibri Light</vt:lpstr>
      <vt:lpstr>Nunito</vt:lpstr>
      <vt:lpstr>Office Theme</vt:lpstr>
      <vt:lpstr>Shift</vt:lpstr>
      <vt:lpstr>UNIT II: President</vt:lpstr>
      <vt:lpstr>Topic 2.4-2.7 The President</vt:lpstr>
      <vt:lpstr>Enduring Understanding (Con-4)</vt:lpstr>
      <vt:lpstr>PowerPoint Presentation</vt:lpstr>
      <vt:lpstr>PowerPoint Presentation</vt:lpstr>
      <vt:lpstr>Topic 2.4: Roles and Powers of the President (Con-4.A.1)</vt:lpstr>
      <vt:lpstr>PowerPoint Presentation</vt:lpstr>
      <vt:lpstr>Topic 2.4: Roles and Powers of the President (Con-4.A.2)</vt:lpstr>
      <vt:lpstr>PowerPoint Presentation</vt:lpstr>
      <vt:lpstr>PowerPoint Presentation</vt:lpstr>
      <vt:lpstr>PowerPoint Presentation</vt:lpstr>
      <vt:lpstr>PowerPoint Presentation</vt:lpstr>
      <vt:lpstr>The Executive Agreement</vt:lpstr>
      <vt:lpstr>PowerPoint Presentation</vt:lpstr>
      <vt:lpstr>PowerPoint Presentation</vt:lpstr>
      <vt:lpstr>Topic 2.5: Checks on the Presidency (Con-4.B.1)</vt:lpstr>
      <vt:lpstr>PowerPoint Presentation</vt:lpstr>
      <vt:lpstr>PowerPoint Presentation</vt:lpstr>
      <vt:lpstr>PowerPoint Presentation</vt:lpstr>
      <vt:lpstr>PowerPoint Presentation</vt:lpstr>
      <vt:lpstr>PowerPoint Presentation</vt:lpstr>
      <vt:lpstr>PowerPoint Presentation</vt:lpstr>
      <vt:lpstr>Topic 2.5: Checks on the Presidency (Con-4.B.2)</vt:lpstr>
      <vt:lpstr>PowerPoint Presentation</vt:lpstr>
      <vt:lpstr>Topic 2.5: Checks on the Presidency (Con-4.B.3)</vt:lpstr>
      <vt:lpstr>PowerPoint Presentation</vt:lpstr>
      <vt:lpstr>Topic 2.6: Expansion of Presidential Power (Con-4.C.1)</vt:lpstr>
      <vt:lpstr>PowerPoint Presentation</vt:lpstr>
      <vt:lpstr>PowerPoint Presentation</vt:lpstr>
      <vt:lpstr>PowerPoint Presentation</vt:lpstr>
      <vt:lpstr>Topic 2.6: Expansion of Presidential Power (Con-4.C.2)</vt:lpstr>
      <vt:lpstr>PowerPoint Presentation</vt:lpstr>
      <vt:lpstr>PowerPoint Presentation</vt:lpstr>
      <vt:lpstr>Topic 2.6: Expansion of Presidential Power (Con-4.C.3)</vt:lpstr>
      <vt:lpstr>Topic 2.7: Presidential Communication (Con-4.D.1)</vt:lpstr>
      <vt:lpstr>PowerPoint Presentation</vt:lpstr>
      <vt:lpstr>Review The Executive Branch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 President</dc:title>
  <dc:creator>Darrell Duncan</dc:creator>
  <cp:lastModifiedBy>Darrell Duncan</cp:lastModifiedBy>
  <cp:revision>1</cp:revision>
  <dcterms:created xsi:type="dcterms:W3CDTF">2022-02-28T15:04:15Z</dcterms:created>
  <dcterms:modified xsi:type="dcterms:W3CDTF">2022-02-28T15:05:24Z</dcterms:modified>
</cp:coreProperties>
</file>