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6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</p:sldIdLst>
  <p:sldSz cx="9144000" cy="5143500" type="screen16x9"/>
  <p:notesSz cx="6858000" cy="9144000"/>
  <p:embeddedFontLst>
    <p:embeddedFont>
      <p:font typeface="Amatic SC" panose="020B0604020202020204" charset="-79"/>
      <p:regular r:id="rId62"/>
      <p:bold r:id="rId63"/>
    </p:embeddedFont>
    <p:embeddedFont>
      <p:font typeface="Source Code Pro" panose="020B0604020202020204" charset="0"/>
      <p:regular r:id="rId64"/>
      <p:bold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2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3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58efcabab3_0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58efcabab3_0_3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58efcabab3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58efcabab3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58efcabab3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58efcabab3_0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58efcabab3_0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58efcabab3_0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58efcabab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58efcabab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58efcabab3_0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58efcabab3_0_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58efcabab3_0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58efcabab3_0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58efcabab3_0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58efcabab3_0_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58efcabab3_0_4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58efcabab3_0_4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58efcabab3_0_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58efcabab3_0_4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58efcabab3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58efcabab3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58efcabab3_0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58efcabab3_0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58efcabab3_0_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58efcabab3_0_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58efcabab3_0_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58efcabab3_0_4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58efcabab3_0_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58efcabab3_0_4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58efcabab3_0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58efcabab3_0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58efcabab3_0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58efcabab3_0_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58efcabab3_0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58efcabab3_0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58efcabab3_0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58efcabab3_0_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58efcabab3_0_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58efcabab3_0_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58efcabab3_0_4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58efcabab3_0_4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58efcabab3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58efcabab3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58efcabab3_0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58efcabab3_0_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56f96b57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56f96b57b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56f96b57b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56f96b57b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56f96b57b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56f96b57b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56f96b57b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56f96b57b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56f96b57bd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56f96b57bd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56f96b57bd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56f96b57bd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56f96b57b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56f96b57b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56f96b57b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56f96b57bd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56f96b57bd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56f96b57bd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58efcabab3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58efcabab3_0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56f96b57bd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56f96b57bd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56f96b57bd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56f96b57bd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56f96b57bd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56f96b57bd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56f96b57bd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56f96b57bd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56f96b57bd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56f96b57bd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56f96b57bd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56f96b57bd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56f96b57bd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56f96b57bd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56f96b57bd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56f96b57bd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56f96b57bd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56f96b57bd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56f96b57bd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56f96b57bd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58efcabab3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58efcabab3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56f96b57bd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56f96b57bd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56f96b57bd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56f96b57bd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56f96b57bd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56f96b57bd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56f96b57bd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56f96b57bd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56f96b57bd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56f96b57bd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56f96b57bd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56f96b57bd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56f96b57bd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56f96b57bd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56f96b57bd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56f96b57bd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56f96b57bd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56f96b57bd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56f96b57bd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56f96b57bd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58efcabab3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58efcabab3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58efcabab3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58efcabab3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58efcabab3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58efcabab3_0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8efcabab3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8efcabab3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lameitonthevoices.com/2011/01/animated-graph-of-day-growth-of-us.html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ilderlehrman.org/content/infographic-reform-movements-progressive-era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2318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  <a:solidFill>
            <a:srgbClr val="5E8C6A"/>
          </a:solidFill>
          <a:ln w="9525" cap="flat" cmpd="sng">
            <a:solidFill>
              <a:srgbClr val="88A6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2C45A"/>
                </a:solidFill>
              </a:rPr>
              <a:t>APUSH Thematic Review</a:t>
            </a:r>
            <a:endParaRPr>
              <a:solidFill>
                <a:srgbClr val="F2C45A"/>
              </a:solidFill>
            </a:endParaRP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  <a:solidFill>
            <a:srgbClr val="5E8C6A"/>
          </a:solidFill>
          <a:ln w="9525" cap="flat" cmpd="sng">
            <a:solidFill>
              <a:srgbClr val="88A6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2C45A"/>
                </a:solidFill>
              </a:rPr>
              <a:t>Color Coded by Subject</a:t>
            </a:r>
            <a:endParaRPr>
              <a:solidFill>
                <a:srgbClr val="F2C45A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4F4F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rgbClr val="547980"/>
          </a:solidFill>
          <a:ln w="9525" cap="flat" cmpd="sng">
            <a:solidFill>
              <a:srgbClr val="45AD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5FCC2"/>
                </a:solidFill>
              </a:rPr>
              <a:t>Era of Good Feelings</a:t>
            </a:r>
            <a:endParaRPr>
              <a:solidFill>
                <a:srgbClr val="E5FCC2"/>
              </a:solidFill>
            </a:endParaRPr>
          </a:p>
        </p:txBody>
      </p:sp>
      <p:sp>
        <p:nvSpPr>
          <p:cNvPr id="116" name="Google Shape;116;p22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solidFill>
            <a:srgbClr val="547980"/>
          </a:solidFill>
          <a:ln w="9525" cap="flat" cmpd="sng">
            <a:solidFill>
              <a:srgbClr val="45AD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Federalists die out after opposition to War of 1812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Dem. Reps gain popularity with LA Purchase and extension of the franchise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Monroe’s Presidency</a:t>
            </a:r>
            <a:endParaRPr sz="2400">
              <a:solidFill>
                <a:srgbClr val="E5FCC2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Ends largely w/ the disputed election of 1824</a:t>
            </a:r>
            <a:endParaRPr sz="2400">
              <a:solidFill>
                <a:srgbClr val="E5FCC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4F4F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rgbClr val="547980"/>
          </a:solidFill>
          <a:ln w="9525" cap="flat" cmpd="sng">
            <a:solidFill>
              <a:srgbClr val="45AD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5FCC2"/>
                </a:solidFill>
              </a:rPr>
              <a:t>Jacksonian Era: First Real Political Parties</a:t>
            </a:r>
            <a:endParaRPr>
              <a:solidFill>
                <a:srgbClr val="E5FCC2"/>
              </a:solidFill>
            </a:endParaRPr>
          </a:p>
        </p:txBody>
      </p:sp>
      <p:sp>
        <p:nvSpPr>
          <p:cNvPr id="122" name="Google Shape;122;p23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4107900" cy="3340200"/>
          </a:xfrm>
          <a:prstGeom prst="rect">
            <a:avLst/>
          </a:prstGeom>
          <a:solidFill>
            <a:srgbClr val="547980"/>
          </a:solidFill>
          <a:ln w="9525" cap="flat" cmpd="sng">
            <a:solidFill>
              <a:srgbClr val="45AD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Whigs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Oppose Jackson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Clay, Q. Adams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Gov’t to make internal improvements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Nat’l Bank</a:t>
            </a:r>
            <a:endParaRPr sz="2400">
              <a:solidFill>
                <a:srgbClr val="E5FCC2"/>
              </a:solidFill>
            </a:endParaRPr>
          </a:p>
        </p:txBody>
      </p:sp>
      <p:sp>
        <p:nvSpPr>
          <p:cNvPr id="123" name="Google Shape;123;p23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  <a:solidFill>
            <a:srgbClr val="547980"/>
          </a:solidFill>
          <a:ln w="9525" cap="flat" cmpd="sng">
            <a:solidFill>
              <a:srgbClr val="45AD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Democrats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Jackson, Van Buren, Polk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States’ Rights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Westward Expansion</a:t>
            </a:r>
            <a:endParaRPr sz="2400">
              <a:solidFill>
                <a:srgbClr val="E5FCC2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Jackson defies party during nullification crisis.</a:t>
            </a:r>
            <a:endParaRPr sz="2400">
              <a:solidFill>
                <a:srgbClr val="E5FCC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4F4F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rgbClr val="547980"/>
          </a:solidFill>
          <a:ln w="9525" cap="flat" cmpd="sng">
            <a:solidFill>
              <a:srgbClr val="45AD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5FCC2"/>
                </a:solidFill>
              </a:rPr>
              <a:t>Slavery Debate</a:t>
            </a:r>
            <a:endParaRPr>
              <a:solidFill>
                <a:srgbClr val="E5FCC2"/>
              </a:solidFill>
            </a:endParaRPr>
          </a:p>
        </p:txBody>
      </p:sp>
      <p:sp>
        <p:nvSpPr>
          <p:cNvPr id="129" name="Google Shape;129;p2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  <a:solidFill>
            <a:srgbClr val="547980"/>
          </a:solidFill>
          <a:ln w="9525" cap="flat" cmpd="sng">
            <a:solidFill>
              <a:srgbClr val="45AD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Republicans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Replace the Whigs, who fell apart over slavery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Strong gov’t in order to ensure “Free Soil”</a:t>
            </a:r>
            <a:endParaRPr sz="2400">
              <a:solidFill>
                <a:srgbClr val="E5FCC2"/>
              </a:solidFill>
            </a:endParaRPr>
          </a:p>
        </p:txBody>
      </p:sp>
      <p:sp>
        <p:nvSpPr>
          <p:cNvPr id="130" name="Google Shape;130;p24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  <a:solidFill>
            <a:srgbClr val="547980"/>
          </a:solidFill>
          <a:ln w="9525" cap="flat" cmpd="sng">
            <a:solidFill>
              <a:srgbClr val="45AD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Democrats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States’ Rights</a:t>
            </a:r>
            <a:endParaRPr sz="2400">
              <a:solidFill>
                <a:srgbClr val="E5FCC2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Northern: Pop. Sov. (Douglas)</a:t>
            </a:r>
            <a:endParaRPr sz="2400">
              <a:solidFill>
                <a:srgbClr val="E5FCC2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Southern: Constitutional Right (Calhoun)</a:t>
            </a:r>
            <a:endParaRPr sz="2400">
              <a:solidFill>
                <a:srgbClr val="E5FCC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4F4F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rgbClr val="547980"/>
          </a:solidFill>
          <a:ln w="9525" cap="flat" cmpd="sng">
            <a:solidFill>
              <a:srgbClr val="45AD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5FCC2"/>
                </a:solidFill>
              </a:rPr>
              <a:t>Reconstruction</a:t>
            </a:r>
            <a:endParaRPr>
              <a:solidFill>
                <a:srgbClr val="E5FCC2"/>
              </a:solidFill>
            </a:endParaRPr>
          </a:p>
        </p:txBody>
      </p:sp>
      <p:sp>
        <p:nvSpPr>
          <p:cNvPr id="136" name="Google Shape;136;p2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  <a:solidFill>
            <a:srgbClr val="547980"/>
          </a:solidFill>
          <a:ln w="9525" cap="flat" cmpd="sng">
            <a:solidFill>
              <a:srgbClr val="45AD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Republicans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Nat’l gov’t to protect freedmen through laws and military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“Radical”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13th, 14th, 15th</a:t>
            </a:r>
            <a:endParaRPr sz="2400">
              <a:solidFill>
                <a:srgbClr val="E5FCC2"/>
              </a:solidFill>
            </a:endParaRPr>
          </a:p>
        </p:txBody>
      </p:sp>
      <p:sp>
        <p:nvSpPr>
          <p:cNvPr id="137" name="Google Shape;137;p25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  <a:solidFill>
            <a:srgbClr val="547980"/>
          </a:solidFill>
          <a:ln w="9525" cap="flat" cmpd="sng">
            <a:solidFill>
              <a:srgbClr val="45AD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Democrats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Reconstruction violates Constitution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States’ Rights to “Home Rule”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Post 1877: “Redeemers”</a:t>
            </a:r>
            <a:endParaRPr sz="2400">
              <a:solidFill>
                <a:srgbClr val="E5FCC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4F4F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rgbClr val="547980"/>
          </a:solidFill>
          <a:ln w="9525" cap="flat" cmpd="sng">
            <a:solidFill>
              <a:srgbClr val="45AD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5FCC2"/>
                </a:solidFill>
              </a:rPr>
              <a:t>Gilded Age</a:t>
            </a:r>
            <a:endParaRPr>
              <a:solidFill>
                <a:srgbClr val="E5FCC2"/>
              </a:solidFill>
            </a:endParaRPr>
          </a:p>
        </p:txBody>
      </p:sp>
      <p:sp>
        <p:nvSpPr>
          <p:cNvPr id="143" name="Google Shape;143;p26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  <a:solidFill>
            <a:srgbClr val="547980"/>
          </a:solidFill>
          <a:ln w="9525" cap="flat" cmpd="sng">
            <a:solidFill>
              <a:srgbClr val="45AD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Republicans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“Waved the Bloody Flag”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Pro-business, tariffs, gold stan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Mugwumps supported Cleveland</a:t>
            </a:r>
            <a:endParaRPr sz="2400">
              <a:solidFill>
                <a:srgbClr val="E5FCC2"/>
              </a:solidFill>
            </a:endParaRPr>
          </a:p>
        </p:txBody>
      </p:sp>
      <p:sp>
        <p:nvSpPr>
          <p:cNvPr id="144" name="Google Shape;144;p26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  <a:solidFill>
            <a:srgbClr val="547980"/>
          </a:solidFill>
          <a:ln w="9525" cap="flat" cmpd="sng">
            <a:solidFill>
              <a:srgbClr val="45AD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Democrats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Divided on many issues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Anti-tariff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Cleveland was only Pres. during this time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“Solid South”</a:t>
            </a:r>
            <a:endParaRPr sz="2400">
              <a:solidFill>
                <a:srgbClr val="E5FCC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4F4F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7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rgbClr val="547980"/>
          </a:solidFill>
          <a:ln w="9525" cap="flat" cmpd="sng">
            <a:solidFill>
              <a:srgbClr val="45AD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5FCC2"/>
                </a:solidFill>
              </a:rPr>
              <a:t>New Ideas: Expansion of Government</a:t>
            </a:r>
            <a:endParaRPr>
              <a:solidFill>
                <a:srgbClr val="E5FCC2"/>
              </a:solidFill>
            </a:endParaRPr>
          </a:p>
        </p:txBody>
      </p:sp>
      <p:sp>
        <p:nvSpPr>
          <p:cNvPr id="150" name="Google Shape;150;p27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  <a:solidFill>
            <a:srgbClr val="547980"/>
          </a:solidFill>
          <a:ln w="9525" cap="flat" cmpd="sng">
            <a:solidFill>
              <a:srgbClr val="45AD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Populists	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Grew out of Granger movement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Gov’t ownership of railroads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Free coinage of silver</a:t>
            </a:r>
            <a:endParaRPr sz="2400">
              <a:solidFill>
                <a:srgbClr val="E5FCC2"/>
              </a:solidFill>
            </a:endParaRPr>
          </a:p>
        </p:txBody>
      </p:sp>
      <p:sp>
        <p:nvSpPr>
          <p:cNvPr id="151" name="Google Shape;151;p27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  <a:solidFill>
            <a:srgbClr val="547980"/>
          </a:solidFill>
          <a:ln w="9525" cap="flat" cmpd="sng">
            <a:solidFill>
              <a:srgbClr val="45AD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Progressives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Not a unified group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Expansion of gov’t to right society’s wrongs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Economic focus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Gov’t reform</a:t>
            </a:r>
            <a:endParaRPr sz="2400">
              <a:solidFill>
                <a:srgbClr val="E5FCC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4F4F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rgbClr val="547980"/>
          </a:solidFill>
          <a:ln w="9525" cap="flat" cmpd="sng">
            <a:solidFill>
              <a:srgbClr val="45AD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5FCC2"/>
                </a:solidFill>
              </a:rPr>
              <a:t>Party Switch</a:t>
            </a:r>
            <a:endParaRPr>
              <a:solidFill>
                <a:srgbClr val="E5FCC2"/>
              </a:solidFill>
            </a:endParaRPr>
          </a:p>
        </p:txBody>
      </p:sp>
      <p:sp>
        <p:nvSpPr>
          <p:cNvPr id="157" name="Google Shape;157;p28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  <a:solidFill>
            <a:srgbClr val="547980"/>
          </a:solidFill>
          <a:ln w="9525" cap="flat" cmpd="sng">
            <a:solidFill>
              <a:srgbClr val="45AD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Democrats: Wilson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Progressive platform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16th, 17th, 18th, 19th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Working hours and wages</a:t>
            </a:r>
            <a:endParaRPr sz="2400">
              <a:solidFill>
                <a:srgbClr val="E5FCC2"/>
              </a:solidFill>
            </a:endParaRPr>
          </a:p>
        </p:txBody>
      </p:sp>
      <p:sp>
        <p:nvSpPr>
          <p:cNvPr id="158" name="Google Shape;158;p28"/>
          <p:cNvSpPr txBox="1">
            <a:spLocks noGrp="1"/>
          </p:cNvSpPr>
          <p:nvPr>
            <p:ph type="body" idx="2"/>
          </p:nvPr>
        </p:nvSpPr>
        <p:spPr>
          <a:xfrm>
            <a:off x="4572000" y="1228675"/>
            <a:ext cx="4260300" cy="3340200"/>
          </a:xfrm>
          <a:prstGeom prst="rect">
            <a:avLst/>
          </a:prstGeom>
          <a:solidFill>
            <a:srgbClr val="547980"/>
          </a:solidFill>
          <a:ln w="9525" cap="flat" cmpd="sng">
            <a:solidFill>
              <a:srgbClr val="45AD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Republicans</a:t>
            </a:r>
            <a:endParaRPr sz="2400">
              <a:solidFill>
                <a:srgbClr val="E5FCC2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Roosevelt: Progressive</a:t>
            </a:r>
            <a:endParaRPr sz="2400">
              <a:solidFill>
                <a:srgbClr val="E5FCC2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Taft: Pro-business</a:t>
            </a:r>
            <a:endParaRPr sz="2400">
              <a:solidFill>
                <a:srgbClr val="E5FCC2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1912 - divides the electorate</a:t>
            </a:r>
            <a:endParaRPr sz="2400">
              <a:solidFill>
                <a:srgbClr val="E5FCC2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TR supports go to Dems</a:t>
            </a:r>
            <a:endParaRPr sz="2400">
              <a:solidFill>
                <a:srgbClr val="E5FCC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4F4F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9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rgbClr val="547980"/>
          </a:solidFill>
          <a:ln w="9525" cap="flat" cmpd="sng">
            <a:solidFill>
              <a:srgbClr val="45AD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5FCC2"/>
                </a:solidFill>
              </a:rPr>
              <a:t>Birth of Modern Politics</a:t>
            </a:r>
            <a:endParaRPr>
              <a:solidFill>
                <a:srgbClr val="E5FCC2"/>
              </a:solidFill>
            </a:endParaRPr>
          </a:p>
        </p:txBody>
      </p:sp>
      <p:sp>
        <p:nvSpPr>
          <p:cNvPr id="164" name="Google Shape;164;p29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  <a:solidFill>
            <a:srgbClr val="547980"/>
          </a:solidFill>
          <a:ln w="9525" cap="flat" cmpd="sng">
            <a:solidFill>
              <a:srgbClr val="45AD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Democrats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FDR’s New Deal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Johnson’s Great Society</a:t>
            </a:r>
            <a:endParaRPr sz="2400">
              <a:solidFill>
                <a:srgbClr val="E5FCC2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Gov’t intervention to protect “life, liberty, happiness”</a:t>
            </a:r>
            <a:endParaRPr sz="2400">
              <a:solidFill>
                <a:srgbClr val="E5FCC2"/>
              </a:solidFill>
            </a:endParaRPr>
          </a:p>
        </p:txBody>
      </p:sp>
      <p:sp>
        <p:nvSpPr>
          <p:cNvPr id="165" name="Google Shape;165;p29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  <a:solidFill>
            <a:srgbClr val="547980"/>
          </a:solidFill>
          <a:ln w="9525" cap="flat" cmpd="sng">
            <a:solidFill>
              <a:srgbClr val="45AD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Republicans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Harding’s Return to Normalcy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Nixon’s Southern Strategy</a:t>
            </a:r>
            <a:endParaRPr sz="2400">
              <a:solidFill>
                <a:srgbClr val="E5FCC2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Protection from gov’t for “life, liberty, happiness”</a:t>
            </a:r>
            <a:endParaRPr sz="2400">
              <a:solidFill>
                <a:srgbClr val="E5FCC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4F4F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0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rgbClr val="547980"/>
          </a:solidFill>
          <a:ln w="9525" cap="flat" cmpd="sng">
            <a:solidFill>
              <a:srgbClr val="45AD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5FCC2"/>
                </a:solidFill>
              </a:rPr>
              <a:t>Liberals and Conservatives</a:t>
            </a:r>
            <a:endParaRPr>
              <a:solidFill>
                <a:srgbClr val="E5FCC2"/>
              </a:solidFill>
            </a:endParaRPr>
          </a:p>
        </p:txBody>
      </p:sp>
      <p:sp>
        <p:nvSpPr>
          <p:cNvPr id="171" name="Google Shape;171;p30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  <a:solidFill>
            <a:srgbClr val="547980"/>
          </a:solidFill>
          <a:ln w="9525" cap="flat" cmpd="sng">
            <a:solidFill>
              <a:srgbClr val="45AD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Liberals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Large role for gov’t in economy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Protection of civil rights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Gov’t funding for education, society	</a:t>
            </a:r>
            <a:endParaRPr sz="2400">
              <a:solidFill>
                <a:srgbClr val="E5FCC2"/>
              </a:solidFill>
            </a:endParaRPr>
          </a:p>
        </p:txBody>
      </p:sp>
      <p:sp>
        <p:nvSpPr>
          <p:cNvPr id="172" name="Google Shape;172;p30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  <a:solidFill>
            <a:srgbClr val="547980"/>
          </a:solidFill>
          <a:ln w="9525" cap="flat" cmpd="sng">
            <a:solidFill>
              <a:srgbClr val="45AD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Conservatives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Laissez-faire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Strict construction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States’ Rights</a:t>
            </a:r>
            <a:endParaRPr sz="2400">
              <a:solidFill>
                <a:srgbClr val="E5FCC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86B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1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CBE8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140D"/>
                </a:solidFill>
              </a:rPr>
              <a:t>The Economy, Labor, and Migration</a:t>
            </a:r>
            <a:endParaRPr>
              <a:solidFill>
                <a:srgbClr val="1C140D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4F4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547980"/>
          </a:solidFill>
          <a:ln w="9525" cap="flat" cmpd="sng">
            <a:solidFill>
              <a:srgbClr val="45AD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E5FCC2"/>
                </a:solidFill>
              </a:rPr>
              <a:t>Politics and Parties</a:t>
            </a:r>
            <a:endParaRPr sz="6000">
              <a:solidFill>
                <a:srgbClr val="E5FCC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86B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2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CBE8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140D"/>
                </a:solidFill>
              </a:rPr>
              <a:t>Mercantilism Ruled the Economy - But also Salutary neglect</a:t>
            </a:r>
            <a:endParaRPr>
              <a:solidFill>
                <a:srgbClr val="1C140D"/>
              </a:solidFill>
            </a:endParaRPr>
          </a:p>
        </p:txBody>
      </p:sp>
      <p:pic>
        <p:nvPicPr>
          <p:cNvPr id="183" name="Google Shape;18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953000" cy="407817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2"/>
          <p:cNvSpPr txBox="1"/>
          <p:nvPr/>
        </p:nvSpPr>
        <p:spPr>
          <a:xfrm>
            <a:off x="5188750" y="995525"/>
            <a:ext cx="3574800" cy="3031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CBE8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C140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Ship building, trade, fishing, whaling</a:t>
            </a:r>
            <a:endParaRPr sz="1800">
              <a:solidFill>
                <a:srgbClr val="1C140D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C140D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C140D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C140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Wheat, fur, lumber, trade, foodstuffs,</a:t>
            </a:r>
            <a:endParaRPr sz="1800">
              <a:solidFill>
                <a:srgbClr val="1C140D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C140D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C140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Tobacco, rice, indigo, lumber</a:t>
            </a:r>
            <a:endParaRPr sz="1800">
              <a:solidFill>
                <a:srgbClr val="1C140D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86B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3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CBE8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140D"/>
                </a:solidFill>
              </a:rPr>
              <a:t>Triangle Trade</a:t>
            </a:r>
            <a:endParaRPr>
              <a:solidFill>
                <a:srgbClr val="1C140D"/>
              </a:solidFill>
            </a:endParaRPr>
          </a:p>
        </p:txBody>
      </p:sp>
      <p:pic>
        <p:nvPicPr>
          <p:cNvPr id="190" name="Google Shape;19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6775" y="182550"/>
            <a:ext cx="5549861" cy="3925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86B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4"/>
          <p:cNvSpPr txBox="1">
            <a:spLocks noGrp="1"/>
          </p:cNvSpPr>
          <p:nvPr>
            <p:ph type="body" idx="1"/>
          </p:nvPr>
        </p:nvSpPr>
        <p:spPr>
          <a:xfrm>
            <a:off x="1572600" y="4411575"/>
            <a:ext cx="5998800" cy="598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CBE8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140D"/>
                </a:solidFill>
              </a:rPr>
              <a:t>Colonial Settlement</a:t>
            </a:r>
            <a:endParaRPr>
              <a:solidFill>
                <a:srgbClr val="1C140D"/>
              </a:solidFill>
            </a:endParaRPr>
          </a:p>
        </p:txBody>
      </p:sp>
      <p:pic>
        <p:nvPicPr>
          <p:cNvPr id="196" name="Google Shape;19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5375" y="258000"/>
            <a:ext cx="2520900" cy="4446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74275" y="624063"/>
            <a:ext cx="4933950" cy="371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86B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5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CBE8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140D"/>
                </a:solidFill>
              </a:rPr>
              <a:t>The Market Revolution</a:t>
            </a:r>
            <a:endParaRPr>
              <a:solidFill>
                <a:srgbClr val="1C140D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86B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6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CBE8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140D"/>
                </a:solidFill>
              </a:rPr>
              <a:t>Antebellum Industrialization</a:t>
            </a:r>
            <a:endParaRPr>
              <a:solidFill>
                <a:srgbClr val="1C140D"/>
              </a:solidFill>
            </a:endParaRPr>
          </a:p>
        </p:txBody>
      </p:sp>
      <p:pic>
        <p:nvPicPr>
          <p:cNvPr id="208" name="Google Shape;20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57600" cy="371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2400" y="415000"/>
            <a:ext cx="5029200" cy="3189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86B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7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CBE8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140D"/>
                </a:solidFill>
              </a:rPr>
              <a:t>Immigration</a:t>
            </a:r>
            <a:endParaRPr>
              <a:solidFill>
                <a:srgbClr val="1C140D"/>
              </a:solidFill>
            </a:endParaRPr>
          </a:p>
        </p:txBody>
      </p:sp>
      <p:pic>
        <p:nvPicPr>
          <p:cNvPr id="215" name="Google Shape;21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9200" y="131950"/>
            <a:ext cx="6318450" cy="487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86B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8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CBE8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140D"/>
                </a:solidFill>
              </a:rPr>
              <a:t>Effects of Cotton Gin</a:t>
            </a:r>
            <a:endParaRPr>
              <a:solidFill>
                <a:srgbClr val="1C140D"/>
              </a:solidFill>
            </a:endParaRPr>
          </a:p>
        </p:txBody>
      </p:sp>
      <p:pic>
        <p:nvPicPr>
          <p:cNvPr id="221" name="Google Shape;22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0775" y="182550"/>
            <a:ext cx="6544701" cy="419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86B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9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CBE8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140D"/>
                </a:solidFill>
              </a:rPr>
              <a:t>Cotton Gin Con’t</a:t>
            </a:r>
            <a:endParaRPr>
              <a:solidFill>
                <a:srgbClr val="1C140D"/>
              </a:solidFill>
            </a:endParaRPr>
          </a:p>
        </p:txBody>
      </p:sp>
      <p:pic>
        <p:nvPicPr>
          <p:cNvPr id="227" name="Google Shape;22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1025" y="242900"/>
            <a:ext cx="6256438" cy="458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86B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CBE8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140D"/>
                </a:solidFill>
              </a:rPr>
              <a:t>American System in Place</a:t>
            </a:r>
            <a:endParaRPr>
              <a:solidFill>
                <a:srgbClr val="1C140D"/>
              </a:solidFill>
            </a:endParaRPr>
          </a:p>
        </p:txBody>
      </p:sp>
      <p:pic>
        <p:nvPicPr>
          <p:cNvPr id="233" name="Google Shape;23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2625" y="233263"/>
            <a:ext cx="4856858" cy="467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86B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CBE8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1C140D"/>
                </a:solidFill>
              </a:rPr>
              <a:t>1819	</a:t>
            </a:r>
            <a:endParaRPr sz="2400">
              <a:solidFill>
                <a:srgbClr val="1C140D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1C140D"/>
              </a:buClr>
              <a:buSzPts val="2400"/>
              <a:buChar char="-"/>
            </a:pPr>
            <a:r>
              <a:rPr lang="en" sz="2400">
                <a:solidFill>
                  <a:srgbClr val="1C140D"/>
                </a:solidFill>
              </a:rPr>
              <a:t>Western land speculation</a:t>
            </a:r>
            <a:endParaRPr sz="2400">
              <a:solidFill>
                <a:srgbClr val="1C140D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1C140D"/>
              </a:buClr>
              <a:buSzPts val="2400"/>
              <a:buChar char="-"/>
            </a:pPr>
            <a:r>
              <a:rPr lang="en" sz="2400">
                <a:solidFill>
                  <a:srgbClr val="1C140D"/>
                </a:solidFill>
              </a:rPr>
              <a:t>Nat’l bank stops lending</a:t>
            </a:r>
            <a:endParaRPr sz="2400">
              <a:solidFill>
                <a:srgbClr val="1C140D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1C140D"/>
              </a:buClr>
              <a:buSzPts val="2400"/>
              <a:buChar char="-"/>
            </a:pPr>
            <a:r>
              <a:rPr lang="en" sz="2400">
                <a:solidFill>
                  <a:srgbClr val="1C140D"/>
                </a:solidFill>
              </a:rPr>
              <a:t>Businesses close/jobs lost</a:t>
            </a:r>
            <a:endParaRPr sz="2400">
              <a:solidFill>
                <a:srgbClr val="1C140D"/>
              </a:solidFill>
            </a:endParaRPr>
          </a:p>
        </p:txBody>
      </p:sp>
      <p:sp>
        <p:nvSpPr>
          <p:cNvPr id="239" name="Google Shape;239;p4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CBE8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140D"/>
                </a:solidFill>
              </a:rPr>
              <a:t>Panics in Antebellum America</a:t>
            </a:r>
            <a:endParaRPr>
              <a:solidFill>
                <a:srgbClr val="1C140D"/>
              </a:solidFill>
            </a:endParaRPr>
          </a:p>
        </p:txBody>
      </p:sp>
      <p:sp>
        <p:nvSpPr>
          <p:cNvPr id="240" name="Google Shape;240;p41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CBE8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1C140D"/>
                </a:solidFill>
              </a:rPr>
              <a:t>1837</a:t>
            </a:r>
            <a:endParaRPr sz="2400">
              <a:solidFill>
                <a:srgbClr val="1C140D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1C140D"/>
              </a:buClr>
              <a:buSzPts val="2400"/>
              <a:buChar char="-"/>
            </a:pPr>
            <a:r>
              <a:rPr lang="en" sz="2400">
                <a:solidFill>
                  <a:srgbClr val="1C140D"/>
                </a:solidFill>
              </a:rPr>
              <a:t>Jackson “closes” the Nat’l bank</a:t>
            </a:r>
            <a:endParaRPr sz="2400">
              <a:solidFill>
                <a:srgbClr val="1C140D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1C140D"/>
              </a:buClr>
              <a:buSzPts val="2400"/>
              <a:buChar char="-"/>
            </a:pPr>
            <a:r>
              <a:rPr lang="en" sz="2400">
                <a:solidFill>
                  <a:srgbClr val="1C140D"/>
                </a:solidFill>
              </a:rPr>
              <a:t>Species Circular b/c of land speculation</a:t>
            </a:r>
            <a:endParaRPr sz="2400">
              <a:solidFill>
                <a:srgbClr val="1C140D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1C140D"/>
              </a:buClr>
              <a:buSzPts val="2400"/>
              <a:buChar char="-"/>
            </a:pPr>
            <a:r>
              <a:rPr lang="en" sz="2400">
                <a:solidFill>
                  <a:srgbClr val="1C140D"/>
                </a:solidFill>
              </a:rPr>
              <a:t>Massive deflation</a:t>
            </a:r>
            <a:endParaRPr sz="2400">
              <a:solidFill>
                <a:srgbClr val="1C140D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4F4F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rgbClr val="547980"/>
          </a:solidFill>
          <a:ln w="9525" cap="flat" cmpd="sng">
            <a:solidFill>
              <a:srgbClr val="45AD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5FCC2"/>
                </a:solidFill>
              </a:rPr>
              <a:t>British Roots</a:t>
            </a:r>
            <a:endParaRPr>
              <a:solidFill>
                <a:srgbClr val="E5FCC2"/>
              </a:solidFill>
            </a:endParaRPr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solidFill>
            <a:srgbClr val="547980"/>
          </a:solidFill>
          <a:ln w="9525" cap="flat" cmpd="sng">
            <a:solidFill>
              <a:srgbClr val="45AD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1215 - Magna Carta: limited gov’t</a:t>
            </a:r>
            <a:endParaRPr sz="2400">
              <a:solidFill>
                <a:srgbClr val="E5FCC2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1640s - English Civil War: replacing leaders</a:t>
            </a:r>
            <a:endParaRPr sz="2400">
              <a:solidFill>
                <a:srgbClr val="E5FCC2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1688 - Glorious Revolution: King in Parliament</a:t>
            </a:r>
            <a:endParaRPr sz="2400">
              <a:solidFill>
                <a:srgbClr val="E5FCC2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Whig Ideology: Keep strict limits on government, lest they take too much</a:t>
            </a:r>
            <a:endParaRPr sz="2400">
              <a:solidFill>
                <a:srgbClr val="E5FCC2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86B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2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CBE8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140D"/>
                </a:solidFill>
              </a:rPr>
              <a:t>Industrialization</a:t>
            </a:r>
            <a:endParaRPr>
              <a:solidFill>
                <a:srgbClr val="1C140D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86B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3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2E9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140D"/>
                </a:solidFill>
              </a:rPr>
              <a:t>Railroads Open up the West</a:t>
            </a:r>
            <a:endParaRPr>
              <a:solidFill>
                <a:srgbClr val="1C140D"/>
              </a:solidFill>
            </a:endParaRPr>
          </a:p>
        </p:txBody>
      </p:sp>
      <p:pic>
        <p:nvPicPr>
          <p:cNvPr id="251" name="Google Shape;25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1125" y="121413"/>
            <a:ext cx="5126850" cy="490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86B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9425" y="187288"/>
            <a:ext cx="7434650" cy="476892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4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2E9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140D"/>
                </a:solidFill>
              </a:rPr>
              <a:t>Indian Wars</a:t>
            </a:r>
            <a:endParaRPr>
              <a:solidFill>
                <a:srgbClr val="1C140D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86B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5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2E9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140D"/>
                </a:solidFill>
              </a:rPr>
              <a:t>Industry</a:t>
            </a:r>
            <a:endParaRPr>
              <a:solidFill>
                <a:srgbClr val="1C140D"/>
              </a:solidFill>
            </a:endParaRPr>
          </a:p>
        </p:txBody>
      </p:sp>
      <p:pic>
        <p:nvPicPr>
          <p:cNvPr id="263" name="Google Shape;26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5450" y="157075"/>
            <a:ext cx="6439125" cy="482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86B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6"/>
          <p:cNvSpPr txBox="1">
            <a:spLocks noGrp="1"/>
          </p:cNvSpPr>
          <p:nvPr>
            <p:ph type="body" idx="1"/>
          </p:nvPr>
        </p:nvSpPr>
        <p:spPr>
          <a:xfrm>
            <a:off x="319500" y="3635150"/>
            <a:ext cx="2033400" cy="1194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2E9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140D"/>
                </a:solidFill>
              </a:rPr>
              <a:t>Big</a:t>
            </a:r>
            <a:endParaRPr>
              <a:solidFill>
                <a:srgbClr val="1C140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140D"/>
                </a:solidFill>
              </a:rPr>
              <a:t>Business</a:t>
            </a:r>
            <a:endParaRPr>
              <a:solidFill>
                <a:srgbClr val="1C140D"/>
              </a:solidFill>
            </a:endParaRPr>
          </a:p>
        </p:txBody>
      </p:sp>
      <p:pic>
        <p:nvPicPr>
          <p:cNvPr id="269" name="Google Shape;26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6850" y="287375"/>
            <a:ext cx="7028850" cy="456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86B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7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2E9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140D"/>
                </a:solidFill>
              </a:rPr>
              <a:t>Organized Labor</a:t>
            </a:r>
            <a:endParaRPr>
              <a:solidFill>
                <a:srgbClr val="1C140D"/>
              </a:solidFill>
            </a:endParaRPr>
          </a:p>
        </p:txBody>
      </p:sp>
      <p:pic>
        <p:nvPicPr>
          <p:cNvPr id="275" name="Google Shape;27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4100" y="620000"/>
            <a:ext cx="6600825" cy="371475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7"/>
          <p:cNvSpPr txBox="1"/>
          <p:nvPr/>
        </p:nvSpPr>
        <p:spPr>
          <a:xfrm>
            <a:off x="152400" y="620000"/>
            <a:ext cx="2111700" cy="3318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2E9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C140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Great Railroad Strike of ‘77</a:t>
            </a:r>
            <a:endParaRPr sz="1800">
              <a:solidFill>
                <a:srgbClr val="1C140D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C140D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C140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Haymarket Square ‘86</a:t>
            </a:r>
            <a:endParaRPr sz="1800">
              <a:solidFill>
                <a:srgbClr val="1C140D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C140D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C140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Homestead ‘92</a:t>
            </a:r>
            <a:endParaRPr sz="1800">
              <a:solidFill>
                <a:srgbClr val="1C140D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C140D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C140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Pullman ‘93</a:t>
            </a:r>
            <a:endParaRPr sz="1800">
              <a:solidFill>
                <a:srgbClr val="1C140D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86B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425" y="233263"/>
            <a:ext cx="7307774" cy="4676975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8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4084800" cy="598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2E9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140D"/>
                </a:solidFill>
              </a:rPr>
              <a:t>Immigration</a:t>
            </a:r>
            <a:endParaRPr>
              <a:solidFill>
                <a:srgbClr val="1C140D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86B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9"/>
          <p:cNvSpPr txBox="1">
            <a:spLocks noGrp="1"/>
          </p:cNvSpPr>
          <p:nvPr>
            <p:ph type="body" idx="1"/>
          </p:nvPr>
        </p:nvSpPr>
        <p:spPr>
          <a:xfrm>
            <a:off x="319500" y="4223400"/>
            <a:ext cx="5998800" cy="606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2E9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140D"/>
                </a:solidFill>
              </a:rPr>
              <a:t>Panic of ‘73 and ‘93</a:t>
            </a:r>
            <a:endParaRPr>
              <a:solidFill>
                <a:srgbClr val="1C140D"/>
              </a:solidFill>
            </a:endParaRPr>
          </a:p>
        </p:txBody>
      </p:sp>
      <p:pic>
        <p:nvPicPr>
          <p:cNvPr id="288" name="Google Shape;28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1200" y="93625"/>
            <a:ext cx="6291626" cy="43919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86B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0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2E9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140D"/>
                </a:solidFill>
              </a:rPr>
              <a:t>The 20th Century</a:t>
            </a:r>
            <a:endParaRPr>
              <a:solidFill>
                <a:srgbClr val="1C140D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86B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1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2E9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140D"/>
                </a:solidFill>
              </a:rPr>
              <a:t>Great Migration</a:t>
            </a:r>
            <a:endParaRPr>
              <a:solidFill>
                <a:srgbClr val="1C140D"/>
              </a:solidFill>
            </a:endParaRPr>
          </a:p>
        </p:txBody>
      </p:sp>
      <p:pic>
        <p:nvPicPr>
          <p:cNvPr id="299" name="Google Shape;29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1525" y="191713"/>
            <a:ext cx="6165900" cy="476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4F4F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311700" y="171250"/>
            <a:ext cx="8520600" cy="801000"/>
          </a:xfrm>
          <a:prstGeom prst="rect">
            <a:avLst/>
          </a:prstGeom>
          <a:solidFill>
            <a:srgbClr val="547980"/>
          </a:solidFill>
          <a:ln w="9525" cap="flat" cmpd="sng">
            <a:solidFill>
              <a:srgbClr val="45AD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5FCC2"/>
                </a:solidFill>
              </a:rPr>
              <a:t>No Taxation without Representation</a:t>
            </a:r>
            <a:endParaRPr>
              <a:solidFill>
                <a:srgbClr val="E5FCC2"/>
              </a:solidFill>
            </a:endParaRPr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311700" y="972250"/>
            <a:ext cx="8520600" cy="3340200"/>
          </a:xfrm>
          <a:prstGeom prst="rect">
            <a:avLst/>
          </a:prstGeom>
          <a:solidFill>
            <a:srgbClr val="547980"/>
          </a:solidFill>
          <a:ln w="9525" cap="flat" cmpd="sng">
            <a:solidFill>
              <a:srgbClr val="45AD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1764 - Sugar Act and Stamp Act</a:t>
            </a:r>
            <a:endParaRPr sz="2400">
              <a:solidFill>
                <a:srgbClr val="E5FCC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	Sons of Liberty/ Non Importation agreements</a:t>
            </a:r>
            <a:endParaRPr sz="2400">
              <a:solidFill>
                <a:srgbClr val="E5FCC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	Declaration and Resolves of the SA Congress</a:t>
            </a:r>
            <a:endParaRPr sz="2400">
              <a:solidFill>
                <a:srgbClr val="E5FCC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1773 - Tea Act</a:t>
            </a:r>
            <a:endParaRPr sz="2400">
              <a:solidFill>
                <a:srgbClr val="E5FCC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	Boston Tea Party</a:t>
            </a:r>
            <a:endParaRPr sz="2400">
              <a:solidFill>
                <a:srgbClr val="E5FCC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1774 - Coercive/Intolerable Acts</a:t>
            </a:r>
            <a:endParaRPr sz="2400">
              <a:solidFill>
                <a:srgbClr val="E5FCC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	Resolutions of the 1st Continental Congress</a:t>
            </a:r>
            <a:endParaRPr sz="2400">
              <a:solidFill>
                <a:srgbClr val="E5FCC2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E5FCC2"/>
                </a:solidFill>
              </a:rPr>
              <a:t>	</a:t>
            </a:r>
            <a:endParaRPr sz="3000">
              <a:solidFill>
                <a:srgbClr val="E5FCC2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86B"/>
        </a:solid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2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2E9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5" name="Google Shape;30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8701" cy="461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86B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3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2E9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1" name="Google Shape;31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18950"/>
            <a:ext cx="8991600" cy="4705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86B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3150" y="227025"/>
            <a:ext cx="7623351" cy="468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86B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5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2E9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2" name="Google Shape;32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61950"/>
            <a:ext cx="9144000" cy="44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86B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6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2E9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140D"/>
                </a:solidFill>
              </a:rPr>
              <a:t>The Baby Boomers and US Population</a:t>
            </a:r>
            <a:endParaRPr>
              <a:solidFill>
                <a:srgbClr val="1C140D"/>
              </a:solidFill>
            </a:endParaRPr>
          </a:p>
        </p:txBody>
      </p:sp>
      <p:pic>
        <p:nvPicPr>
          <p:cNvPr id="328" name="Google Shape;328;p5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1750" y="186538"/>
            <a:ext cx="5634642" cy="392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86B"/>
        </a:solid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7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2E9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140D"/>
                </a:solidFill>
              </a:rPr>
              <a:t>Internal Migration</a:t>
            </a:r>
            <a:endParaRPr>
              <a:solidFill>
                <a:srgbClr val="1C140D"/>
              </a:solidFill>
            </a:endParaRPr>
          </a:p>
        </p:txBody>
      </p:sp>
      <p:pic>
        <p:nvPicPr>
          <p:cNvPr id="334" name="Google Shape;334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9025" y="0"/>
            <a:ext cx="6610524" cy="532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323E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8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A82743"/>
          </a:solidFill>
          <a:ln w="9525" cap="flat" cmpd="sng">
            <a:solidFill>
              <a:srgbClr val="E15E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5F04C"/>
                </a:solidFill>
              </a:rPr>
              <a:t>Social Movements</a:t>
            </a:r>
            <a:endParaRPr>
              <a:solidFill>
                <a:srgbClr val="E5F04C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323E"/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9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rgbClr val="A82743"/>
          </a:solidFill>
          <a:ln w="9525" cap="flat" cmpd="sng">
            <a:solidFill>
              <a:srgbClr val="E15E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5F04C"/>
                </a:solidFill>
              </a:rPr>
              <a:t>First Great Awakening</a:t>
            </a:r>
            <a:endParaRPr>
              <a:solidFill>
                <a:srgbClr val="E5F04C"/>
              </a:solidFill>
            </a:endParaRPr>
          </a:p>
        </p:txBody>
      </p:sp>
      <p:sp>
        <p:nvSpPr>
          <p:cNvPr id="345" name="Google Shape;345;p59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  <a:solidFill>
            <a:srgbClr val="A82743"/>
          </a:solidFill>
          <a:ln w="9525" cap="flat" cmpd="sng">
            <a:solidFill>
              <a:srgbClr val="E15E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E5F04C"/>
                </a:solidFill>
              </a:rPr>
              <a:t>Mid 1700s</a:t>
            </a:r>
            <a:endParaRPr sz="2400" b="1">
              <a:solidFill>
                <a:srgbClr val="E5F04C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E5F04C"/>
              </a:buClr>
              <a:buSzPts val="2400"/>
              <a:buChar char="-"/>
            </a:pPr>
            <a:r>
              <a:rPr lang="en" sz="2400" b="1">
                <a:solidFill>
                  <a:srgbClr val="E5F04C"/>
                </a:solidFill>
              </a:rPr>
              <a:t>Jonathan Edwards</a:t>
            </a:r>
            <a:endParaRPr sz="2400" b="1">
              <a:solidFill>
                <a:srgbClr val="E5F04C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04C"/>
              </a:buClr>
              <a:buSzPts val="2400"/>
              <a:buChar char="-"/>
            </a:pPr>
            <a:r>
              <a:rPr lang="en" sz="2400" b="1">
                <a:solidFill>
                  <a:srgbClr val="E5F04C"/>
                </a:solidFill>
              </a:rPr>
              <a:t>George Whitfield</a:t>
            </a:r>
            <a:endParaRPr sz="2400" b="1">
              <a:solidFill>
                <a:srgbClr val="E5F04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 b="1">
                <a:solidFill>
                  <a:srgbClr val="E5F04C"/>
                </a:solidFill>
              </a:rPr>
              <a:t>Salvation is your own personal responsibility.</a:t>
            </a:r>
            <a:endParaRPr sz="2400" b="1">
              <a:solidFill>
                <a:srgbClr val="E5F04C"/>
              </a:solidFill>
            </a:endParaRPr>
          </a:p>
        </p:txBody>
      </p:sp>
      <p:sp>
        <p:nvSpPr>
          <p:cNvPr id="346" name="Google Shape;346;p59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  <a:solidFill>
            <a:srgbClr val="A82743"/>
          </a:solidFill>
          <a:ln w="9525" cap="flat" cmpd="sng">
            <a:solidFill>
              <a:srgbClr val="E15E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E5F04C"/>
                </a:solidFill>
              </a:rPr>
              <a:t>Impact: Transfer of ideas from religion to politics</a:t>
            </a:r>
            <a:endParaRPr sz="2400" b="1">
              <a:solidFill>
                <a:srgbClr val="E5F04C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E5F04C"/>
              </a:buClr>
              <a:buSzPts val="2400"/>
              <a:buChar char="-"/>
            </a:pPr>
            <a:r>
              <a:rPr lang="en" sz="2400" b="1">
                <a:solidFill>
                  <a:srgbClr val="E5F04C"/>
                </a:solidFill>
              </a:rPr>
              <a:t>Don’t rely on leaders to make decisions for you.</a:t>
            </a:r>
            <a:endParaRPr sz="2400" b="1">
              <a:solidFill>
                <a:srgbClr val="E5F04C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323E"/>
        </a:soli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60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rgbClr val="A82743"/>
          </a:solidFill>
          <a:ln w="9525" cap="flat" cmpd="sng">
            <a:solidFill>
              <a:srgbClr val="E15E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5F04C"/>
                </a:solidFill>
              </a:rPr>
              <a:t>Republican Motherhood</a:t>
            </a:r>
            <a:endParaRPr>
              <a:solidFill>
                <a:srgbClr val="E5F04C"/>
              </a:solidFill>
            </a:endParaRPr>
          </a:p>
        </p:txBody>
      </p:sp>
      <p:sp>
        <p:nvSpPr>
          <p:cNvPr id="352" name="Google Shape;352;p60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  <a:solidFill>
            <a:srgbClr val="A82743"/>
          </a:solidFill>
          <a:ln w="9525" cap="flat" cmpd="sng">
            <a:solidFill>
              <a:srgbClr val="E15E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04C"/>
                </a:solidFill>
              </a:rPr>
              <a:t>During and after the Revolution</a:t>
            </a:r>
            <a:endParaRPr sz="2400">
              <a:solidFill>
                <a:srgbClr val="E5F04C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E5F04C"/>
              </a:buClr>
              <a:buSzPts val="2400"/>
              <a:buChar char="-"/>
            </a:pPr>
            <a:r>
              <a:rPr lang="en" sz="2400">
                <a:solidFill>
                  <a:srgbClr val="E5F04C"/>
                </a:solidFill>
              </a:rPr>
              <a:t>Women should be educated in order to education their sons.</a:t>
            </a:r>
            <a:endParaRPr sz="2400">
              <a:solidFill>
                <a:srgbClr val="E5F04C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04C"/>
              </a:buClr>
              <a:buSzPts val="2400"/>
              <a:buChar char="-"/>
            </a:pPr>
            <a:r>
              <a:rPr lang="en" sz="2400">
                <a:solidFill>
                  <a:srgbClr val="E5F04C"/>
                </a:solidFill>
              </a:rPr>
              <a:t>First step...</a:t>
            </a:r>
            <a:endParaRPr sz="2400">
              <a:solidFill>
                <a:srgbClr val="E5F04C"/>
              </a:solidFill>
            </a:endParaRPr>
          </a:p>
        </p:txBody>
      </p:sp>
      <p:sp>
        <p:nvSpPr>
          <p:cNvPr id="353" name="Google Shape;353;p60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  <a:solidFill>
            <a:srgbClr val="A82743"/>
          </a:solidFill>
          <a:ln w="9525" cap="flat" cmpd="sng">
            <a:solidFill>
              <a:srgbClr val="E15E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2400"/>
          </a:p>
        </p:txBody>
      </p:sp>
      <p:pic>
        <p:nvPicPr>
          <p:cNvPr id="354" name="Google Shape;354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8350" y="1041400"/>
            <a:ext cx="2847975" cy="371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323E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6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rgbClr val="A82743"/>
          </a:solidFill>
          <a:ln w="9525" cap="flat" cmpd="sng">
            <a:solidFill>
              <a:srgbClr val="E15E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5F04C"/>
                </a:solidFill>
              </a:rPr>
              <a:t>Second GReat Awakening</a:t>
            </a:r>
            <a:endParaRPr>
              <a:solidFill>
                <a:srgbClr val="E5F04C"/>
              </a:solidFill>
            </a:endParaRPr>
          </a:p>
        </p:txBody>
      </p:sp>
      <p:sp>
        <p:nvSpPr>
          <p:cNvPr id="360" name="Google Shape;360;p6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  <a:solidFill>
            <a:srgbClr val="A82743"/>
          </a:solidFill>
          <a:ln w="9525" cap="flat" cmpd="sng">
            <a:solidFill>
              <a:srgbClr val="E15E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04C"/>
                </a:solidFill>
              </a:rPr>
              <a:t>1800 - 1820s</a:t>
            </a:r>
            <a:endParaRPr sz="2400">
              <a:solidFill>
                <a:srgbClr val="E5F04C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E5F04C"/>
              </a:buClr>
              <a:buSzPts val="2400"/>
              <a:buChar char="-"/>
            </a:pPr>
            <a:r>
              <a:rPr lang="en" sz="2400">
                <a:solidFill>
                  <a:srgbClr val="E5F04C"/>
                </a:solidFill>
              </a:rPr>
              <a:t>Charles Finney</a:t>
            </a:r>
            <a:endParaRPr sz="2400">
              <a:solidFill>
                <a:srgbClr val="E5F04C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04C"/>
              </a:buClr>
              <a:buSzPts val="2400"/>
              <a:buChar char="-"/>
            </a:pPr>
            <a:r>
              <a:rPr lang="en" sz="2400">
                <a:solidFill>
                  <a:srgbClr val="E5F04C"/>
                </a:solidFill>
              </a:rPr>
              <a:t>Burned-over district (NY)</a:t>
            </a:r>
            <a:endParaRPr sz="2400">
              <a:solidFill>
                <a:srgbClr val="E5F04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E5F04C"/>
                </a:solidFill>
              </a:rPr>
              <a:t>Response to Enlightenment Ideas</a:t>
            </a:r>
            <a:endParaRPr sz="2400">
              <a:solidFill>
                <a:srgbClr val="E5F04C"/>
              </a:solidFill>
            </a:endParaRPr>
          </a:p>
        </p:txBody>
      </p:sp>
      <p:sp>
        <p:nvSpPr>
          <p:cNvPr id="361" name="Google Shape;361;p61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  <a:solidFill>
            <a:srgbClr val="A82743"/>
          </a:solidFill>
          <a:ln w="9525" cap="flat" cmpd="sng">
            <a:solidFill>
              <a:srgbClr val="E15E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04C"/>
                </a:solidFill>
              </a:rPr>
              <a:t>Christians should impact society:</a:t>
            </a:r>
            <a:endParaRPr sz="2400">
              <a:solidFill>
                <a:srgbClr val="E5F04C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E5F04C"/>
              </a:buClr>
              <a:buSzPts val="2400"/>
              <a:buChar char="-"/>
            </a:pPr>
            <a:r>
              <a:rPr lang="en" sz="2400">
                <a:solidFill>
                  <a:srgbClr val="E5F04C"/>
                </a:solidFill>
              </a:rPr>
              <a:t>Abolition</a:t>
            </a:r>
            <a:endParaRPr sz="2400">
              <a:solidFill>
                <a:srgbClr val="E5F04C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04C"/>
              </a:buClr>
              <a:buSzPts val="2400"/>
              <a:buChar char="-"/>
            </a:pPr>
            <a:r>
              <a:rPr lang="en" sz="2400">
                <a:solidFill>
                  <a:srgbClr val="E5F04C"/>
                </a:solidFill>
              </a:rPr>
              <a:t>Temperance</a:t>
            </a:r>
            <a:endParaRPr sz="2400">
              <a:solidFill>
                <a:srgbClr val="E5F04C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04C"/>
              </a:buClr>
              <a:buSzPts val="2400"/>
              <a:buChar char="-"/>
            </a:pPr>
            <a:r>
              <a:rPr lang="en" sz="2400">
                <a:solidFill>
                  <a:srgbClr val="E5F04C"/>
                </a:solidFill>
              </a:rPr>
              <a:t>Prison reform</a:t>
            </a:r>
            <a:endParaRPr sz="2400">
              <a:solidFill>
                <a:srgbClr val="E5F04C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04C"/>
              </a:buClr>
              <a:buSzPts val="2400"/>
              <a:buChar char="-"/>
            </a:pPr>
            <a:r>
              <a:rPr lang="en" sz="2400">
                <a:solidFill>
                  <a:srgbClr val="E5F04C"/>
                </a:solidFill>
              </a:rPr>
              <a:t>Education reform</a:t>
            </a:r>
            <a:endParaRPr sz="2400">
              <a:solidFill>
                <a:srgbClr val="E5F04C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4F4F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rgbClr val="547980"/>
          </a:solidFill>
          <a:ln w="9525" cap="flat" cmpd="sng">
            <a:solidFill>
              <a:srgbClr val="45AD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5FCC2"/>
                </a:solidFill>
              </a:rPr>
              <a:t>Independence</a:t>
            </a:r>
            <a:endParaRPr>
              <a:solidFill>
                <a:srgbClr val="E5FCC2"/>
              </a:solidFill>
            </a:endParaRPr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solidFill>
            <a:srgbClr val="547980"/>
          </a:solidFill>
          <a:ln w="9525" cap="flat" cmpd="sng">
            <a:solidFill>
              <a:srgbClr val="45AD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1776 - Common Sense/ Declaration of Ind.</a:t>
            </a:r>
            <a:endParaRPr sz="2400">
              <a:solidFill>
                <a:srgbClr val="E5FCC2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Articles of Confederation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Firm league of friendship.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All local power to the states.</a:t>
            </a:r>
            <a:endParaRPr sz="2400">
              <a:solidFill>
                <a:srgbClr val="E5FCC2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State Constitutions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Primary source of government.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Vary in how “radical” they were.</a:t>
            </a:r>
            <a:endParaRPr sz="2400">
              <a:solidFill>
                <a:srgbClr val="E5FCC2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323E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rgbClr val="A82743"/>
          </a:solidFill>
          <a:ln w="9525" cap="flat" cmpd="sng">
            <a:solidFill>
              <a:srgbClr val="E15E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5F04C"/>
                </a:solidFill>
              </a:rPr>
              <a:t>Abolitionism</a:t>
            </a:r>
            <a:endParaRPr>
              <a:solidFill>
                <a:srgbClr val="E5F04C"/>
              </a:solidFill>
            </a:endParaRPr>
          </a:p>
        </p:txBody>
      </p:sp>
      <p:sp>
        <p:nvSpPr>
          <p:cNvPr id="367" name="Google Shape;367;p62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  <a:solidFill>
            <a:srgbClr val="A82743"/>
          </a:solidFill>
          <a:ln w="9525" cap="flat" cmpd="sng">
            <a:solidFill>
              <a:srgbClr val="E15E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04C"/>
                </a:solidFill>
              </a:rPr>
              <a:t>Anti-slavery on moral grounds</a:t>
            </a:r>
            <a:endParaRPr sz="2400">
              <a:solidFill>
                <a:srgbClr val="E5F04C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E5F04C"/>
              </a:buClr>
              <a:buSzPts val="2400"/>
              <a:buChar char="-"/>
            </a:pPr>
            <a:r>
              <a:rPr lang="en" sz="2400">
                <a:solidFill>
                  <a:srgbClr val="E5F04C"/>
                </a:solidFill>
              </a:rPr>
              <a:t>Wm. Lloyd Garrison</a:t>
            </a:r>
            <a:endParaRPr sz="2400">
              <a:solidFill>
                <a:srgbClr val="E5F04C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04C"/>
              </a:buClr>
              <a:buSzPts val="2400"/>
              <a:buChar char="-"/>
            </a:pPr>
            <a:r>
              <a:rPr lang="en" sz="2400">
                <a:solidFill>
                  <a:srgbClr val="E5F04C"/>
                </a:solidFill>
              </a:rPr>
              <a:t>H.B. Stowe</a:t>
            </a:r>
            <a:endParaRPr sz="2400">
              <a:solidFill>
                <a:srgbClr val="E5F04C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04C"/>
              </a:buClr>
              <a:buSzPts val="2400"/>
              <a:buChar char="-"/>
            </a:pPr>
            <a:r>
              <a:rPr lang="en" sz="2400">
                <a:solidFill>
                  <a:srgbClr val="E5F04C"/>
                </a:solidFill>
              </a:rPr>
              <a:t>Frederick Douglas</a:t>
            </a:r>
            <a:endParaRPr sz="2400">
              <a:solidFill>
                <a:srgbClr val="E5F04C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04C"/>
              </a:buClr>
              <a:buSzPts val="2400"/>
              <a:buChar char="-"/>
            </a:pPr>
            <a:r>
              <a:rPr lang="en" sz="2400">
                <a:solidFill>
                  <a:srgbClr val="E5F04C"/>
                </a:solidFill>
              </a:rPr>
              <a:t>Harriet Tubman</a:t>
            </a:r>
            <a:endParaRPr sz="2400">
              <a:solidFill>
                <a:srgbClr val="E5F04C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04C"/>
              </a:buClr>
              <a:buSzPts val="2400"/>
              <a:buChar char="-"/>
            </a:pPr>
            <a:r>
              <a:rPr lang="en" sz="2400">
                <a:solidFill>
                  <a:srgbClr val="E5F04C"/>
                </a:solidFill>
              </a:rPr>
              <a:t>John Brown</a:t>
            </a:r>
            <a:endParaRPr sz="2400">
              <a:solidFill>
                <a:srgbClr val="E5F04C"/>
              </a:solidFill>
            </a:endParaRPr>
          </a:p>
        </p:txBody>
      </p:sp>
      <p:sp>
        <p:nvSpPr>
          <p:cNvPr id="368" name="Google Shape;368;p62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  <a:solidFill>
            <a:srgbClr val="A82743"/>
          </a:solidFill>
          <a:ln w="9525" cap="flat" cmpd="sng">
            <a:solidFill>
              <a:srgbClr val="E15E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04C"/>
                </a:solidFill>
              </a:rPr>
              <a:t>Centered in New England</a:t>
            </a:r>
            <a:endParaRPr sz="2400">
              <a:solidFill>
                <a:srgbClr val="E5F04C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E5F04C"/>
              </a:buClr>
              <a:buSzPts val="2400"/>
              <a:buChar char="-"/>
            </a:pPr>
            <a:r>
              <a:rPr lang="en" sz="2400">
                <a:solidFill>
                  <a:srgbClr val="E5F04C"/>
                </a:solidFill>
              </a:rPr>
              <a:t>Most people disagree</a:t>
            </a:r>
            <a:endParaRPr sz="2400">
              <a:solidFill>
                <a:srgbClr val="E5F04C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04C"/>
              </a:buClr>
              <a:buSzPts val="2400"/>
              <a:buChar char="-"/>
            </a:pPr>
            <a:r>
              <a:rPr lang="en" sz="2400">
                <a:solidFill>
                  <a:srgbClr val="E5F04C"/>
                </a:solidFill>
              </a:rPr>
              <a:t>Pushes the South to declare slavery “positive good”</a:t>
            </a:r>
            <a:endParaRPr sz="2400">
              <a:solidFill>
                <a:srgbClr val="E5F04C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323E"/>
        </a:solid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63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rgbClr val="A82743"/>
          </a:solidFill>
          <a:ln w="9525" cap="flat" cmpd="sng">
            <a:solidFill>
              <a:srgbClr val="E15E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5F04C"/>
                </a:solidFill>
              </a:rPr>
              <a:t>Women’s Rights Part 1</a:t>
            </a:r>
            <a:endParaRPr>
              <a:solidFill>
                <a:srgbClr val="E5F04C"/>
              </a:solidFill>
            </a:endParaRPr>
          </a:p>
        </p:txBody>
      </p:sp>
      <p:sp>
        <p:nvSpPr>
          <p:cNvPr id="374" name="Google Shape;374;p63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  <a:solidFill>
            <a:srgbClr val="A82743"/>
          </a:solidFill>
          <a:ln w="9525" cap="flat" cmpd="sng">
            <a:solidFill>
              <a:srgbClr val="E15E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04C"/>
                </a:solidFill>
              </a:rPr>
              <a:t>Outgrowth of Abolitionist movement.</a:t>
            </a:r>
            <a:endParaRPr sz="2400">
              <a:solidFill>
                <a:srgbClr val="E5F04C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E5F04C"/>
              </a:buClr>
              <a:buSzPts val="2400"/>
              <a:buChar char="-"/>
            </a:pPr>
            <a:r>
              <a:rPr lang="en" sz="2400">
                <a:solidFill>
                  <a:srgbClr val="E5F04C"/>
                </a:solidFill>
              </a:rPr>
              <a:t>Seneca Falls</a:t>
            </a:r>
            <a:endParaRPr sz="2400">
              <a:solidFill>
                <a:srgbClr val="E5F04C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04C"/>
              </a:buClr>
              <a:buSzPts val="2400"/>
              <a:buChar char="-"/>
            </a:pPr>
            <a:r>
              <a:rPr lang="en" sz="2400">
                <a:solidFill>
                  <a:srgbClr val="E5F04C"/>
                </a:solidFill>
              </a:rPr>
              <a:t>Eliz. Cady Stanton</a:t>
            </a:r>
            <a:endParaRPr sz="2400">
              <a:solidFill>
                <a:srgbClr val="E5F04C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04C"/>
              </a:buClr>
              <a:buSzPts val="2400"/>
              <a:buChar char="-"/>
            </a:pPr>
            <a:r>
              <a:rPr lang="en" sz="2400">
                <a:solidFill>
                  <a:srgbClr val="E5F04C"/>
                </a:solidFill>
              </a:rPr>
              <a:t>Lucretia Mott</a:t>
            </a:r>
            <a:endParaRPr sz="2400">
              <a:solidFill>
                <a:srgbClr val="E5F04C"/>
              </a:solidFill>
            </a:endParaRPr>
          </a:p>
        </p:txBody>
      </p:sp>
      <p:sp>
        <p:nvSpPr>
          <p:cNvPr id="375" name="Google Shape;375;p63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  <a:solidFill>
            <a:srgbClr val="A82743"/>
          </a:solidFill>
          <a:ln w="9525" cap="flat" cmpd="sng">
            <a:solidFill>
              <a:srgbClr val="E15E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76" name="Google Shape;37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1600" y="1127125"/>
            <a:ext cx="4514850" cy="354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323E"/>
        </a:solidFill>
        <a:effectLst/>
      </p:bgPr>
    </p:bg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rgbClr val="A82743"/>
          </a:solidFill>
          <a:ln w="9525" cap="flat" cmpd="sng">
            <a:solidFill>
              <a:srgbClr val="E15E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5F04C"/>
                </a:solidFill>
              </a:rPr>
              <a:t>Civil Rights Part 1</a:t>
            </a:r>
            <a:endParaRPr>
              <a:solidFill>
                <a:srgbClr val="E5F04C"/>
              </a:solidFill>
            </a:endParaRPr>
          </a:p>
        </p:txBody>
      </p:sp>
      <p:sp>
        <p:nvSpPr>
          <p:cNvPr id="382" name="Google Shape;382;p6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4520700" cy="3340200"/>
          </a:xfrm>
          <a:prstGeom prst="rect">
            <a:avLst/>
          </a:prstGeom>
          <a:solidFill>
            <a:srgbClr val="A82743"/>
          </a:solidFill>
          <a:ln w="9525" cap="flat" cmpd="sng">
            <a:solidFill>
              <a:srgbClr val="E15E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04C"/>
                </a:solidFill>
              </a:rPr>
              <a:t>Fight for equality during/after Reconstruction</a:t>
            </a:r>
            <a:endParaRPr sz="2400">
              <a:solidFill>
                <a:srgbClr val="E5F04C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E5F04C"/>
              </a:buClr>
              <a:buSzPts val="2400"/>
              <a:buChar char="-"/>
            </a:pPr>
            <a:r>
              <a:rPr lang="en" sz="2400">
                <a:solidFill>
                  <a:srgbClr val="E5F04C"/>
                </a:solidFill>
              </a:rPr>
              <a:t>Booker T. Washington</a:t>
            </a:r>
            <a:endParaRPr sz="2400">
              <a:solidFill>
                <a:srgbClr val="E5F04C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04C"/>
              </a:buClr>
              <a:buSzPts val="2400"/>
              <a:buChar char="-"/>
            </a:pPr>
            <a:r>
              <a:rPr lang="en" sz="2400">
                <a:solidFill>
                  <a:srgbClr val="E5F04C"/>
                </a:solidFill>
              </a:rPr>
              <a:t>W.E.B. DuBois</a:t>
            </a:r>
            <a:endParaRPr sz="2400">
              <a:solidFill>
                <a:srgbClr val="E5F04C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04C"/>
              </a:buClr>
              <a:buSzPts val="2400"/>
              <a:buChar char="-"/>
            </a:pPr>
            <a:r>
              <a:rPr lang="en" sz="2400">
                <a:solidFill>
                  <a:srgbClr val="E5F04C"/>
                </a:solidFill>
              </a:rPr>
              <a:t>Ida B. Wells</a:t>
            </a:r>
            <a:endParaRPr sz="2400">
              <a:solidFill>
                <a:srgbClr val="E5F04C"/>
              </a:solidFill>
            </a:endParaRPr>
          </a:p>
        </p:txBody>
      </p:sp>
      <p:sp>
        <p:nvSpPr>
          <p:cNvPr id="383" name="Google Shape;383;p64"/>
          <p:cNvSpPr txBox="1">
            <a:spLocks noGrp="1"/>
          </p:cNvSpPr>
          <p:nvPr>
            <p:ph type="body" idx="2"/>
          </p:nvPr>
        </p:nvSpPr>
        <p:spPr>
          <a:xfrm>
            <a:off x="5203825" y="1228675"/>
            <a:ext cx="3628500" cy="3340200"/>
          </a:xfrm>
          <a:prstGeom prst="rect">
            <a:avLst/>
          </a:prstGeom>
          <a:solidFill>
            <a:srgbClr val="A82743"/>
          </a:solidFill>
          <a:ln w="9525" cap="flat" cmpd="sng">
            <a:solidFill>
              <a:srgbClr val="E15E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04C"/>
                </a:solidFill>
              </a:rPr>
              <a:t>Divided over “Atlanta Compromise”</a:t>
            </a:r>
            <a:endParaRPr sz="2400">
              <a:solidFill>
                <a:srgbClr val="E5F04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04C"/>
                </a:solidFill>
              </a:rPr>
              <a:t>Formation of the NAACP</a:t>
            </a:r>
            <a:endParaRPr sz="2400">
              <a:solidFill>
                <a:srgbClr val="E5F04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E5F04C"/>
                </a:solidFill>
              </a:rPr>
              <a:t>Progressives</a:t>
            </a:r>
            <a:endParaRPr sz="2400">
              <a:solidFill>
                <a:srgbClr val="E5F04C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323E"/>
        </a:solidFill>
        <a:effectLst/>
      </p:bgPr>
    </p:bg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6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rgbClr val="A82743"/>
          </a:solidFill>
          <a:ln w="9525" cap="flat" cmpd="sng">
            <a:solidFill>
              <a:srgbClr val="E15E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5F04C"/>
                </a:solidFill>
              </a:rPr>
              <a:t>Progressivism</a:t>
            </a:r>
            <a:endParaRPr>
              <a:solidFill>
                <a:srgbClr val="E5F04C"/>
              </a:solidFill>
            </a:endParaRPr>
          </a:p>
        </p:txBody>
      </p:sp>
      <p:sp>
        <p:nvSpPr>
          <p:cNvPr id="389" name="Google Shape;389;p6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7818300" cy="3108900"/>
          </a:xfrm>
          <a:prstGeom prst="rect">
            <a:avLst/>
          </a:prstGeom>
          <a:solidFill>
            <a:srgbClr val="A82743"/>
          </a:solidFill>
          <a:ln w="9525" cap="flat" cmpd="sng">
            <a:solidFill>
              <a:srgbClr val="E15E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04C"/>
                </a:solidFill>
              </a:rPr>
              <a:t>Muckrakers: Jacob Riis, Lewis Hine</a:t>
            </a:r>
            <a:endParaRPr sz="2400">
              <a:solidFill>
                <a:srgbClr val="E5F04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04C"/>
                </a:solidFill>
              </a:rPr>
              <a:t>Social Issues: Jane Addams</a:t>
            </a:r>
            <a:endParaRPr sz="2400">
              <a:solidFill>
                <a:srgbClr val="E5F04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04C"/>
                </a:solidFill>
              </a:rPr>
              <a:t>Economic Justice: Ida Tarbell</a:t>
            </a:r>
            <a:endParaRPr sz="2400">
              <a:solidFill>
                <a:srgbClr val="E5F04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04C"/>
                </a:solidFill>
              </a:rPr>
              <a:t>Political Reform: Robert LaFollette</a:t>
            </a:r>
            <a:endParaRPr sz="2400">
              <a:solidFill>
                <a:srgbClr val="E5F04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04C"/>
                </a:solidFill>
              </a:rPr>
              <a:t>Environment: John Muir</a:t>
            </a:r>
            <a:endParaRPr sz="2400">
              <a:solidFill>
                <a:srgbClr val="E5F04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04C"/>
                </a:solidFill>
              </a:rPr>
              <a:t>And more: </a:t>
            </a:r>
            <a:r>
              <a:rPr lang="en" sz="2400" u="sng">
                <a:solidFill>
                  <a:srgbClr val="E5F04C"/>
                </a:solidFill>
                <a:hlinkClick r:id="rId3"/>
              </a:rPr>
              <a:t>click here</a:t>
            </a:r>
            <a:endParaRPr sz="2400">
              <a:solidFill>
                <a:srgbClr val="E5F04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solidFill>
                <a:srgbClr val="E5F04C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323E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rgbClr val="A82743"/>
          </a:solidFill>
          <a:ln w="9525" cap="flat" cmpd="sng">
            <a:solidFill>
              <a:srgbClr val="E15E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5F04C"/>
                </a:solidFill>
              </a:rPr>
              <a:t>Women’s Rights Part 2: Suffrage</a:t>
            </a:r>
            <a:endParaRPr>
              <a:solidFill>
                <a:srgbClr val="E5F04C"/>
              </a:solidFill>
            </a:endParaRPr>
          </a:p>
        </p:txBody>
      </p:sp>
      <p:sp>
        <p:nvSpPr>
          <p:cNvPr id="395" name="Google Shape;395;p66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  <a:solidFill>
            <a:srgbClr val="A82743"/>
          </a:solidFill>
          <a:ln w="9525" cap="flat" cmpd="sng">
            <a:solidFill>
              <a:srgbClr val="E15E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04C"/>
                </a:solidFill>
              </a:rPr>
              <a:t>NAWSA: Carrie Chapman Catt</a:t>
            </a:r>
            <a:endParaRPr sz="2400">
              <a:solidFill>
                <a:srgbClr val="E5F04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04C"/>
                </a:solidFill>
              </a:rPr>
              <a:t>NWP: Alice Paul</a:t>
            </a:r>
            <a:endParaRPr sz="2400">
              <a:solidFill>
                <a:srgbClr val="E5F04C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E5F04C"/>
              </a:buClr>
              <a:buSzPts val="2400"/>
              <a:buChar char="-"/>
            </a:pPr>
            <a:r>
              <a:rPr lang="en" sz="2400">
                <a:solidFill>
                  <a:srgbClr val="E5F04C"/>
                </a:solidFill>
              </a:rPr>
              <a:t>19th Amendment </a:t>
            </a:r>
            <a:endParaRPr sz="2400">
              <a:solidFill>
                <a:srgbClr val="E5F04C"/>
              </a:solidFill>
            </a:endParaRPr>
          </a:p>
        </p:txBody>
      </p:sp>
      <p:sp>
        <p:nvSpPr>
          <p:cNvPr id="396" name="Google Shape;396;p66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  <a:solidFill>
            <a:srgbClr val="A82743"/>
          </a:solidFill>
          <a:ln w="9525" cap="flat" cmpd="sng">
            <a:solidFill>
              <a:srgbClr val="E15E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97" name="Google Shape;397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8975" y="1228675"/>
            <a:ext cx="5272525" cy="350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323E"/>
        </a:solid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67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rgbClr val="A82743"/>
          </a:solidFill>
          <a:ln w="9525" cap="flat" cmpd="sng">
            <a:solidFill>
              <a:srgbClr val="E15E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5F04C"/>
                </a:solidFill>
              </a:rPr>
              <a:t>Religious Fundamentalism</a:t>
            </a:r>
            <a:endParaRPr>
              <a:solidFill>
                <a:srgbClr val="E5F04C"/>
              </a:solidFill>
            </a:endParaRPr>
          </a:p>
        </p:txBody>
      </p:sp>
      <p:sp>
        <p:nvSpPr>
          <p:cNvPr id="403" name="Google Shape;403;p67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  <a:solidFill>
            <a:srgbClr val="A82743"/>
          </a:solidFill>
          <a:ln w="9525" cap="flat" cmpd="sng">
            <a:solidFill>
              <a:srgbClr val="E15E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04C"/>
                </a:solidFill>
              </a:rPr>
              <a:t>1920’s</a:t>
            </a:r>
            <a:endParaRPr sz="2400">
              <a:solidFill>
                <a:srgbClr val="E5F04C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E5F04C"/>
              </a:buClr>
              <a:buSzPts val="2400"/>
              <a:buChar char="-"/>
            </a:pPr>
            <a:r>
              <a:rPr lang="en" sz="2400">
                <a:solidFill>
                  <a:srgbClr val="E5F04C"/>
                </a:solidFill>
              </a:rPr>
              <a:t>Reaction against modernization</a:t>
            </a:r>
            <a:endParaRPr sz="2400">
              <a:solidFill>
                <a:srgbClr val="E5F04C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04C"/>
              </a:buClr>
              <a:buSzPts val="2400"/>
              <a:buChar char="-"/>
            </a:pPr>
            <a:r>
              <a:rPr lang="en" sz="2400">
                <a:solidFill>
                  <a:srgbClr val="E5F04C"/>
                </a:solidFill>
              </a:rPr>
              <a:t>Billy Sunday: evangelist</a:t>
            </a:r>
            <a:endParaRPr sz="2400">
              <a:solidFill>
                <a:srgbClr val="E5F04C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04C"/>
              </a:buClr>
              <a:buSzPts val="2400"/>
              <a:buChar char="-"/>
            </a:pPr>
            <a:r>
              <a:rPr lang="en" sz="2400">
                <a:solidFill>
                  <a:srgbClr val="E5F04C"/>
                </a:solidFill>
              </a:rPr>
              <a:t>Scopes Trial</a:t>
            </a:r>
            <a:endParaRPr sz="2400">
              <a:solidFill>
                <a:srgbClr val="E5F04C"/>
              </a:solidFill>
            </a:endParaRPr>
          </a:p>
        </p:txBody>
      </p:sp>
      <p:sp>
        <p:nvSpPr>
          <p:cNvPr id="404" name="Google Shape;404;p67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  <a:solidFill>
            <a:srgbClr val="A82743"/>
          </a:solidFill>
          <a:ln w="9525" cap="flat" cmpd="sng">
            <a:solidFill>
              <a:srgbClr val="E15E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05" name="Google Shape;405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4875" y="1041400"/>
            <a:ext cx="2781300" cy="371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323E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68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rgbClr val="A82743"/>
          </a:solidFill>
          <a:ln w="9525" cap="flat" cmpd="sng">
            <a:solidFill>
              <a:srgbClr val="E15E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5F04C"/>
                </a:solidFill>
              </a:rPr>
              <a:t>Civil Rights Part 2</a:t>
            </a:r>
            <a:endParaRPr>
              <a:solidFill>
                <a:srgbClr val="E5F04C"/>
              </a:solidFill>
            </a:endParaRPr>
          </a:p>
        </p:txBody>
      </p:sp>
      <p:sp>
        <p:nvSpPr>
          <p:cNvPr id="411" name="Google Shape;411;p68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658500"/>
          </a:xfrm>
          <a:prstGeom prst="rect">
            <a:avLst/>
          </a:prstGeom>
          <a:solidFill>
            <a:srgbClr val="A82743"/>
          </a:solidFill>
          <a:ln w="9525" cap="flat" cmpd="sng">
            <a:solidFill>
              <a:srgbClr val="E15E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04C"/>
                </a:solidFill>
              </a:rPr>
              <a:t>Momentum after WWII</a:t>
            </a:r>
            <a:endParaRPr sz="2400">
              <a:solidFill>
                <a:srgbClr val="E5F04C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E5F04C"/>
              </a:buClr>
              <a:buSzPts val="2400"/>
              <a:buChar char="-"/>
            </a:pPr>
            <a:r>
              <a:rPr lang="en" sz="2400">
                <a:solidFill>
                  <a:srgbClr val="E5F04C"/>
                </a:solidFill>
              </a:rPr>
              <a:t>Brown v. Board</a:t>
            </a:r>
            <a:endParaRPr sz="2400">
              <a:solidFill>
                <a:srgbClr val="E5F04C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04C"/>
              </a:buClr>
              <a:buSzPts val="2400"/>
              <a:buChar char="-"/>
            </a:pPr>
            <a:r>
              <a:rPr lang="en" sz="2400">
                <a:solidFill>
                  <a:srgbClr val="E5F04C"/>
                </a:solidFill>
              </a:rPr>
              <a:t>Montgomery Bus Boycott</a:t>
            </a:r>
            <a:endParaRPr sz="2400">
              <a:solidFill>
                <a:srgbClr val="E5F04C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04C"/>
              </a:buClr>
              <a:buSzPts val="2400"/>
              <a:buChar char="-"/>
            </a:pPr>
            <a:r>
              <a:rPr lang="en" sz="2400">
                <a:solidFill>
                  <a:srgbClr val="E5F04C"/>
                </a:solidFill>
              </a:rPr>
              <a:t>Little Rock Nine</a:t>
            </a:r>
            <a:endParaRPr sz="2400">
              <a:solidFill>
                <a:srgbClr val="E5F04C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04C"/>
              </a:buClr>
              <a:buSzPts val="2400"/>
              <a:buChar char="-"/>
            </a:pPr>
            <a:r>
              <a:rPr lang="en" sz="2400">
                <a:solidFill>
                  <a:srgbClr val="E5F04C"/>
                </a:solidFill>
              </a:rPr>
              <a:t>March on Washington</a:t>
            </a:r>
            <a:endParaRPr sz="2400">
              <a:solidFill>
                <a:srgbClr val="E5F04C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04C"/>
              </a:buClr>
              <a:buSzPts val="2400"/>
              <a:buChar char="-"/>
            </a:pPr>
            <a:r>
              <a:rPr lang="en" sz="2400">
                <a:solidFill>
                  <a:srgbClr val="E5F04C"/>
                </a:solidFill>
              </a:rPr>
              <a:t>Freedom Summer</a:t>
            </a:r>
            <a:endParaRPr sz="2400">
              <a:solidFill>
                <a:srgbClr val="E5F04C"/>
              </a:solidFill>
            </a:endParaRPr>
          </a:p>
        </p:txBody>
      </p:sp>
      <p:sp>
        <p:nvSpPr>
          <p:cNvPr id="412" name="Google Shape;412;p68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4157400" cy="3340200"/>
          </a:xfrm>
          <a:prstGeom prst="rect">
            <a:avLst/>
          </a:prstGeom>
          <a:solidFill>
            <a:srgbClr val="A82743"/>
          </a:solidFill>
          <a:ln w="9525" cap="flat" cmpd="sng">
            <a:solidFill>
              <a:srgbClr val="E15E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04C"/>
                </a:solidFill>
              </a:rPr>
              <a:t>Wanted enforcement of 14th and 15th amend.</a:t>
            </a:r>
            <a:endParaRPr sz="2400">
              <a:solidFill>
                <a:srgbClr val="E5F04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04C"/>
                </a:solidFill>
              </a:rPr>
              <a:t>Success w/</a:t>
            </a:r>
            <a:endParaRPr sz="2400">
              <a:solidFill>
                <a:srgbClr val="E5F04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04C"/>
                </a:solidFill>
              </a:rPr>
              <a:t>64: Civil Rights Act</a:t>
            </a:r>
            <a:endParaRPr sz="2400">
              <a:solidFill>
                <a:srgbClr val="E5F04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04C"/>
                </a:solidFill>
              </a:rPr>
              <a:t>65: Voting Rights Act</a:t>
            </a:r>
            <a:endParaRPr sz="2400">
              <a:solidFill>
                <a:srgbClr val="E5F04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E5F04C"/>
                </a:solidFill>
              </a:rPr>
              <a:t>24th Amendment</a:t>
            </a:r>
            <a:endParaRPr sz="2400">
              <a:solidFill>
                <a:srgbClr val="E5F04C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323E"/>
        </a:solid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69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rgbClr val="A82743"/>
          </a:solidFill>
          <a:ln w="9525" cap="flat" cmpd="sng">
            <a:solidFill>
              <a:srgbClr val="E15E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5F04C"/>
                </a:solidFill>
              </a:rPr>
              <a:t>Women’s Rights Part 3</a:t>
            </a:r>
            <a:endParaRPr>
              <a:solidFill>
                <a:srgbClr val="E5F04C"/>
              </a:solidFill>
            </a:endParaRPr>
          </a:p>
        </p:txBody>
      </p:sp>
      <p:sp>
        <p:nvSpPr>
          <p:cNvPr id="418" name="Google Shape;418;p69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  <a:solidFill>
            <a:srgbClr val="A82743"/>
          </a:solidFill>
          <a:ln w="9525" cap="flat" cmpd="sng">
            <a:solidFill>
              <a:srgbClr val="E15E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04C"/>
                </a:solidFill>
              </a:rPr>
              <a:t>Feminism - sought to gain equality in education and the workplace</a:t>
            </a:r>
            <a:endParaRPr sz="2400">
              <a:solidFill>
                <a:srgbClr val="E5F04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04C"/>
                </a:solidFill>
              </a:rPr>
              <a:t>N.O.W. - Gloria Steinem</a:t>
            </a:r>
            <a:endParaRPr sz="2400">
              <a:solidFill>
                <a:srgbClr val="E5F04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E5F04C"/>
                </a:solidFill>
              </a:rPr>
              <a:t>ERA - never passed </a:t>
            </a:r>
            <a:endParaRPr sz="2400">
              <a:solidFill>
                <a:srgbClr val="E5F04C"/>
              </a:solidFill>
            </a:endParaRPr>
          </a:p>
        </p:txBody>
      </p:sp>
      <p:sp>
        <p:nvSpPr>
          <p:cNvPr id="419" name="Google Shape;419;p69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  <a:solidFill>
            <a:srgbClr val="A82743"/>
          </a:solidFill>
          <a:ln w="9525" cap="flat" cmpd="sng">
            <a:solidFill>
              <a:srgbClr val="E15E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20" name="Google Shape;420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3177" y="292850"/>
            <a:ext cx="2332125" cy="443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323E"/>
        </a:solidFill>
        <a:effectLst/>
      </p:bgPr>
    </p:bg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70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rgbClr val="A82743"/>
          </a:solidFill>
          <a:ln w="9525" cap="flat" cmpd="sng">
            <a:solidFill>
              <a:srgbClr val="E15E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5F04C"/>
                </a:solidFill>
              </a:rPr>
              <a:t>The New Left</a:t>
            </a:r>
            <a:endParaRPr>
              <a:solidFill>
                <a:srgbClr val="E5F04C"/>
              </a:solidFill>
            </a:endParaRPr>
          </a:p>
        </p:txBody>
      </p:sp>
      <p:sp>
        <p:nvSpPr>
          <p:cNvPr id="426" name="Google Shape;426;p70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  <a:solidFill>
            <a:srgbClr val="A82743"/>
          </a:solidFill>
          <a:ln w="9525" cap="flat" cmpd="sng">
            <a:solidFill>
              <a:srgbClr val="E15E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E5F04C"/>
                </a:solidFill>
              </a:rPr>
              <a:t>Movement of “liberal” politics from strictly economic to include social justice.</a:t>
            </a:r>
            <a:endParaRPr sz="2400">
              <a:solidFill>
                <a:srgbClr val="E5F04C"/>
              </a:solidFill>
            </a:endParaRPr>
          </a:p>
        </p:txBody>
      </p:sp>
      <p:sp>
        <p:nvSpPr>
          <p:cNvPr id="427" name="Google Shape;427;p70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  <a:solidFill>
            <a:srgbClr val="A82743"/>
          </a:solidFill>
          <a:ln w="9525" cap="flat" cmpd="sng">
            <a:solidFill>
              <a:srgbClr val="E15E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04C"/>
              </a:buClr>
              <a:buSzPts val="2400"/>
              <a:buChar char="-"/>
            </a:pPr>
            <a:r>
              <a:rPr lang="en" sz="2400">
                <a:solidFill>
                  <a:srgbClr val="E5F04C"/>
                </a:solidFill>
              </a:rPr>
              <a:t>Antiwar</a:t>
            </a:r>
            <a:endParaRPr sz="2400">
              <a:solidFill>
                <a:srgbClr val="E5F04C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04C"/>
              </a:buClr>
              <a:buSzPts val="2400"/>
              <a:buChar char="-"/>
            </a:pPr>
            <a:r>
              <a:rPr lang="en" sz="2400">
                <a:solidFill>
                  <a:srgbClr val="E5F04C"/>
                </a:solidFill>
              </a:rPr>
              <a:t>Anti-nukes</a:t>
            </a:r>
            <a:endParaRPr sz="2400">
              <a:solidFill>
                <a:srgbClr val="E5F04C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04C"/>
              </a:buClr>
              <a:buSzPts val="2400"/>
              <a:buChar char="-"/>
            </a:pPr>
            <a:r>
              <a:rPr lang="en" sz="2400">
                <a:solidFill>
                  <a:srgbClr val="E5F04C"/>
                </a:solidFill>
              </a:rPr>
              <a:t>Civil Rights</a:t>
            </a:r>
            <a:endParaRPr sz="2400">
              <a:solidFill>
                <a:srgbClr val="E5F04C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04C"/>
              </a:buClr>
              <a:buSzPts val="2400"/>
              <a:buChar char="-"/>
            </a:pPr>
            <a:r>
              <a:rPr lang="en" sz="2400">
                <a:solidFill>
                  <a:srgbClr val="E5F04C"/>
                </a:solidFill>
              </a:rPr>
              <a:t>Feminism</a:t>
            </a:r>
            <a:endParaRPr sz="2400">
              <a:solidFill>
                <a:srgbClr val="E5F04C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04C"/>
              </a:buClr>
              <a:buSzPts val="2400"/>
              <a:buChar char="-"/>
            </a:pPr>
            <a:r>
              <a:rPr lang="en" sz="2400">
                <a:solidFill>
                  <a:srgbClr val="E5F04C"/>
                </a:solidFill>
              </a:rPr>
              <a:t>Free Speech</a:t>
            </a:r>
            <a:endParaRPr sz="2400">
              <a:solidFill>
                <a:srgbClr val="E5F04C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04C"/>
              </a:buClr>
              <a:buSzPts val="2400"/>
              <a:buChar char="-"/>
            </a:pPr>
            <a:r>
              <a:rPr lang="en" sz="2400">
                <a:solidFill>
                  <a:srgbClr val="E5F04C"/>
                </a:solidFill>
              </a:rPr>
              <a:t>LGBT Rights</a:t>
            </a:r>
            <a:endParaRPr sz="2400">
              <a:solidFill>
                <a:srgbClr val="E5F04C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04C"/>
              </a:buClr>
              <a:buSzPts val="2400"/>
              <a:buChar char="-"/>
            </a:pPr>
            <a:r>
              <a:rPr lang="en" sz="2400">
                <a:solidFill>
                  <a:srgbClr val="E5F04C"/>
                </a:solidFill>
              </a:rPr>
              <a:t>Environmentalism</a:t>
            </a:r>
            <a:endParaRPr sz="2400">
              <a:solidFill>
                <a:srgbClr val="E5F04C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04C"/>
              </a:buClr>
              <a:buSzPts val="2400"/>
              <a:buChar char="-"/>
            </a:pPr>
            <a:r>
              <a:rPr lang="en" sz="2400">
                <a:solidFill>
                  <a:srgbClr val="E5F04C"/>
                </a:solidFill>
              </a:rPr>
              <a:t>Immigrant Rights</a:t>
            </a:r>
            <a:endParaRPr sz="2400">
              <a:solidFill>
                <a:srgbClr val="E5F04C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323E"/>
        </a:solid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7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rgbClr val="A82743"/>
          </a:solidFill>
          <a:ln w="9525" cap="flat" cmpd="sng">
            <a:solidFill>
              <a:srgbClr val="E15E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5F04C"/>
                </a:solidFill>
              </a:rPr>
              <a:t>Conservatism</a:t>
            </a:r>
            <a:endParaRPr>
              <a:solidFill>
                <a:srgbClr val="E5F04C"/>
              </a:solidFill>
            </a:endParaRPr>
          </a:p>
        </p:txBody>
      </p:sp>
      <p:sp>
        <p:nvSpPr>
          <p:cNvPr id="433" name="Google Shape;433;p7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  <a:solidFill>
            <a:srgbClr val="A82743"/>
          </a:solidFill>
          <a:ln w="9525" cap="flat" cmpd="sng">
            <a:solidFill>
              <a:srgbClr val="E15E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04C"/>
                </a:solidFill>
              </a:rPr>
              <a:t>64: Barry Goldwater</a:t>
            </a:r>
            <a:endParaRPr sz="2400">
              <a:solidFill>
                <a:srgbClr val="E5F04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04C"/>
                </a:solidFill>
              </a:rPr>
              <a:t>68: Richard Nixon </a:t>
            </a:r>
            <a:endParaRPr sz="2400">
              <a:solidFill>
                <a:srgbClr val="E5F04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04C"/>
                </a:solidFill>
              </a:rPr>
              <a:t>80: Ronald Reagan</a:t>
            </a:r>
            <a:endParaRPr sz="2400">
              <a:solidFill>
                <a:srgbClr val="E5F04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E5F04C"/>
                </a:solidFill>
              </a:rPr>
              <a:t>Against: Great Society, Roe v. Wade, counterculture</a:t>
            </a:r>
            <a:endParaRPr sz="2400">
              <a:solidFill>
                <a:srgbClr val="E5F04C"/>
              </a:solidFill>
            </a:endParaRPr>
          </a:p>
        </p:txBody>
      </p:sp>
      <p:sp>
        <p:nvSpPr>
          <p:cNvPr id="434" name="Google Shape;434;p71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  <a:solidFill>
            <a:srgbClr val="A82743"/>
          </a:solidFill>
          <a:ln w="9525" cap="flat" cmpd="sng">
            <a:solidFill>
              <a:srgbClr val="E15E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04C"/>
                </a:solidFill>
              </a:rPr>
              <a:t>Supported by a growing Christian coalition between Evangelicals and Catholics</a:t>
            </a:r>
            <a:endParaRPr sz="2400">
              <a:solidFill>
                <a:srgbClr val="E5F04C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E5F04C"/>
              </a:buClr>
              <a:buSzPts val="2400"/>
              <a:buChar char="-"/>
            </a:pPr>
            <a:r>
              <a:rPr lang="en" sz="2400">
                <a:solidFill>
                  <a:srgbClr val="E5F04C"/>
                </a:solidFill>
              </a:rPr>
              <a:t>Billy Graham</a:t>
            </a:r>
            <a:endParaRPr sz="2400">
              <a:solidFill>
                <a:srgbClr val="E5F04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solidFill>
                <a:srgbClr val="E5F04C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4F4F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rgbClr val="547980"/>
          </a:solidFill>
          <a:ln w="9525" cap="flat" cmpd="sng">
            <a:solidFill>
              <a:srgbClr val="45AD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5FCC2"/>
                </a:solidFill>
              </a:rPr>
              <a:t>A New Constitution</a:t>
            </a:r>
            <a:endParaRPr>
              <a:solidFill>
                <a:srgbClr val="E5FCC2"/>
              </a:solidFill>
            </a:endParaRPr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  <a:solidFill>
            <a:srgbClr val="547980"/>
          </a:solidFill>
          <a:ln w="9525" cap="flat" cmpd="sng">
            <a:solidFill>
              <a:srgbClr val="45AD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Virginia Plan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3 branches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Rep. by population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Federal government is “of the people”</a:t>
            </a:r>
            <a:endParaRPr sz="2400">
              <a:solidFill>
                <a:srgbClr val="E5FCC2"/>
              </a:solidFill>
            </a:endParaRPr>
          </a:p>
        </p:txBody>
      </p:sp>
      <p:sp>
        <p:nvSpPr>
          <p:cNvPr id="87" name="Google Shape;87;p18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  <a:solidFill>
            <a:srgbClr val="547980"/>
          </a:solidFill>
          <a:ln w="9525" cap="flat" cmpd="sng">
            <a:solidFill>
              <a:srgbClr val="45AD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New Jersey Plan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3 branches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Rep. by state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Stays a government “of the states”</a:t>
            </a:r>
            <a:endParaRPr sz="2400">
              <a:solidFill>
                <a:srgbClr val="E5FCC2"/>
              </a:solidFill>
            </a:endParaRPr>
          </a:p>
        </p:txBody>
      </p:sp>
      <p:sp>
        <p:nvSpPr>
          <p:cNvPr id="88" name="Google Shape;88;p18"/>
          <p:cNvSpPr txBox="1"/>
          <p:nvPr/>
        </p:nvSpPr>
        <p:spPr>
          <a:xfrm>
            <a:off x="1148100" y="4132900"/>
            <a:ext cx="6847800" cy="798000"/>
          </a:xfrm>
          <a:prstGeom prst="rect">
            <a:avLst/>
          </a:prstGeom>
          <a:solidFill>
            <a:srgbClr val="547980"/>
          </a:solidFill>
          <a:ln w="9525" cap="flat" cmpd="sng">
            <a:solidFill>
              <a:srgbClr val="45AD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CC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Great Compromise: Tries to do both.</a:t>
            </a:r>
            <a:endParaRPr sz="2400">
              <a:solidFill>
                <a:srgbClr val="E5FCC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4F4F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rgbClr val="547980"/>
          </a:solidFill>
          <a:ln w="9525" cap="flat" cmpd="sng">
            <a:solidFill>
              <a:srgbClr val="45AD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5FCC2"/>
                </a:solidFill>
              </a:rPr>
              <a:t>Ratification</a:t>
            </a:r>
            <a:endParaRPr>
              <a:solidFill>
                <a:srgbClr val="E5FCC2"/>
              </a:solidFill>
            </a:endParaRPr>
          </a:p>
        </p:txBody>
      </p:sp>
      <p:sp>
        <p:nvSpPr>
          <p:cNvPr id="94" name="Google Shape;94;p19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  <a:solidFill>
            <a:srgbClr val="547980"/>
          </a:solidFill>
          <a:ln w="9525" cap="flat" cmpd="sng">
            <a:solidFill>
              <a:srgbClr val="45AD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Federalists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Support 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Federalist Papers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Most “Founding Fathers.”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Need for stronger nat’l gov’t.</a:t>
            </a:r>
            <a:endParaRPr sz="2400">
              <a:solidFill>
                <a:srgbClr val="E5FCC2"/>
              </a:solidFill>
            </a:endParaRPr>
          </a:p>
        </p:txBody>
      </p:sp>
      <p:sp>
        <p:nvSpPr>
          <p:cNvPr id="95" name="Google Shape;95;p19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  <a:solidFill>
            <a:srgbClr val="547980"/>
          </a:solidFill>
          <a:ln w="9525" cap="flat" cmpd="sng">
            <a:solidFill>
              <a:srgbClr val="45AD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Antifederalists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Oppose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Disorganized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Stick to state politics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Suspicious of nat’l gov’t</a:t>
            </a:r>
            <a:endParaRPr sz="2400">
              <a:solidFill>
                <a:srgbClr val="E5FCC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4F4F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rgbClr val="547980"/>
          </a:solidFill>
          <a:ln w="9525" cap="flat" cmpd="sng">
            <a:solidFill>
              <a:srgbClr val="45AD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5FCC2"/>
                </a:solidFill>
              </a:rPr>
              <a:t>Ratification</a:t>
            </a:r>
            <a:endParaRPr>
              <a:solidFill>
                <a:srgbClr val="E5FCC2"/>
              </a:solidFill>
            </a:endParaRPr>
          </a:p>
        </p:txBody>
      </p:sp>
      <p:sp>
        <p:nvSpPr>
          <p:cNvPr id="101" name="Google Shape;101;p20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  <a:solidFill>
            <a:srgbClr val="547980"/>
          </a:solidFill>
          <a:ln w="9525" cap="flat" cmpd="sng">
            <a:solidFill>
              <a:srgbClr val="45AD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Federalists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Support 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Federalist Papers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Most “Founding Fathers.”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Need for stronger nat’l gov’t.</a:t>
            </a:r>
            <a:endParaRPr sz="2400">
              <a:solidFill>
                <a:srgbClr val="E5FCC2"/>
              </a:solidFill>
            </a:endParaRPr>
          </a:p>
        </p:txBody>
      </p:sp>
      <p:sp>
        <p:nvSpPr>
          <p:cNvPr id="102" name="Google Shape;102;p20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  <a:solidFill>
            <a:srgbClr val="547980"/>
          </a:solidFill>
          <a:ln w="9525" cap="flat" cmpd="sng">
            <a:solidFill>
              <a:srgbClr val="45AD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Antifederalists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Oppose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Disorganized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Stick to state politics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Suspicious of nat’l gov’t</a:t>
            </a:r>
            <a:endParaRPr sz="2400">
              <a:solidFill>
                <a:srgbClr val="E5FCC2"/>
              </a:solidFill>
            </a:endParaRPr>
          </a:p>
        </p:txBody>
      </p:sp>
      <p:sp>
        <p:nvSpPr>
          <p:cNvPr id="103" name="Google Shape;103;p20"/>
          <p:cNvSpPr/>
          <p:nvPr/>
        </p:nvSpPr>
        <p:spPr>
          <a:xfrm>
            <a:off x="4434575" y="292850"/>
            <a:ext cx="3801000" cy="4745100"/>
          </a:xfrm>
          <a:prstGeom prst="mathMultiply">
            <a:avLst>
              <a:gd name="adj1" fmla="val 23520"/>
            </a:avLst>
          </a:prstGeom>
          <a:solidFill>
            <a:srgbClr val="547980"/>
          </a:solidFill>
          <a:ln w="9525" cap="flat" cmpd="sng">
            <a:solidFill>
              <a:srgbClr val="45AD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4F4F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rgbClr val="547980"/>
          </a:solidFill>
          <a:ln w="9525" cap="flat" cmpd="sng">
            <a:solidFill>
              <a:srgbClr val="45AD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5FCC2"/>
                </a:solidFill>
              </a:rPr>
              <a:t>First Political “Parties”</a:t>
            </a:r>
            <a:endParaRPr>
              <a:solidFill>
                <a:srgbClr val="E5FCC2"/>
              </a:solidFill>
            </a:endParaRPr>
          </a:p>
        </p:txBody>
      </p:sp>
      <p:sp>
        <p:nvSpPr>
          <p:cNvPr id="109" name="Google Shape;109;p2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  <a:solidFill>
            <a:srgbClr val="547980"/>
          </a:solidFill>
          <a:ln w="9525" cap="flat" cmpd="sng">
            <a:solidFill>
              <a:srgbClr val="45AD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Federalists	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Loose construction = more powerful nat’l gov’t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Rallied around Hamilton’s plans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In control until 1800</a:t>
            </a:r>
            <a:endParaRPr sz="2400">
              <a:solidFill>
                <a:srgbClr val="E5FCC2"/>
              </a:solidFill>
            </a:endParaRPr>
          </a:p>
        </p:txBody>
      </p:sp>
      <p:sp>
        <p:nvSpPr>
          <p:cNvPr id="110" name="Google Shape;110;p21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  <a:solidFill>
            <a:srgbClr val="547980"/>
          </a:solidFill>
          <a:ln w="9525" cap="flat" cmpd="sng">
            <a:solidFill>
              <a:srgbClr val="45AD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5FCC2"/>
                </a:solidFill>
              </a:rPr>
              <a:t>Dem. Republicans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Strict const. = limited fed. Gov’t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Rallied around Jefferson</a:t>
            </a:r>
            <a:endParaRPr sz="2400">
              <a:solidFill>
                <a:srgbClr val="E5FCC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E5FCC2"/>
              </a:buClr>
              <a:buSzPts val="2400"/>
              <a:buChar char="-"/>
            </a:pPr>
            <a:r>
              <a:rPr lang="en" sz="2400">
                <a:solidFill>
                  <a:srgbClr val="E5FCC2"/>
                </a:solidFill>
              </a:rPr>
              <a:t>Gain control in 1800</a:t>
            </a:r>
            <a:endParaRPr sz="2400">
              <a:solidFill>
                <a:srgbClr val="E5FCC2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solidFill>
                <a:srgbClr val="E5FCC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1053</Words>
  <Application>Microsoft Office PowerPoint</Application>
  <PresentationFormat>On-screen Show (16:9)</PresentationFormat>
  <Paragraphs>286</Paragraphs>
  <Slides>59</Slides>
  <Notes>59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3" baseType="lpstr">
      <vt:lpstr>Amatic SC</vt:lpstr>
      <vt:lpstr>Arial</vt:lpstr>
      <vt:lpstr>Source Code Pro</vt:lpstr>
      <vt:lpstr>Beach Day</vt:lpstr>
      <vt:lpstr>APUSH Thematic Review</vt:lpstr>
      <vt:lpstr>Politics and Parties</vt:lpstr>
      <vt:lpstr>British Roots</vt:lpstr>
      <vt:lpstr>No Taxation without Representation</vt:lpstr>
      <vt:lpstr>Independence</vt:lpstr>
      <vt:lpstr>A New Constitution</vt:lpstr>
      <vt:lpstr>Ratification</vt:lpstr>
      <vt:lpstr>Ratification</vt:lpstr>
      <vt:lpstr>First Political “Parties”</vt:lpstr>
      <vt:lpstr>Era of Good Feelings</vt:lpstr>
      <vt:lpstr>Jacksonian Era: First Real Political Parties</vt:lpstr>
      <vt:lpstr>Slavery Debate</vt:lpstr>
      <vt:lpstr>Reconstruction</vt:lpstr>
      <vt:lpstr>Gilded Age</vt:lpstr>
      <vt:lpstr>New Ideas: Expansion of Government</vt:lpstr>
      <vt:lpstr>Party Switch</vt:lpstr>
      <vt:lpstr>Birth of Modern Politics</vt:lpstr>
      <vt:lpstr>Liberals and Conservatives</vt:lpstr>
      <vt:lpstr>The Economy, Labor, and Migration</vt:lpstr>
      <vt:lpstr>PowerPoint Presentation</vt:lpstr>
      <vt:lpstr>PowerPoint Presentation</vt:lpstr>
      <vt:lpstr>PowerPoint Presentation</vt:lpstr>
      <vt:lpstr>The Market Revolution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Panics in Antebellum America</vt:lpstr>
      <vt:lpstr>Industrialization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20th Century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Social Movements</vt:lpstr>
      <vt:lpstr>First Great Awakening</vt:lpstr>
      <vt:lpstr>Republican Motherhood</vt:lpstr>
      <vt:lpstr>Second GReat Awakening</vt:lpstr>
      <vt:lpstr>Abolitionism</vt:lpstr>
      <vt:lpstr>Women’s Rights Part 1</vt:lpstr>
      <vt:lpstr>Civil Rights Part 1</vt:lpstr>
      <vt:lpstr>Progressivism</vt:lpstr>
      <vt:lpstr>Women’s Rights Part 2: Suffrage</vt:lpstr>
      <vt:lpstr>Religious Fundamentalism</vt:lpstr>
      <vt:lpstr>Civil Rights Part 2</vt:lpstr>
      <vt:lpstr>Women’s Rights Part 3</vt:lpstr>
      <vt:lpstr>The New Left</vt:lpstr>
      <vt:lpstr>Conservatism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APUSH Thematic Review</dc:title>
  <dc:creator>Darrell.Duncan</dc:creator>
  <cp:lastModifiedBy>Darrell.Duncan</cp:lastModifiedBy>
  <cp:revision>1</cp:revision>
  <dcterms:modified xsi:type="dcterms:W3CDTF">2019-05-02T03:01:19Z</dcterms:modified>
</cp:coreProperties>
</file>