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7" r:id="rId2"/>
    <p:sldId id="264" r:id="rId3"/>
    <p:sldId id="265" r:id="rId4"/>
    <p:sldId id="268" r:id="rId5"/>
    <p:sldId id="258" r:id="rId6"/>
    <p:sldId id="270" r:id="rId7"/>
    <p:sldId id="271" r:id="rId8"/>
    <p:sldId id="272" r:id="rId9"/>
    <p:sldId id="273" r:id="rId10"/>
    <p:sldId id="277" r:id="rId11"/>
    <p:sldId id="278" r:id="rId12"/>
    <p:sldId id="279" r:id="rId13"/>
    <p:sldId id="280" r:id="rId14"/>
    <p:sldId id="281" r:id="rId15"/>
    <p:sldId id="283" r:id="rId16"/>
    <p:sldId id="266" r:id="rId17"/>
    <p:sldId id="276" r:id="rId18"/>
    <p:sldId id="275" r:id="rId19"/>
    <p:sldId id="282" r:id="rId20"/>
    <p:sldId id="28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450" autoAdjust="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C160BF-B56A-4C73-B159-8883F701C547}" type="datetimeFigureOut">
              <a:rPr lang="en-US" smtClean="0"/>
              <a:t>4/14/2020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1D6E65-72D3-4DDD-90EF-4239AB2B430D}" type="slidenum">
              <a:rPr lang="en-US" smtClean="0"/>
              <a:t>‹#›</a:t>
            </a:fld>
            <a:endParaRPr lang="en-US"/>
          </a:p>
        </p:txBody>
      </p:sp>
    </p:spTree>
    <p:extLst>
      <p:ext uri="{BB962C8B-B14F-4D97-AF65-F5344CB8AC3E}">
        <p14:creationId xmlns:p14="http://schemas.microsoft.com/office/powerpoint/2010/main" val="364543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C4C79-2FF6-47C7-B172-B2A9CEE293A3}" type="slidenum">
              <a:rPr lang="en-US" smtClean="0"/>
              <a:t>4</a:t>
            </a:fld>
            <a:endParaRPr lang="en-US"/>
          </a:p>
        </p:txBody>
      </p:sp>
    </p:spTree>
    <p:extLst>
      <p:ext uri="{BB962C8B-B14F-4D97-AF65-F5344CB8AC3E}">
        <p14:creationId xmlns:p14="http://schemas.microsoft.com/office/powerpoint/2010/main" val="181063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D6E65-72D3-4DDD-90EF-4239AB2B430D}" type="slidenum">
              <a:rPr lang="en-US" smtClean="0"/>
              <a:t>16</a:t>
            </a:fld>
            <a:endParaRPr lang="en-US"/>
          </a:p>
        </p:txBody>
      </p:sp>
    </p:spTree>
    <p:extLst>
      <p:ext uri="{BB962C8B-B14F-4D97-AF65-F5344CB8AC3E}">
        <p14:creationId xmlns:p14="http://schemas.microsoft.com/office/powerpoint/2010/main" val="298346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303404-378B-4C93-9984-86155459613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416798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03404-378B-4C93-9984-86155459613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252431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03404-378B-4C93-9984-86155459613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426484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03404-378B-4C93-9984-86155459613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331795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303404-378B-4C93-9984-86155459613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33627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303404-378B-4C93-9984-86155459613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272815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303404-378B-4C93-9984-86155459613C}"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34457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303404-378B-4C93-9984-86155459613C}"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294916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03404-378B-4C93-9984-86155459613C}"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255091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303404-378B-4C93-9984-86155459613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122627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303404-378B-4C93-9984-86155459613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2E1A7-8866-4DFD-8AA0-B03E2648924F}" type="slidenum">
              <a:rPr lang="en-US" smtClean="0"/>
              <a:t>‹#›</a:t>
            </a:fld>
            <a:endParaRPr lang="en-US"/>
          </a:p>
        </p:txBody>
      </p:sp>
    </p:spTree>
    <p:extLst>
      <p:ext uri="{BB962C8B-B14F-4D97-AF65-F5344CB8AC3E}">
        <p14:creationId xmlns:p14="http://schemas.microsoft.com/office/powerpoint/2010/main" val="222853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03404-378B-4C93-9984-86155459613C}" type="datetimeFigureOut">
              <a:rPr lang="en-US" smtClean="0"/>
              <a:t>4/14/2020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2E1A7-8866-4DFD-8AA0-B03E2648924F}" type="slidenum">
              <a:rPr lang="en-US" smtClean="0"/>
              <a:t>‹#›</a:t>
            </a:fld>
            <a:endParaRPr lang="en-US"/>
          </a:p>
        </p:txBody>
      </p:sp>
    </p:spTree>
    <p:extLst>
      <p:ext uri="{BB962C8B-B14F-4D97-AF65-F5344CB8AC3E}">
        <p14:creationId xmlns:p14="http://schemas.microsoft.com/office/powerpoint/2010/main" val="164657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t-600x600 - LEAP for Education LEAP for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150" y="169706"/>
            <a:ext cx="1359088" cy="13590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ulk Hogan Transparent &amp; PNG Clipart Free Download - YW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790" y="207806"/>
            <a:ext cx="3647409" cy="68106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WE release rare footage of Hulk Hogan vs Andre the Giant… yea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185"/>
            <a:ext cx="12192000" cy="69941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007579">
            <a:off x="3797768" y="3446686"/>
            <a:ext cx="2799645" cy="1446550"/>
          </a:xfrm>
          <a:prstGeom prst="rect">
            <a:avLst/>
          </a:prstGeom>
          <a:noFill/>
        </p:spPr>
        <p:txBody>
          <a:bodyPr wrap="square" rtlCol="0">
            <a:spAutoFit/>
          </a:bodyPr>
          <a:lstStyle/>
          <a:p>
            <a:pPr algn="ctr"/>
            <a:r>
              <a:rPr lang="en-US" sz="8800" dirty="0">
                <a:solidFill>
                  <a:srgbClr val="FF0000"/>
                </a:solidFill>
                <a:latin typeface="Scary Halloween Font" panose="02000800000000000000" pitchFamily="2" charset="0"/>
              </a:rPr>
              <a:t>DBQ</a:t>
            </a:r>
          </a:p>
        </p:txBody>
      </p:sp>
    </p:spTree>
    <p:extLst>
      <p:ext uri="{BB962C8B-B14F-4D97-AF65-F5344CB8AC3E}">
        <p14:creationId xmlns:p14="http://schemas.microsoft.com/office/powerpoint/2010/main" val="402104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22578"/>
          <a:ext cx="12192000" cy="6710680"/>
        </p:xfrm>
        <a:graphic>
          <a:graphicData uri="http://schemas.openxmlformats.org/drawingml/2006/table">
            <a:tbl>
              <a:tblPr firstRow="1" bandRow="1">
                <a:tableStyleId>{5C22544A-7EE6-4342-B048-85BDC9FD1C3A}</a:tableStyleId>
              </a:tblPr>
              <a:tblGrid>
                <a:gridCol w="1896533">
                  <a:extLst>
                    <a:ext uri="{9D8B030D-6E8A-4147-A177-3AD203B41FA5}">
                      <a16:colId xmlns:a16="http://schemas.microsoft.com/office/drawing/2014/main" val="3509367960"/>
                    </a:ext>
                  </a:extLst>
                </a:gridCol>
                <a:gridCol w="790223">
                  <a:extLst>
                    <a:ext uri="{9D8B030D-6E8A-4147-A177-3AD203B41FA5}">
                      <a16:colId xmlns:a16="http://schemas.microsoft.com/office/drawing/2014/main" val="187215941"/>
                    </a:ext>
                  </a:extLst>
                </a:gridCol>
                <a:gridCol w="9505244">
                  <a:extLst>
                    <a:ext uri="{9D8B030D-6E8A-4147-A177-3AD203B41FA5}">
                      <a16:colId xmlns:a16="http://schemas.microsoft.com/office/drawing/2014/main" val="4115012341"/>
                    </a:ext>
                  </a:extLst>
                </a:gridCol>
              </a:tblGrid>
              <a:tr h="370840">
                <a:tc>
                  <a:txBody>
                    <a:bodyPr/>
                    <a:lstStyle/>
                    <a:p>
                      <a:r>
                        <a:rPr lang="en-US" sz="1800" dirty="0"/>
                        <a:t>Section</a:t>
                      </a:r>
                    </a:p>
                  </a:txBody>
                  <a:tcPr/>
                </a:tc>
                <a:tc>
                  <a:txBody>
                    <a:bodyPr/>
                    <a:lstStyle/>
                    <a:p>
                      <a:r>
                        <a:rPr lang="en-US" sz="1800" dirty="0"/>
                        <a:t>Points</a:t>
                      </a:r>
                    </a:p>
                  </a:txBody>
                  <a:tcPr/>
                </a:tc>
                <a:tc>
                  <a:txBody>
                    <a:bodyPr/>
                    <a:lstStyle/>
                    <a:p>
                      <a:r>
                        <a:rPr lang="en-US" sz="1800" dirty="0"/>
                        <a:t>Notes</a:t>
                      </a:r>
                    </a:p>
                  </a:txBody>
                  <a:tcPr/>
                </a:tc>
                <a:extLst>
                  <a:ext uri="{0D108BD9-81ED-4DB2-BD59-A6C34878D82A}">
                    <a16:rowId xmlns:a16="http://schemas.microsoft.com/office/drawing/2014/main" val="3744559044"/>
                  </a:ext>
                </a:extLst>
              </a:tr>
              <a:tr h="370840">
                <a:tc>
                  <a:txBody>
                    <a:bodyPr/>
                    <a:lstStyle/>
                    <a:p>
                      <a:r>
                        <a:rPr lang="en-US" sz="1800" b="1" dirty="0"/>
                        <a:t>Thesis</a:t>
                      </a:r>
                    </a:p>
                  </a:txBody>
                  <a:tcPr/>
                </a:tc>
                <a:tc>
                  <a:txBody>
                    <a:bodyPr/>
                    <a:lstStyle/>
                    <a:p>
                      <a:r>
                        <a:rPr lang="en-US" sz="2000" dirty="0"/>
                        <a:t>1</a:t>
                      </a:r>
                    </a:p>
                  </a:txBody>
                  <a:tcPr/>
                </a:tc>
                <a:tc>
                  <a:txBody>
                    <a:bodyPr/>
                    <a:lstStyle/>
                    <a:p>
                      <a:r>
                        <a:rPr lang="en-US" sz="1900" dirty="0"/>
                        <a:t>To earn this point, the thesis must make a claim that responds to the prompt rather than restating or rephrasing the prompt. The thesis must consist of one or more sentences located in one place, either in the introduction or the conclusion.</a:t>
                      </a:r>
                    </a:p>
                  </a:txBody>
                  <a:tcPr/>
                </a:tc>
                <a:extLst>
                  <a:ext uri="{0D108BD9-81ED-4DB2-BD59-A6C34878D82A}">
                    <a16:rowId xmlns:a16="http://schemas.microsoft.com/office/drawing/2014/main" val="55526779"/>
                  </a:ext>
                </a:extLst>
              </a:tr>
              <a:tr h="370840">
                <a:tc>
                  <a:txBody>
                    <a:bodyPr/>
                    <a:lstStyle/>
                    <a:p>
                      <a:r>
                        <a:rPr lang="en-US" sz="1800" b="1" dirty="0"/>
                        <a:t>Contextualization</a:t>
                      </a:r>
                    </a:p>
                  </a:txBody>
                  <a:tcPr/>
                </a:tc>
                <a:tc>
                  <a:txBody>
                    <a:bodyPr/>
                    <a:lstStyle/>
                    <a:p>
                      <a:r>
                        <a:rPr lang="en-US" sz="2000" dirty="0"/>
                        <a:t>1</a:t>
                      </a:r>
                    </a:p>
                  </a:txBody>
                  <a:tcPr/>
                </a:tc>
                <a:tc>
                  <a:txBody>
                    <a:bodyPr/>
                    <a:lstStyle/>
                    <a:p>
                      <a:r>
                        <a:rPr lang="en-US" sz="1900" dirty="0"/>
                        <a:t>To earn this point, the response must relate the topic of the prompt to broader historical events, developments, or processes that occur before, during, or continue after the time frame of the question. This point is not awarded for merely a phrase or reference.</a:t>
                      </a:r>
                    </a:p>
                  </a:txBody>
                  <a:tcPr/>
                </a:tc>
                <a:extLst>
                  <a:ext uri="{0D108BD9-81ED-4DB2-BD59-A6C34878D82A}">
                    <a16:rowId xmlns:a16="http://schemas.microsoft.com/office/drawing/2014/main" val="3913309369"/>
                  </a:ext>
                </a:extLst>
              </a:tr>
              <a:tr h="370840">
                <a:tc>
                  <a:txBody>
                    <a:bodyPr/>
                    <a:lstStyle/>
                    <a:p>
                      <a:r>
                        <a:rPr lang="en-US" sz="1800" b="1" dirty="0"/>
                        <a:t>Evidence</a:t>
                      </a:r>
                    </a:p>
                  </a:txBody>
                  <a:tcPr/>
                </a:tc>
                <a:tc>
                  <a:txBody>
                    <a:bodyPr/>
                    <a:lstStyle/>
                    <a:p>
                      <a:r>
                        <a:rPr lang="en-US" sz="2000" dirty="0"/>
                        <a:t>1</a:t>
                      </a:r>
                    </a:p>
                    <a:p>
                      <a:r>
                        <a:rPr lang="en-US" sz="2000" dirty="0"/>
                        <a:t>or</a:t>
                      </a:r>
                    </a:p>
                    <a:p>
                      <a:r>
                        <a:rPr lang="en-US" sz="2000" dirty="0"/>
                        <a:t>2</a:t>
                      </a:r>
                    </a:p>
                  </a:txBody>
                  <a:tcPr/>
                </a:tc>
                <a:tc>
                  <a:txBody>
                    <a:bodyPr/>
                    <a:lstStyle/>
                    <a:p>
                      <a:r>
                        <a:rPr lang="en-US" sz="1900" b="1" dirty="0"/>
                        <a:t>-</a:t>
                      </a:r>
                      <a:r>
                        <a:rPr lang="en-US" sz="1900" dirty="0"/>
                        <a:t>Uses the content of at least </a:t>
                      </a:r>
                      <a:r>
                        <a:rPr lang="en-US" sz="1900" b="1" i="1" u="sng" dirty="0"/>
                        <a:t>three</a:t>
                      </a:r>
                      <a:r>
                        <a:rPr lang="en-US" sz="1900" dirty="0"/>
                        <a:t> documents to address the topic of the prompt. To earn 1 point the response must accurately describe — rather than simply quote — the content from at least three of the documents.</a:t>
                      </a:r>
                    </a:p>
                    <a:p>
                      <a:r>
                        <a:rPr lang="en-US" sz="1900" b="1" dirty="0"/>
                        <a:t>-</a:t>
                      </a:r>
                      <a:r>
                        <a:rPr lang="en-US" sz="1900" dirty="0"/>
                        <a:t>Supports an argument in response to the prompt using at least </a:t>
                      </a:r>
                      <a:r>
                        <a:rPr lang="en-US" sz="1900" b="1" i="1" u="sng" dirty="0"/>
                        <a:t>six documents</a:t>
                      </a:r>
                      <a:r>
                        <a:rPr lang="en-US" sz="1900" dirty="0"/>
                        <a:t>.</a:t>
                      </a:r>
                    </a:p>
                  </a:txBody>
                  <a:tcPr/>
                </a:tc>
                <a:extLst>
                  <a:ext uri="{0D108BD9-81ED-4DB2-BD59-A6C34878D82A}">
                    <a16:rowId xmlns:a16="http://schemas.microsoft.com/office/drawing/2014/main" val="4118931125"/>
                  </a:ext>
                </a:extLst>
              </a:tr>
              <a:tr h="370840">
                <a:tc>
                  <a:txBody>
                    <a:bodyPr/>
                    <a:lstStyle/>
                    <a:p>
                      <a:r>
                        <a:rPr lang="en-US" sz="1800" b="1" dirty="0"/>
                        <a:t>Evidence Beyond the Documents</a:t>
                      </a:r>
                    </a:p>
                  </a:txBody>
                  <a:tcPr/>
                </a:tc>
                <a:tc>
                  <a:txBody>
                    <a:bodyPr/>
                    <a:lstStyle/>
                    <a:p>
                      <a:r>
                        <a:rPr lang="en-US" sz="2000" dirty="0"/>
                        <a:t>1</a:t>
                      </a:r>
                    </a:p>
                  </a:txBody>
                  <a:tcPr/>
                </a:tc>
                <a:tc>
                  <a:txBody>
                    <a:bodyPr/>
                    <a:lstStyle/>
                    <a:p>
                      <a:r>
                        <a:rPr lang="en-US" sz="1900" dirty="0"/>
                        <a:t>Uses at least one additional piece of specific historical evidence (beyond that found in the documents) relevant to an argument about the prompt. (1 point) To earn this point, the evidence must be described and must be more than a phrase or reference. This additional piece of evidence must be different from the evidence used to earn the point for contextualization.</a:t>
                      </a:r>
                    </a:p>
                  </a:txBody>
                  <a:tcPr/>
                </a:tc>
                <a:extLst>
                  <a:ext uri="{0D108BD9-81ED-4DB2-BD59-A6C34878D82A}">
                    <a16:rowId xmlns:a16="http://schemas.microsoft.com/office/drawing/2014/main" val="1735887061"/>
                  </a:ext>
                </a:extLst>
              </a:tr>
              <a:tr h="370840">
                <a:tc>
                  <a:txBody>
                    <a:bodyPr/>
                    <a:lstStyle/>
                    <a:p>
                      <a:r>
                        <a:rPr lang="en-US" sz="1800" b="1" dirty="0"/>
                        <a:t>Sourcing</a:t>
                      </a:r>
                    </a:p>
                  </a:txBody>
                  <a:tcPr/>
                </a:tc>
                <a:tc>
                  <a:txBody>
                    <a:bodyPr/>
                    <a:lstStyle/>
                    <a:p>
                      <a:r>
                        <a:rPr lang="en-US" sz="2000" dirty="0"/>
                        <a:t>1</a:t>
                      </a:r>
                    </a:p>
                  </a:txBody>
                  <a:tcPr/>
                </a:tc>
                <a:tc>
                  <a:txBody>
                    <a:bodyPr/>
                    <a:lstStyle/>
                    <a:p>
                      <a:r>
                        <a:rPr lang="en-US" sz="1900" dirty="0"/>
                        <a:t>For at least three documents, explains how or why the document’s point of view, purpose, historical situation, and/or audience is relevant to an argument. </a:t>
                      </a:r>
                    </a:p>
                  </a:txBody>
                  <a:tcPr/>
                </a:tc>
                <a:extLst>
                  <a:ext uri="{0D108BD9-81ED-4DB2-BD59-A6C34878D82A}">
                    <a16:rowId xmlns:a16="http://schemas.microsoft.com/office/drawing/2014/main" val="2062304475"/>
                  </a:ext>
                </a:extLst>
              </a:tr>
              <a:tr h="370840">
                <a:tc>
                  <a:txBody>
                    <a:bodyPr/>
                    <a:lstStyle/>
                    <a:p>
                      <a:r>
                        <a:rPr lang="en-US" sz="1800" b="1" dirty="0"/>
                        <a:t>Complexity</a:t>
                      </a:r>
                    </a:p>
                  </a:txBody>
                  <a:tcPr/>
                </a:tc>
                <a:tc>
                  <a:txBody>
                    <a:bodyPr/>
                    <a:lstStyle/>
                    <a:p>
                      <a:r>
                        <a:rPr lang="en-US" sz="2000" dirty="0"/>
                        <a:t>1</a:t>
                      </a:r>
                    </a:p>
                  </a:txBody>
                  <a:tcPr/>
                </a:tc>
                <a:tc>
                  <a:txBody>
                    <a:bodyPr/>
                    <a:lstStyle/>
                    <a:p>
                      <a:r>
                        <a:rPr lang="en-US" sz="1900" dirty="0"/>
                        <a:t>Demonstrates a complex understanding of the historical development that is the focus of the prompt, using evidence to corroborate, qualify, or modify an argument that addresses the question.</a:t>
                      </a:r>
                    </a:p>
                  </a:txBody>
                  <a:tcPr/>
                </a:tc>
                <a:extLst>
                  <a:ext uri="{0D108BD9-81ED-4DB2-BD59-A6C34878D82A}">
                    <a16:rowId xmlns:a16="http://schemas.microsoft.com/office/drawing/2014/main" val="4216334425"/>
                  </a:ext>
                </a:extLst>
              </a:tr>
            </a:tbl>
          </a:graphicData>
        </a:graphic>
      </p:graphicFrame>
      <p:sp>
        <p:nvSpPr>
          <p:cNvPr id="5" name="Rectangle 4"/>
          <p:cNvSpPr/>
          <p:nvPr/>
        </p:nvSpPr>
        <p:spPr>
          <a:xfrm>
            <a:off x="0" y="2336800"/>
            <a:ext cx="12192000" cy="4521200"/>
          </a:xfrm>
          <a:prstGeom prst="rect">
            <a:avLst/>
          </a:prstGeom>
          <a:solidFill>
            <a:schemeClr val="bg1">
              <a:lumMod val="5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44311"/>
            <a:ext cx="12192000" cy="1010356"/>
          </a:xfrm>
          <a:prstGeom prst="rect">
            <a:avLst/>
          </a:prstGeom>
          <a:solidFill>
            <a:schemeClr val="bg1">
              <a:lumMod val="5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41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22578"/>
          <a:ext cx="12192000" cy="6710680"/>
        </p:xfrm>
        <a:graphic>
          <a:graphicData uri="http://schemas.openxmlformats.org/drawingml/2006/table">
            <a:tbl>
              <a:tblPr firstRow="1" bandRow="1">
                <a:tableStyleId>{5C22544A-7EE6-4342-B048-85BDC9FD1C3A}</a:tableStyleId>
              </a:tblPr>
              <a:tblGrid>
                <a:gridCol w="1896533">
                  <a:extLst>
                    <a:ext uri="{9D8B030D-6E8A-4147-A177-3AD203B41FA5}">
                      <a16:colId xmlns:a16="http://schemas.microsoft.com/office/drawing/2014/main" val="3509367960"/>
                    </a:ext>
                  </a:extLst>
                </a:gridCol>
                <a:gridCol w="790223">
                  <a:extLst>
                    <a:ext uri="{9D8B030D-6E8A-4147-A177-3AD203B41FA5}">
                      <a16:colId xmlns:a16="http://schemas.microsoft.com/office/drawing/2014/main" val="187215941"/>
                    </a:ext>
                  </a:extLst>
                </a:gridCol>
                <a:gridCol w="9505244">
                  <a:extLst>
                    <a:ext uri="{9D8B030D-6E8A-4147-A177-3AD203B41FA5}">
                      <a16:colId xmlns:a16="http://schemas.microsoft.com/office/drawing/2014/main" val="4115012341"/>
                    </a:ext>
                  </a:extLst>
                </a:gridCol>
              </a:tblGrid>
              <a:tr h="370840">
                <a:tc>
                  <a:txBody>
                    <a:bodyPr/>
                    <a:lstStyle/>
                    <a:p>
                      <a:r>
                        <a:rPr lang="en-US" sz="1800" dirty="0"/>
                        <a:t>Section</a:t>
                      </a:r>
                    </a:p>
                  </a:txBody>
                  <a:tcPr/>
                </a:tc>
                <a:tc>
                  <a:txBody>
                    <a:bodyPr/>
                    <a:lstStyle/>
                    <a:p>
                      <a:r>
                        <a:rPr lang="en-US" sz="1800" dirty="0"/>
                        <a:t>Points</a:t>
                      </a:r>
                    </a:p>
                  </a:txBody>
                  <a:tcPr/>
                </a:tc>
                <a:tc>
                  <a:txBody>
                    <a:bodyPr/>
                    <a:lstStyle/>
                    <a:p>
                      <a:r>
                        <a:rPr lang="en-US" sz="1800" dirty="0"/>
                        <a:t>Notes</a:t>
                      </a:r>
                    </a:p>
                  </a:txBody>
                  <a:tcPr/>
                </a:tc>
                <a:extLst>
                  <a:ext uri="{0D108BD9-81ED-4DB2-BD59-A6C34878D82A}">
                    <a16:rowId xmlns:a16="http://schemas.microsoft.com/office/drawing/2014/main" val="3744559044"/>
                  </a:ext>
                </a:extLst>
              </a:tr>
              <a:tr h="370840">
                <a:tc>
                  <a:txBody>
                    <a:bodyPr/>
                    <a:lstStyle/>
                    <a:p>
                      <a:r>
                        <a:rPr lang="en-US" sz="1800" b="1" dirty="0"/>
                        <a:t>Thesis</a:t>
                      </a:r>
                    </a:p>
                  </a:txBody>
                  <a:tcPr/>
                </a:tc>
                <a:tc>
                  <a:txBody>
                    <a:bodyPr/>
                    <a:lstStyle/>
                    <a:p>
                      <a:r>
                        <a:rPr lang="en-US" sz="2000" dirty="0"/>
                        <a:t>1</a:t>
                      </a:r>
                    </a:p>
                  </a:txBody>
                  <a:tcPr/>
                </a:tc>
                <a:tc>
                  <a:txBody>
                    <a:bodyPr/>
                    <a:lstStyle/>
                    <a:p>
                      <a:r>
                        <a:rPr lang="en-US" sz="1900" dirty="0"/>
                        <a:t>To earn this point, the thesis must make a claim that responds to the prompt rather than restating or rephrasing the prompt. The thesis must consist of one or more sentences located in one place, either in the introduction or the conclusion.</a:t>
                      </a:r>
                    </a:p>
                  </a:txBody>
                  <a:tcPr/>
                </a:tc>
                <a:extLst>
                  <a:ext uri="{0D108BD9-81ED-4DB2-BD59-A6C34878D82A}">
                    <a16:rowId xmlns:a16="http://schemas.microsoft.com/office/drawing/2014/main" val="55526779"/>
                  </a:ext>
                </a:extLst>
              </a:tr>
              <a:tr h="370840">
                <a:tc>
                  <a:txBody>
                    <a:bodyPr/>
                    <a:lstStyle/>
                    <a:p>
                      <a:r>
                        <a:rPr lang="en-US" sz="1800" b="1" dirty="0"/>
                        <a:t>Contextualization</a:t>
                      </a:r>
                    </a:p>
                  </a:txBody>
                  <a:tcPr/>
                </a:tc>
                <a:tc>
                  <a:txBody>
                    <a:bodyPr/>
                    <a:lstStyle/>
                    <a:p>
                      <a:r>
                        <a:rPr lang="en-US" sz="2000" dirty="0"/>
                        <a:t>1</a:t>
                      </a:r>
                    </a:p>
                  </a:txBody>
                  <a:tcPr/>
                </a:tc>
                <a:tc>
                  <a:txBody>
                    <a:bodyPr/>
                    <a:lstStyle/>
                    <a:p>
                      <a:r>
                        <a:rPr lang="en-US" sz="1900" dirty="0"/>
                        <a:t>To earn this point, the response must relate the topic of the prompt to broader historical events, developments, or processes that occur before, during, or continue after the time frame of the question. This point is not awarded for merely a phrase or reference.</a:t>
                      </a:r>
                    </a:p>
                  </a:txBody>
                  <a:tcPr/>
                </a:tc>
                <a:extLst>
                  <a:ext uri="{0D108BD9-81ED-4DB2-BD59-A6C34878D82A}">
                    <a16:rowId xmlns:a16="http://schemas.microsoft.com/office/drawing/2014/main" val="3913309369"/>
                  </a:ext>
                </a:extLst>
              </a:tr>
              <a:tr h="370840">
                <a:tc>
                  <a:txBody>
                    <a:bodyPr/>
                    <a:lstStyle/>
                    <a:p>
                      <a:r>
                        <a:rPr lang="en-US" sz="1800" b="1" dirty="0"/>
                        <a:t>Evidence</a:t>
                      </a:r>
                    </a:p>
                  </a:txBody>
                  <a:tcPr/>
                </a:tc>
                <a:tc>
                  <a:txBody>
                    <a:bodyPr/>
                    <a:lstStyle/>
                    <a:p>
                      <a:r>
                        <a:rPr lang="en-US" sz="2000" dirty="0"/>
                        <a:t>1</a:t>
                      </a:r>
                    </a:p>
                    <a:p>
                      <a:r>
                        <a:rPr lang="en-US" sz="2000" dirty="0"/>
                        <a:t>or</a:t>
                      </a:r>
                    </a:p>
                    <a:p>
                      <a:r>
                        <a:rPr lang="en-US" sz="2000" dirty="0"/>
                        <a:t>2</a:t>
                      </a:r>
                    </a:p>
                  </a:txBody>
                  <a:tcPr/>
                </a:tc>
                <a:tc>
                  <a:txBody>
                    <a:bodyPr/>
                    <a:lstStyle/>
                    <a:p>
                      <a:r>
                        <a:rPr lang="en-US" sz="1900" b="1" dirty="0"/>
                        <a:t>-</a:t>
                      </a:r>
                      <a:r>
                        <a:rPr lang="en-US" sz="1900" dirty="0"/>
                        <a:t>Uses the content of at least </a:t>
                      </a:r>
                      <a:r>
                        <a:rPr lang="en-US" sz="1900" b="1" i="1" u="sng" dirty="0"/>
                        <a:t>three</a:t>
                      </a:r>
                      <a:r>
                        <a:rPr lang="en-US" sz="1900" dirty="0"/>
                        <a:t> documents to address the topic of the prompt. To earn 1 point the response must accurately describe — rather than simply quote — the content from at least three of the documents.</a:t>
                      </a:r>
                    </a:p>
                    <a:p>
                      <a:r>
                        <a:rPr lang="en-US" sz="1900" b="1" dirty="0"/>
                        <a:t>-</a:t>
                      </a:r>
                      <a:r>
                        <a:rPr lang="en-US" sz="1900" dirty="0"/>
                        <a:t>Supports an argument in response to the prompt using at least </a:t>
                      </a:r>
                      <a:r>
                        <a:rPr lang="en-US" sz="1900" b="1" i="1" u="sng" dirty="0"/>
                        <a:t>six documents</a:t>
                      </a:r>
                      <a:r>
                        <a:rPr lang="en-US" sz="1900" dirty="0"/>
                        <a:t>.</a:t>
                      </a:r>
                    </a:p>
                  </a:txBody>
                  <a:tcPr/>
                </a:tc>
                <a:extLst>
                  <a:ext uri="{0D108BD9-81ED-4DB2-BD59-A6C34878D82A}">
                    <a16:rowId xmlns:a16="http://schemas.microsoft.com/office/drawing/2014/main" val="4118931125"/>
                  </a:ext>
                </a:extLst>
              </a:tr>
              <a:tr h="370840">
                <a:tc>
                  <a:txBody>
                    <a:bodyPr/>
                    <a:lstStyle/>
                    <a:p>
                      <a:r>
                        <a:rPr lang="en-US" sz="1800" b="1" dirty="0"/>
                        <a:t>Evidence Beyond the Documents</a:t>
                      </a:r>
                    </a:p>
                  </a:txBody>
                  <a:tcPr/>
                </a:tc>
                <a:tc>
                  <a:txBody>
                    <a:bodyPr/>
                    <a:lstStyle/>
                    <a:p>
                      <a:r>
                        <a:rPr lang="en-US" sz="2000" dirty="0"/>
                        <a:t>1</a:t>
                      </a:r>
                    </a:p>
                  </a:txBody>
                  <a:tcPr/>
                </a:tc>
                <a:tc>
                  <a:txBody>
                    <a:bodyPr/>
                    <a:lstStyle/>
                    <a:p>
                      <a:r>
                        <a:rPr lang="en-US" sz="1900" dirty="0"/>
                        <a:t>Uses at least one additional piece of specific historical evidence (beyond that found in the documents) relevant to an argument about the prompt. (1 point) To earn this point, the evidence must be described and must be more than a phrase or reference. This additional piece of evidence must be different from the evidence used to earn the point for contextualization.</a:t>
                      </a:r>
                    </a:p>
                  </a:txBody>
                  <a:tcPr/>
                </a:tc>
                <a:extLst>
                  <a:ext uri="{0D108BD9-81ED-4DB2-BD59-A6C34878D82A}">
                    <a16:rowId xmlns:a16="http://schemas.microsoft.com/office/drawing/2014/main" val="1735887061"/>
                  </a:ext>
                </a:extLst>
              </a:tr>
              <a:tr h="370840">
                <a:tc>
                  <a:txBody>
                    <a:bodyPr/>
                    <a:lstStyle/>
                    <a:p>
                      <a:r>
                        <a:rPr lang="en-US" sz="1800" b="1" dirty="0"/>
                        <a:t>Sourcing</a:t>
                      </a:r>
                    </a:p>
                  </a:txBody>
                  <a:tcPr/>
                </a:tc>
                <a:tc>
                  <a:txBody>
                    <a:bodyPr/>
                    <a:lstStyle/>
                    <a:p>
                      <a:r>
                        <a:rPr lang="en-US" sz="2000" dirty="0"/>
                        <a:t>1</a:t>
                      </a:r>
                    </a:p>
                  </a:txBody>
                  <a:tcPr/>
                </a:tc>
                <a:tc>
                  <a:txBody>
                    <a:bodyPr/>
                    <a:lstStyle/>
                    <a:p>
                      <a:r>
                        <a:rPr lang="en-US" sz="1900" dirty="0"/>
                        <a:t>For at least three documents, explains how or why the document’s point of view, purpose, historical situation, and/or audience is relevant to an argument. </a:t>
                      </a:r>
                    </a:p>
                  </a:txBody>
                  <a:tcPr/>
                </a:tc>
                <a:extLst>
                  <a:ext uri="{0D108BD9-81ED-4DB2-BD59-A6C34878D82A}">
                    <a16:rowId xmlns:a16="http://schemas.microsoft.com/office/drawing/2014/main" val="2062304475"/>
                  </a:ext>
                </a:extLst>
              </a:tr>
              <a:tr h="370840">
                <a:tc>
                  <a:txBody>
                    <a:bodyPr/>
                    <a:lstStyle/>
                    <a:p>
                      <a:r>
                        <a:rPr lang="en-US" sz="1800" b="1" dirty="0"/>
                        <a:t>Complexity</a:t>
                      </a:r>
                    </a:p>
                  </a:txBody>
                  <a:tcPr/>
                </a:tc>
                <a:tc>
                  <a:txBody>
                    <a:bodyPr/>
                    <a:lstStyle/>
                    <a:p>
                      <a:r>
                        <a:rPr lang="en-US" sz="2000" dirty="0"/>
                        <a:t>1</a:t>
                      </a:r>
                    </a:p>
                  </a:txBody>
                  <a:tcPr/>
                </a:tc>
                <a:tc>
                  <a:txBody>
                    <a:bodyPr/>
                    <a:lstStyle/>
                    <a:p>
                      <a:r>
                        <a:rPr lang="en-US" sz="1900" dirty="0"/>
                        <a:t>Demonstrates a complex understanding of the historical development that is the focus of the prompt, using evidence to corroborate, qualify, or modify an argument that addresses the question.</a:t>
                      </a:r>
                    </a:p>
                  </a:txBody>
                  <a:tcPr/>
                </a:tc>
                <a:extLst>
                  <a:ext uri="{0D108BD9-81ED-4DB2-BD59-A6C34878D82A}">
                    <a16:rowId xmlns:a16="http://schemas.microsoft.com/office/drawing/2014/main" val="4216334425"/>
                  </a:ext>
                </a:extLst>
              </a:tr>
            </a:tbl>
          </a:graphicData>
        </a:graphic>
      </p:graphicFrame>
      <p:sp>
        <p:nvSpPr>
          <p:cNvPr id="5" name="Rectangle 4"/>
          <p:cNvSpPr/>
          <p:nvPr/>
        </p:nvSpPr>
        <p:spPr>
          <a:xfrm>
            <a:off x="0" y="3509962"/>
            <a:ext cx="12192000" cy="3348037"/>
          </a:xfrm>
          <a:prstGeom prst="rect">
            <a:avLst/>
          </a:prstGeom>
          <a:solidFill>
            <a:schemeClr val="bg1">
              <a:lumMod val="5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44310"/>
            <a:ext cx="12192000" cy="1969911"/>
          </a:xfrm>
          <a:prstGeom prst="rect">
            <a:avLst/>
          </a:prstGeom>
          <a:solidFill>
            <a:schemeClr val="bg1">
              <a:lumMod val="5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04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22578"/>
          <a:ext cx="12192000" cy="6710680"/>
        </p:xfrm>
        <a:graphic>
          <a:graphicData uri="http://schemas.openxmlformats.org/drawingml/2006/table">
            <a:tbl>
              <a:tblPr firstRow="1" bandRow="1">
                <a:tableStyleId>{5C22544A-7EE6-4342-B048-85BDC9FD1C3A}</a:tableStyleId>
              </a:tblPr>
              <a:tblGrid>
                <a:gridCol w="1896533">
                  <a:extLst>
                    <a:ext uri="{9D8B030D-6E8A-4147-A177-3AD203B41FA5}">
                      <a16:colId xmlns:a16="http://schemas.microsoft.com/office/drawing/2014/main" val="3509367960"/>
                    </a:ext>
                  </a:extLst>
                </a:gridCol>
                <a:gridCol w="790223">
                  <a:extLst>
                    <a:ext uri="{9D8B030D-6E8A-4147-A177-3AD203B41FA5}">
                      <a16:colId xmlns:a16="http://schemas.microsoft.com/office/drawing/2014/main" val="187215941"/>
                    </a:ext>
                  </a:extLst>
                </a:gridCol>
                <a:gridCol w="9505244">
                  <a:extLst>
                    <a:ext uri="{9D8B030D-6E8A-4147-A177-3AD203B41FA5}">
                      <a16:colId xmlns:a16="http://schemas.microsoft.com/office/drawing/2014/main" val="4115012341"/>
                    </a:ext>
                  </a:extLst>
                </a:gridCol>
              </a:tblGrid>
              <a:tr h="370840">
                <a:tc>
                  <a:txBody>
                    <a:bodyPr/>
                    <a:lstStyle/>
                    <a:p>
                      <a:r>
                        <a:rPr lang="en-US" sz="1800" dirty="0"/>
                        <a:t>Section</a:t>
                      </a:r>
                    </a:p>
                  </a:txBody>
                  <a:tcPr/>
                </a:tc>
                <a:tc>
                  <a:txBody>
                    <a:bodyPr/>
                    <a:lstStyle/>
                    <a:p>
                      <a:r>
                        <a:rPr lang="en-US" sz="1800" dirty="0"/>
                        <a:t>Points</a:t>
                      </a:r>
                    </a:p>
                  </a:txBody>
                  <a:tcPr/>
                </a:tc>
                <a:tc>
                  <a:txBody>
                    <a:bodyPr/>
                    <a:lstStyle/>
                    <a:p>
                      <a:r>
                        <a:rPr lang="en-US" sz="1800" dirty="0"/>
                        <a:t>Notes</a:t>
                      </a:r>
                    </a:p>
                  </a:txBody>
                  <a:tcPr/>
                </a:tc>
                <a:extLst>
                  <a:ext uri="{0D108BD9-81ED-4DB2-BD59-A6C34878D82A}">
                    <a16:rowId xmlns:a16="http://schemas.microsoft.com/office/drawing/2014/main" val="3744559044"/>
                  </a:ext>
                </a:extLst>
              </a:tr>
              <a:tr h="370840">
                <a:tc>
                  <a:txBody>
                    <a:bodyPr/>
                    <a:lstStyle/>
                    <a:p>
                      <a:r>
                        <a:rPr lang="en-US" sz="1800" b="1" dirty="0"/>
                        <a:t>Thesis</a:t>
                      </a:r>
                    </a:p>
                  </a:txBody>
                  <a:tcPr/>
                </a:tc>
                <a:tc>
                  <a:txBody>
                    <a:bodyPr/>
                    <a:lstStyle/>
                    <a:p>
                      <a:r>
                        <a:rPr lang="en-US" sz="2000" dirty="0"/>
                        <a:t>1</a:t>
                      </a:r>
                    </a:p>
                  </a:txBody>
                  <a:tcPr/>
                </a:tc>
                <a:tc>
                  <a:txBody>
                    <a:bodyPr/>
                    <a:lstStyle/>
                    <a:p>
                      <a:r>
                        <a:rPr lang="en-US" sz="1900" dirty="0"/>
                        <a:t>To earn this point, the thesis must make a claim that responds to the prompt rather than restating or rephrasing the prompt. The thesis must consist of one or more sentences located in one place, either in the introduction or the conclusion.</a:t>
                      </a:r>
                    </a:p>
                  </a:txBody>
                  <a:tcPr/>
                </a:tc>
                <a:extLst>
                  <a:ext uri="{0D108BD9-81ED-4DB2-BD59-A6C34878D82A}">
                    <a16:rowId xmlns:a16="http://schemas.microsoft.com/office/drawing/2014/main" val="55526779"/>
                  </a:ext>
                </a:extLst>
              </a:tr>
              <a:tr h="370840">
                <a:tc>
                  <a:txBody>
                    <a:bodyPr/>
                    <a:lstStyle/>
                    <a:p>
                      <a:r>
                        <a:rPr lang="en-US" sz="1800" b="1" dirty="0"/>
                        <a:t>Contextualization</a:t>
                      </a:r>
                    </a:p>
                  </a:txBody>
                  <a:tcPr/>
                </a:tc>
                <a:tc>
                  <a:txBody>
                    <a:bodyPr/>
                    <a:lstStyle/>
                    <a:p>
                      <a:r>
                        <a:rPr lang="en-US" sz="2000" dirty="0"/>
                        <a:t>1</a:t>
                      </a:r>
                    </a:p>
                  </a:txBody>
                  <a:tcPr/>
                </a:tc>
                <a:tc>
                  <a:txBody>
                    <a:bodyPr/>
                    <a:lstStyle/>
                    <a:p>
                      <a:r>
                        <a:rPr lang="en-US" sz="1900" dirty="0"/>
                        <a:t>To earn this point, the response must relate the topic of the prompt to broader historical events, developments, or processes that occur before, during, or continue after the time frame of the question. This point is not awarded for merely a phrase or reference.</a:t>
                      </a:r>
                    </a:p>
                  </a:txBody>
                  <a:tcPr/>
                </a:tc>
                <a:extLst>
                  <a:ext uri="{0D108BD9-81ED-4DB2-BD59-A6C34878D82A}">
                    <a16:rowId xmlns:a16="http://schemas.microsoft.com/office/drawing/2014/main" val="3913309369"/>
                  </a:ext>
                </a:extLst>
              </a:tr>
              <a:tr h="370840">
                <a:tc>
                  <a:txBody>
                    <a:bodyPr/>
                    <a:lstStyle/>
                    <a:p>
                      <a:r>
                        <a:rPr lang="en-US" sz="1800" b="1" dirty="0"/>
                        <a:t>Evidence</a:t>
                      </a:r>
                    </a:p>
                  </a:txBody>
                  <a:tcPr/>
                </a:tc>
                <a:tc>
                  <a:txBody>
                    <a:bodyPr/>
                    <a:lstStyle/>
                    <a:p>
                      <a:r>
                        <a:rPr lang="en-US" sz="2000" dirty="0"/>
                        <a:t>1</a:t>
                      </a:r>
                    </a:p>
                    <a:p>
                      <a:r>
                        <a:rPr lang="en-US" sz="2000" dirty="0"/>
                        <a:t>or</a:t>
                      </a:r>
                    </a:p>
                    <a:p>
                      <a:r>
                        <a:rPr lang="en-US" sz="2000" dirty="0"/>
                        <a:t>2</a:t>
                      </a:r>
                    </a:p>
                  </a:txBody>
                  <a:tcPr/>
                </a:tc>
                <a:tc>
                  <a:txBody>
                    <a:bodyPr/>
                    <a:lstStyle/>
                    <a:p>
                      <a:r>
                        <a:rPr lang="en-US" sz="1900" b="1" dirty="0"/>
                        <a:t>-</a:t>
                      </a:r>
                      <a:r>
                        <a:rPr lang="en-US" sz="1900" dirty="0"/>
                        <a:t>Uses the content of at least </a:t>
                      </a:r>
                      <a:r>
                        <a:rPr lang="en-US" sz="1900" b="1" i="1" u="sng" dirty="0"/>
                        <a:t>three</a:t>
                      </a:r>
                      <a:r>
                        <a:rPr lang="en-US" sz="1900" dirty="0"/>
                        <a:t> documents to address the topic of the prompt. To earn 1 point the response must accurately describe — rather than simply quote — the content from at least three of the documents.</a:t>
                      </a:r>
                    </a:p>
                    <a:p>
                      <a:r>
                        <a:rPr lang="en-US" sz="1900" b="1" dirty="0"/>
                        <a:t>-</a:t>
                      </a:r>
                      <a:r>
                        <a:rPr lang="en-US" sz="1900" dirty="0"/>
                        <a:t>Supports an argument in response to the prompt using at least </a:t>
                      </a:r>
                      <a:r>
                        <a:rPr lang="en-US" sz="1900" b="1" i="1" u="sng" dirty="0"/>
                        <a:t>six documents</a:t>
                      </a:r>
                      <a:r>
                        <a:rPr lang="en-US" sz="1900" dirty="0"/>
                        <a:t>.</a:t>
                      </a:r>
                    </a:p>
                  </a:txBody>
                  <a:tcPr/>
                </a:tc>
                <a:extLst>
                  <a:ext uri="{0D108BD9-81ED-4DB2-BD59-A6C34878D82A}">
                    <a16:rowId xmlns:a16="http://schemas.microsoft.com/office/drawing/2014/main" val="4118931125"/>
                  </a:ext>
                </a:extLst>
              </a:tr>
              <a:tr h="370840">
                <a:tc>
                  <a:txBody>
                    <a:bodyPr/>
                    <a:lstStyle/>
                    <a:p>
                      <a:r>
                        <a:rPr lang="en-US" sz="1800" b="1" dirty="0"/>
                        <a:t>Evidence Beyond the Documents</a:t>
                      </a:r>
                    </a:p>
                  </a:txBody>
                  <a:tcPr/>
                </a:tc>
                <a:tc>
                  <a:txBody>
                    <a:bodyPr/>
                    <a:lstStyle/>
                    <a:p>
                      <a:r>
                        <a:rPr lang="en-US" sz="2000" dirty="0"/>
                        <a:t>1</a:t>
                      </a:r>
                    </a:p>
                  </a:txBody>
                  <a:tcPr/>
                </a:tc>
                <a:tc>
                  <a:txBody>
                    <a:bodyPr/>
                    <a:lstStyle/>
                    <a:p>
                      <a:r>
                        <a:rPr lang="en-US" sz="1900" dirty="0"/>
                        <a:t>Uses at least one additional piece of specific historical evidence (beyond that found in the documents) relevant to an argument about the prompt. (1 point) To earn this point, the evidence must be described and must be more than a phrase or reference. This additional piece of evidence must be different from the evidence used to earn the point for contextualization.</a:t>
                      </a:r>
                    </a:p>
                  </a:txBody>
                  <a:tcPr/>
                </a:tc>
                <a:extLst>
                  <a:ext uri="{0D108BD9-81ED-4DB2-BD59-A6C34878D82A}">
                    <a16:rowId xmlns:a16="http://schemas.microsoft.com/office/drawing/2014/main" val="1735887061"/>
                  </a:ext>
                </a:extLst>
              </a:tr>
              <a:tr h="370840">
                <a:tc>
                  <a:txBody>
                    <a:bodyPr/>
                    <a:lstStyle/>
                    <a:p>
                      <a:r>
                        <a:rPr lang="en-US" sz="1800" b="1" dirty="0"/>
                        <a:t>Sourcing</a:t>
                      </a:r>
                    </a:p>
                  </a:txBody>
                  <a:tcPr/>
                </a:tc>
                <a:tc>
                  <a:txBody>
                    <a:bodyPr/>
                    <a:lstStyle/>
                    <a:p>
                      <a:r>
                        <a:rPr lang="en-US" sz="2000" dirty="0"/>
                        <a:t>1</a:t>
                      </a:r>
                    </a:p>
                  </a:txBody>
                  <a:tcPr/>
                </a:tc>
                <a:tc>
                  <a:txBody>
                    <a:bodyPr/>
                    <a:lstStyle/>
                    <a:p>
                      <a:r>
                        <a:rPr lang="en-US" sz="1900" dirty="0"/>
                        <a:t>For at least three documents, explains how or why the document’s point of view, purpose, historical situation, and/or audience is relevant to an argument. </a:t>
                      </a:r>
                    </a:p>
                  </a:txBody>
                  <a:tcPr/>
                </a:tc>
                <a:extLst>
                  <a:ext uri="{0D108BD9-81ED-4DB2-BD59-A6C34878D82A}">
                    <a16:rowId xmlns:a16="http://schemas.microsoft.com/office/drawing/2014/main" val="2062304475"/>
                  </a:ext>
                </a:extLst>
              </a:tr>
              <a:tr h="370840">
                <a:tc>
                  <a:txBody>
                    <a:bodyPr/>
                    <a:lstStyle/>
                    <a:p>
                      <a:r>
                        <a:rPr lang="en-US" sz="1800" b="1" dirty="0"/>
                        <a:t>Complexity</a:t>
                      </a:r>
                    </a:p>
                  </a:txBody>
                  <a:tcPr/>
                </a:tc>
                <a:tc>
                  <a:txBody>
                    <a:bodyPr/>
                    <a:lstStyle/>
                    <a:p>
                      <a:r>
                        <a:rPr lang="en-US" sz="2000" dirty="0"/>
                        <a:t>1</a:t>
                      </a:r>
                    </a:p>
                  </a:txBody>
                  <a:tcPr/>
                </a:tc>
                <a:tc>
                  <a:txBody>
                    <a:bodyPr/>
                    <a:lstStyle/>
                    <a:p>
                      <a:r>
                        <a:rPr lang="en-US" sz="1900" dirty="0"/>
                        <a:t>Demonstrates a complex understanding of the historical development that is the focus of the prompt, using evidence to corroborate, qualify, or modify an argument that addresses the question.</a:t>
                      </a:r>
                    </a:p>
                  </a:txBody>
                  <a:tcPr/>
                </a:tc>
                <a:extLst>
                  <a:ext uri="{0D108BD9-81ED-4DB2-BD59-A6C34878D82A}">
                    <a16:rowId xmlns:a16="http://schemas.microsoft.com/office/drawing/2014/main" val="4216334425"/>
                  </a:ext>
                </a:extLst>
              </a:tr>
            </a:tbl>
          </a:graphicData>
        </a:graphic>
      </p:graphicFrame>
      <p:sp>
        <p:nvSpPr>
          <p:cNvPr id="5" name="Rectangle 4"/>
          <p:cNvSpPr/>
          <p:nvPr/>
        </p:nvSpPr>
        <p:spPr>
          <a:xfrm>
            <a:off x="0" y="5102578"/>
            <a:ext cx="12192000" cy="1755421"/>
          </a:xfrm>
          <a:prstGeom prst="rect">
            <a:avLst/>
          </a:prstGeom>
          <a:solidFill>
            <a:schemeClr val="bg1">
              <a:lumMod val="5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44310"/>
            <a:ext cx="12192000" cy="3165653"/>
          </a:xfrm>
          <a:prstGeom prst="rect">
            <a:avLst/>
          </a:prstGeom>
          <a:solidFill>
            <a:schemeClr val="bg1">
              <a:lumMod val="5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91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22578"/>
          <a:ext cx="12192000" cy="6710680"/>
        </p:xfrm>
        <a:graphic>
          <a:graphicData uri="http://schemas.openxmlformats.org/drawingml/2006/table">
            <a:tbl>
              <a:tblPr firstRow="1" bandRow="1">
                <a:tableStyleId>{5C22544A-7EE6-4342-B048-85BDC9FD1C3A}</a:tableStyleId>
              </a:tblPr>
              <a:tblGrid>
                <a:gridCol w="1896533">
                  <a:extLst>
                    <a:ext uri="{9D8B030D-6E8A-4147-A177-3AD203B41FA5}">
                      <a16:colId xmlns:a16="http://schemas.microsoft.com/office/drawing/2014/main" val="3509367960"/>
                    </a:ext>
                  </a:extLst>
                </a:gridCol>
                <a:gridCol w="790223">
                  <a:extLst>
                    <a:ext uri="{9D8B030D-6E8A-4147-A177-3AD203B41FA5}">
                      <a16:colId xmlns:a16="http://schemas.microsoft.com/office/drawing/2014/main" val="187215941"/>
                    </a:ext>
                  </a:extLst>
                </a:gridCol>
                <a:gridCol w="9505244">
                  <a:extLst>
                    <a:ext uri="{9D8B030D-6E8A-4147-A177-3AD203B41FA5}">
                      <a16:colId xmlns:a16="http://schemas.microsoft.com/office/drawing/2014/main" val="4115012341"/>
                    </a:ext>
                  </a:extLst>
                </a:gridCol>
              </a:tblGrid>
              <a:tr h="370840">
                <a:tc>
                  <a:txBody>
                    <a:bodyPr/>
                    <a:lstStyle/>
                    <a:p>
                      <a:r>
                        <a:rPr lang="en-US" sz="1800" dirty="0"/>
                        <a:t>Section</a:t>
                      </a:r>
                    </a:p>
                  </a:txBody>
                  <a:tcPr/>
                </a:tc>
                <a:tc>
                  <a:txBody>
                    <a:bodyPr/>
                    <a:lstStyle/>
                    <a:p>
                      <a:r>
                        <a:rPr lang="en-US" sz="1800" dirty="0"/>
                        <a:t>Points</a:t>
                      </a:r>
                    </a:p>
                  </a:txBody>
                  <a:tcPr/>
                </a:tc>
                <a:tc>
                  <a:txBody>
                    <a:bodyPr/>
                    <a:lstStyle/>
                    <a:p>
                      <a:r>
                        <a:rPr lang="en-US" sz="1800" dirty="0"/>
                        <a:t>Notes</a:t>
                      </a:r>
                    </a:p>
                  </a:txBody>
                  <a:tcPr/>
                </a:tc>
                <a:extLst>
                  <a:ext uri="{0D108BD9-81ED-4DB2-BD59-A6C34878D82A}">
                    <a16:rowId xmlns:a16="http://schemas.microsoft.com/office/drawing/2014/main" val="3744559044"/>
                  </a:ext>
                </a:extLst>
              </a:tr>
              <a:tr h="370840">
                <a:tc>
                  <a:txBody>
                    <a:bodyPr/>
                    <a:lstStyle/>
                    <a:p>
                      <a:r>
                        <a:rPr lang="en-US" sz="1800" b="1" dirty="0"/>
                        <a:t>Thesis</a:t>
                      </a:r>
                    </a:p>
                  </a:txBody>
                  <a:tcPr/>
                </a:tc>
                <a:tc>
                  <a:txBody>
                    <a:bodyPr/>
                    <a:lstStyle/>
                    <a:p>
                      <a:r>
                        <a:rPr lang="en-US" sz="2000" dirty="0"/>
                        <a:t>1</a:t>
                      </a:r>
                    </a:p>
                  </a:txBody>
                  <a:tcPr/>
                </a:tc>
                <a:tc>
                  <a:txBody>
                    <a:bodyPr/>
                    <a:lstStyle/>
                    <a:p>
                      <a:r>
                        <a:rPr lang="en-US" sz="1900" dirty="0"/>
                        <a:t>To earn this point, the thesis must make a claim that responds to the prompt rather than restating or rephrasing the prompt. The thesis must consist of one or more sentences located in one place, either in the introduction or the conclusion.</a:t>
                      </a:r>
                    </a:p>
                  </a:txBody>
                  <a:tcPr/>
                </a:tc>
                <a:extLst>
                  <a:ext uri="{0D108BD9-81ED-4DB2-BD59-A6C34878D82A}">
                    <a16:rowId xmlns:a16="http://schemas.microsoft.com/office/drawing/2014/main" val="55526779"/>
                  </a:ext>
                </a:extLst>
              </a:tr>
              <a:tr h="370840">
                <a:tc>
                  <a:txBody>
                    <a:bodyPr/>
                    <a:lstStyle/>
                    <a:p>
                      <a:r>
                        <a:rPr lang="en-US" sz="1800" b="1" dirty="0"/>
                        <a:t>Contextualization</a:t>
                      </a:r>
                    </a:p>
                  </a:txBody>
                  <a:tcPr/>
                </a:tc>
                <a:tc>
                  <a:txBody>
                    <a:bodyPr/>
                    <a:lstStyle/>
                    <a:p>
                      <a:r>
                        <a:rPr lang="en-US" sz="2000" dirty="0"/>
                        <a:t>1</a:t>
                      </a:r>
                    </a:p>
                  </a:txBody>
                  <a:tcPr/>
                </a:tc>
                <a:tc>
                  <a:txBody>
                    <a:bodyPr/>
                    <a:lstStyle/>
                    <a:p>
                      <a:r>
                        <a:rPr lang="en-US" sz="1900" dirty="0"/>
                        <a:t>To earn this point, the response must relate the topic of the prompt to broader historical events, developments, or processes that occur before, during, or continue after the time frame of the question. This point is not awarded for merely a phrase or reference.</a:t>
                      </a:r>
                    </a:p>
                  </a:txBody>
                  <a:tcPr/>
                </a:tc>
                <a:extLst>
                  <a:ext uri="{0D108BD9-81ED-4DB2-BD59-A6C34878D82A}">
                    <a16:rowId xmlns:a16="http://schemas.microsoft.com/office/drawing/2014/main" val="3913309369"/>
                  </a:ext>
                </a:extLst>
              </a:tr>
              <a:tr h="370840">
                <a:tc>
                  <a:txBody>
                    <a:bodyPr/>
                    <a:lstStyle/>
                    <a:p>
                      <a:r>
                        <a:rPr lang="en-US" sz="1800" b="1" dirty="0"/>
                        <a:t>Evidence</a:t>
                      </a:r>
                    </a:p>
                  </a:txBody>
                  <a:tcPr/>
                </a:tc>
                <a:tc>
                  <a:txBody>
                    <a:bodyPr/>
                    <a:lstStyle/>
                    <a:p>
                      <a:r>
                        <a:rPr lang="en-US" sz="2000" dirty="0"/>
                        <a:t>1</a:t>
                      </a:r>
                    </a:p>
                    <a:p>
                      <a:r>
                        <a:rPr lang="en-US" sz="2000" dirty="0"/>
                        <a:t>or</a:t>
                      </a:r>
                    </a:p>
                    <a:p>
                      <a:r>
                        <a:rPr lang="en-US" sz="2000" dirty="0"/>
                        <a:t>2</a:t>
                      </a:r>
                    </a:p>
                  </a:txBody>
                  <a:tcPr/>
                </a:tc>
                <a:tc>
                  <a:txBody>
                    <a:bodyPr/>
                    <a:lstStyle/>
                    <a:p>
                      <a:r>
                        <a:rPr lang="en-US" sz="1900" b="1" dirty="0"/>
                        <a:t>-</a:t>
                      </a:r>
                      <a:r>
                        <a:rPr lang="en-US" sz="1900" dirty="0"/>
                        <a:t>Uses the content of at least </a:t>
                      </a:r>
                      <a:r>
                        <a:rPr lang="en-US" sz="1900" b="1" i="1" u="sng" dirty="0"/>
                        <a:t>three</a:t>
                      </a:r>
                      <a:r>
                        <a:rPr lang="en-US" sz="1900" dirty="0"/>
                        <a:t> documents to address the topic of the prompt. To earn 1 point the response must accurately describe — rather than simply quote — the content from at least three of the documents.</a:t>
                      </a:r>
                    </a:p>
                    <a:p>
                      <a:r>
                        <a:rPr lang="en-US" sz="1900" b="1" dirty="0"/>
                        <a:t>-</a:t>
                      </a:r>
                      <a:r>
                        <a:rPr lang="en-US" sz="1900" dirty="0"/>
                        <a:t>Supports an argument in response to the prompt using at least </a:t>
                      </a:r>
                      <a:r>
                        <a:rPr lang="en-US" sz="1900" b="1" i="1" u="sng" dirty="0"/>
                        <a:t>six documents</a:t>
                      </a:r>
                      <a:r>
                        <a:rPr lang="en-US" sz="1900" dirty="0"/>
                        <a:t>.</a:t>
                      </a:r>
                    </a:p>
                  </a:txBody>
                  <a:tcPr/>
                </a:tc>
                <a:extLst>
                  <a:ext uri="{0D108BD9-81ED-4DB2-BD59-A6C34878D82A}">
                    <a16:rowId xmlns:a16="http://schemas.microsoft.com/office/drawing/2014/main" val="4118931125"/>
                  </a:ext>
                </a:extLst>
              </a:tr>
              <a:tr h="370840">
                <a:tc>
                  <a:txBody>
                    <a:bodyPr/>
                    <a:lstStyle/>
                    <a:p>
                      <a:r>
                        <a:rPr lang="en-US" sz="1800" b="1" dirty="0"/>
                        <a:t>Evidence Beyond the Documents</a:t>
                      </a:r>
                    </a:p>
                  </a:txBody>
                  <a:tcPr/>
                </a:tc>
                <a:tc>
                  <a:txBody>
                    <a:bodyPr/>
                    <a:lstStyle/>
                    <a:p>
                      <a:r>
                        <a:rPr lang="en-US" sz="2000" dirty="0"/>
                        <a:t>1</a:t>
                      </a:r>
                    </a:p>
                  </a:txBody>
                  <a:tcPr/>
                </a:tc>
                <a:tc>
                  <a:txBody>
                    <a:bodyPr/>
                    <a:lstStyle/>
                    <a:p>
                      <a:r>
                        <a:rPr lang="en-US" sz="1900" dirty="0"/>
                        <a:t>Uses at least one additional piece of specific historical evidence (beyond that found in the documents) relevant to an argument about the prompt. (1 point) To earn this point, the evidence must be described and must be more than a phrase or reference. This additional piece of evidence must be different from the evidence used to earn the point for contextualization.</a:t>
                      </a:r>
                    </a:p>
                  </a:txBody>
                  <a:tcPr/>
                </a:tc>
                <a:extLst>
                  <a:ext uri="{0D108BD9-81ED-4DB2-BD59-A6C34878D82A}">
                    <a16:rowId xmlns:a16="http://schemas.microsoft.com/office/drawing/2014/main" val="1735887061"/>
                  </a:ext>
                </a:extLst>
              </a:tr>
              <a:tr h="370840">
                <a:tc>
                  <a:txBody>
                    <a:bodyPr/>
                    <a:lstStyle/>
                    <a:p>
                      <a:r>
                        <a:rPr lang="en-US" sz="1800" b="1" dirty="0"/>
                        <a:t>Sourcing</a:t>
                      </a:r>
                    </a:p>
                  </a:txBody>
                  <a:tcPr/>
                </a:tc>
                <a:tc>
                  <a:txBody>
                    <a:bodyPr/>
                    <a:lstStyle/>
                    <a:p>
                      <a:r>
                        <a:rPr lang="en-US" sz="2000" dirty="0"/>
                        <a:t>1</a:t>
                      </a:r>
                    </a:p>
                  </a:txBody>
                  <a:tcPr/>
                </a:tc>
                <a:tc>
                  <a:txBody>
                    <a:bodyPr/>
                    <a:lstStyle/>
                    <a:p>
                      <a:r>
                        <a:rPr lang="en-US" sz="1900" dirty="0"/>
                        <a:t>For at least three documents, explains how or why the document’s point of view, purpose, historical situation, and/or audience is relevant to an argument. </a:t>
                      </a:r>
                    </a:p>
                  </a:txBody>
                  <a:tcPr/>
                </a:tc>
                <a:extLst>
                  <a:ext uri="{0D108BD9-81ED-4DB2-BD59-A6C34878D82A}">
                    <a16:rowId xmlns:a16="http://schemas.microsoft.com/office/drawing/2014/main" val="2062304475"/>
                  </a:ext>
                </a:extLst>
              </a:tr>
              <a:tr h="370840">
                <a:tc>
                  <a:txBody>
                    <a:bodyPr/>
                    <a:lstStyle/>
                    <a:p>
                      <a:r>
                        <a:rPr lang="en-US" sz="1800" b="1" dirty="0"/>
                        <a:t>Complexity</a:t>
                      </a:r>
                    </a:p>
                  </a:txBody>
                  <a:tcPr/>
                </a:tc>
                <a:tc>
                  <a:txBody>
                    <a:bodyPr/>
                    <a:lstStyle/>
                    <a:p>
                      <a:r>
                        <a:rPr lang="en-US" sz="2000" dirty="0"/>
                        <a:t>1</a:t>
                      </a:r>
                    </a:p>
                  </a:txBody>
                  <a:tcPr/>
                </a:tc>
                <a:tc>
                  <a:txBody>
                    <a:bodyPr/>
                    <a:lstStyle/>
                    <a:p>
                      <a:r>
                        <a:rPr lang="en-US" sz="1900" dirty="0"/>
                        <a:t>Demonstrates a complex understanding of the historical development that is the focus of the prompt, using evidence to corroborate, qualify, or modify an argument that addresses the question.</a:t>
                      </a:r>
                    </a:p>
                  </a:txBody>
                  <a:tcPr/>
                </a:tc>
                <a:extLst>
                  <a:ext uri="{0D108BD9-81ED-4DB2-BD59-A6C34878D82A}">
                    <a16:rowId xmlns:a16="http://schemas.microsoft.com/office/drawing/2014/main" val="4216334425"/>
                  </a:ext>
                </a:extLst>
              </a:tr>
            </a:tbl>
          </a:graphicData>
        </a:graphic>
      </p:graphicFrame>
      <p:sp>
        <p:nvSpPr>
          <p:cNvPr id="5" name="Rectangle 4"/>
          <p:cNvSpPr/>
          <p:nvPr/>
        </p:nvSpPr>
        <p:spPr>
          <a:xfrm>
            <a:off x="0" y="5768622"/>
            <a:ext cx="12192000" cy="1089377"/>
          </a:xfrm>
          <a:prstGeom prst="rect">
            <a:avLst/>
          </a:prstGeom>
          <a:solidFill>
            <a:schemeClr val="bg1">
              <a:lumMod val="5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44310"/>
            <a:ext cx="12192000" cy="4758268"/>
          </a:xfrm>
          <a:prstGeom prst="rect">
            <a:avLst/>
          </a:prstGeom>
          <a:solidFill>
            <a:schemeClr val="bg1">
              <a:lumMod val="5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9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22578"/>
          <a:ext cx="12192000" cy="6710680"/>
        </p:xfrm>
        <a:graphic>
          <a:graphicData uri="http://schemas.openxmlformats.org/drawingml/2006/table">
            <a:tbl>
              <a:tblPr firstRow="1" bandRow="1">
                <a:tableStyleId>{5C22544A-7EE6-4342-B048-85BDC9FD1C3A}</a:tableStyleId>
              </a:tblPr>
              <a:tblGrid>
                <a:gridCol w="1896533">
                  <a:extLst>
                    <a:ext uri="{9D8B030D-6E8A-4147-A177-3AD203B41FA5}">
                      <a16:colId xmlns:a16="http://schemas.microsoft.com/office/drawing/2014/main" val="3509367960"/>
                    </a:ext>
                  </a:extLst>
                </a:gridCol>
                <a:gridCol w="790223">
                  <a:extLst>
                    <a:ext uri="{9D8B030D-6E8A-4147-A177-3AD203B41FA5}">
                      <a16:colId xmlns:a16="http://schemas.microsoft.com/office/drawing/2014/main" val="187215941"/>
                    </a:ext>
                  </a:extLst>
                </a:gridCol>
                <a:gridCol w="9505244">
                  <a:extLst>
                    <a:ext uri="{9D8B030D-6E8A-4147-A177-3AD203B41FA5}">
                      <a16:colId xmlns:a16="http://schemas.microsoft.com/office/drawing/2014/main" val="4115012341"/>
                    </a:ext>
                  </a:extLst>
                </a:gridCol>
              </a:tblGrid>
              <a:tr h="370840">
                <a:tc>
                  <a:txBody>
                    <a:bodyPr/>
                    <a:lstStyle/>
                    <a:p>
                      <a:r>
                        <a:rPr lang="en-US" sz="1800" dirty="0"/>
                        <a:t>Section</a:t>
                      </a:r>
                    </a:p>
                  </a:txBody>
                  <a:tcPr/>
                </a:tc>
                <a:tc>
                  <a:txBody>
                    <a:bodyPr/>
                    <a:lstStyle/>
                    <a:p>
                      <a:r>
                        <a:rPr lang="en-US" sz="1800" dirty="0"/>
                        <a:t>Points</a:t>
                      </a:r>
                    </a:p>
                  </a:txBody>
                  <a:tcPr/>
                </a:tc>
                <a:tc>
                  <a:txBody>
                    <a:bodyPr/>
                    <a:lstStyle/>
                    <a:p>
                      <a:r>
                        <a:rPr lang="en-US" sz="1800" dirty="0"/>
                        <a:t>Notes</a:t>
                      </a:r>
                    </a:p>
                  </a:txBody>
                  <a:tcPr/>
                </a:tc>
                <a:extLst>
                  <a:ext uri="{0D108BD9-81ED-4DB2-BD59-A6C34878D82A}">
                    <a16:rowId xmlns:a16="http://schemas.microsoft.com/office/drawing/2014/main" val="3744559044"/>
                  </a:ext>
                </a:extLst>
              </a:tr>
              <a:tr h="370840">
                <a:tc>
                  <a:txBody>
                    <a:bodyPr/>
                    <a:lstStyle/>
                    <a:p>
                      <a:r>
                        <a:rPr lang="en-US" sz="1800" b="1" dirty="0"/>
                        <a:t>Thesis</a:t>
                      </a:r>
                    </a:p>
                  </a:txBody>
                  <a:tcPr/>
                </a:tc>
                <a:tc>
                  <a:txBody>
                    <a:bodyPr/>
                    <a:lstStyle/>
                    <a:p>
                      <a:r>
                        <a:rPr lang="en-US" sz="2000" dirty="0"/>
                        <a:t>1</a:t>
                      </a:r>
                    </a:p>
                  </a:txBody>
                  <a:tcPr/>
                </a:tc>
                <a:tc>
                  <a:txBody>
                    <a:bodyPr/>
                    <a:lstStyle/>
                    <a:p>
                      <a:r>
                        <a:rPr lang="en-US" sz="1900" dirty="0"/>
                        <a:t>To earn this point, the thesis must make a claim that responds to the prompt rather than restating or rephrasing the prompt. The thesis must consist of one or more sentences located in one place, either in the introduction or the conclusion.</a:t>
                      </a:r>
                    </a:p>
                  </a:txBody>
                  <a:tcPr/>
                </a:tc>
                <a:extLst>
                  <a:ext uri="{0D108BD9-81ED-4DB2-BD59-A6C34878D82A}">
                    <a16:rowId xmlns:a16="http://schemas.microsoft.com/office/drawing/2014/main" val="55526779"/>
                  </a:ext>
                </a:extLst>
              </a:tr>
              <a:tr h="370840">
                <a:tc>
                  <a:txBody>
                    <a:bodyPr/>
                    <a:lstStyle/>
                    <a:p>
                      <a:r>
                        <a:rPr lang="en-US" sz="1800" b="1" dirty="0"/>
                        <a:t>Contextualization</a:t>
                      </a:r>
                    </a:p>
                  </a:txBody>
                  <a:tcPr/>
                </a:tc>
                <a:tc>
                  <a:txBody>
                    <a:bodyPr/>
                    <a:lstStyle/>
                    <a:p>
                      <a:r>
                        <a:rPr lang="en-US" sz="2000" dirty="0"/>
                        <a:t>1</a:t>
                      </a:r>
                    </a:p>
                  </a:txBody>
                  <a:tcPr/>
                </a:tc>
                <a:tc>
                  <a:txBody>
                    <a:bodyPr/>
                    <a:lstStyle/>
                    <a:p>
                      <a:r>
                        <a:rPr lang="en-US" sz="1900" dirty="0"/>
                        <a:t>To earn this point, the response must relate the topic of the prompt to broader historical events, developments, or processes that occur before, during, or continue after the time frame of the question. This point is not awarded for merely a phrase or reference.</a:t>
                      </a:r>
                    </a:p>
                  </a:txBody>
                  <a:tcPr/>
                </a:tc>
                <a:extLst>
                  <a:ext uri="{0D108BD9-81ED-4DB2-BD59-A6C34878D82A}">
                    <a16:rowId xmlns:a16="http://schemas.microsoft.com/office/drawing/2014/main" val="3913309369"/>
                  </a:ext>
                </a:extLst>
              </a:tr>
              <a:tr h="370840">
                <a:tc>
                  <a:txBody>
                    <a:bodyPr/>
                    <a:lstStyle/>
                    <a:p>
                      <a:r>
                        <a:rPr lang="en-US" sz="1800" b="1" dirty="0"/>
                        <a:t>Evidence</a:t>
                      </a:r>
                    </a:p>
                  </a:txBody>
                  <a:tcPr/>
                </a:tc>
                <a:tc>
                  <a:txBody>
                    <a:bodyPr/>
                    <a:lstStyle/>
                    <a:p>
                      <a:r>
                        <a:rPr lang="en-US" sz="2000" dirty="0"/>
                        <a:t>1</a:t>
                      </a:r>
                    </a:p>
                    <a:p>
                      <a:r>
                        <a:rPr lang="en-US" sz="2000" dirty="0"/>
                        <a:t>or</a:t>
                      </a:r>
                    </a:p>
                    <a:p>
                      <a:r>
                        <a:rPr lang="en-US" sz="2000" dirty="0"/>
                        <a:t>2</a:t>
                      </a:r>
                    </a:p>
                  </a:txBody>
                  <a:tcPr/>
                </a:tc>
                <a:tc>
                  <a:txBody>
                    <a:bodyPr/>
                    <a:lstStyle/>
                    <a:p>
                      <a:r>
                        <a:rPr lang="en-US" sz="1900" b="1" dirty="0"/>
                        <a:t>-</a:t>
                      </a:r>
                      <a:r>
                        <a:rPr lang="en-US" sz="1900" dirty="0"/>
                        <a:t>Uses the content of at least </a:t>
                      </a:r>
                      <a:r>
                        <a:rPr lang="en-US" sz="1900" b="1" i="1" u="sng" dirty="0"/>
                        <a:t>three</a:t>
                      </a:r>
                      <a:r>
                        <a:rPr lang="en-US" sz="1900" dirty="0"/>
                        <a:t> documents to address the topic of the prompt. To earn 1 point the response must accurately describe — rather than simply quote — the content from at least three of the documents.</a:t>
                      </a:r>
                    </a:p>
                    <a:p>
                      <a:r>
                        <a:rPr lang="en-US" sz="1900" b="1" dirty="0"/>
                        <a:t>-</a:t>
                      </a:r>
                      <a:r>
                        <a:rPr lang="en-US" sz="1900" dirty="0"/>
                        <a:t>Supports an argument in response to the prompt using at least </a:t>
                      </a:r>
                      <a:r>
                        <a:rPr lang="en-US" sz="1900" b="1" i="1" u="sng" dirty="0"/>
                        <a:t>six documents</a:t>
                      </a:r>
                      <a:r>
                        <a:rPr lang="en-US" sz="1900" dirty="0"/>
                        <a:t>.</a:t>
                      </a:r>
                    </a:p>
                  </a:txBody>
                  <a:tcPr/>
                </a:tc>
                <a:extLst>
                  <a:ext uri="{0D108BD9-81ED-4DB2-BD59-A6C34878D82A}">
                    <a16:rowId xmlns:a16="http://schemas.microsoft.com/office/drawing/2014/main" val="4118931125"/>
                  </a:ext>
                </a:extLst>
              </a:tr>
              <a:tr h="370840">
                <a:tc>
                  <a:txBody>
                    <a:bodyPr/>
                    <a:lstStyle/>
                    <a:p>
                      <a:r>
                        <a:rPr lang="en-US" sz="1800" b="1" dirty="0"/>
                        <a:t>Evidence Beyond the Documents</a:t>
                      </a:r>
                    </a:p>
                  </a:txBody>
                  <a:tcPr/>
                </a:tc>
                <a:tc>
                  <a:txBody>
                    <a:bodyPr/>
                    <a:lstStyle/>
                    <a:p>
                      <a:r>
                        <a:rPr lang="en-US" sz="2000" dirty="0"/>
                        <a:t>1</a:t>
                      </a:r>
                    </a:p>
                  </a:txBody>
                  <a:tcPr/>
                </a:tc>
                <a:tc>
                  <a:txBody>
                    <a:bodyPr/>
                    <a:lstStyle/>
                    <a:p>
                      <a:r>
                        <a:rPr lang="en-US" sz="1900" dirty="0"/>
                        <a:t>Uses at least one additional piece of specific historical evidence (beyond that found in the documents) relevant to an argument about the prompt. (1 point) To earn this point, the evidence must be described and must be more than a phrase or reference. This additional piece of evidence must be different from the evidence used to earn the point for contextualization.</a:t>
                      </a:r>
                    </a:p>
                  </a:txBody>
                  <a:tcPr/>
                </a:tc>
                <a:extLst>
                  <a:ext uri="{0D108BD9-81ED-4DB2-BD59-A6C34878D82A}">
                    <a16:rowId xmlns:a16="http://schemas.microsoft.com/office/drawing/2014/main" val="1735887061"/>
                  </a:ext>
                </a:extLst>
              </a:tr>
              <a:tr h="370840">
                <a:tc>
                  <a:txBody>
                    <a:bodyPr/>
                    <a:lstStyle/>
                    <a:p>
                      <a:r>
                        <a:rPr lang="en-US" sz="1800" b="1" dirty="0"/>
                        <a:t>Sourcing</a:t>
                      </a:r>
                    </a:p>
                  </a:txBody>
                  <a:tcPr/>
                </a:tc>
                <a:tc>
                  <a:txBody>
                    <a:bodyPr/>
                    <a:lstStyle/>
                    <a:p>
                      <a:r>
                        <a:rPr lang="en-US" sz="2000" dirty="0"/>
                        <a:t>1</a:t>
                      </a:r>
                    </a:p>
                  </a:txBody>
                  <a:tcPr/>
                </a:tc>
                <a:tc>
                  <a:txBody>
                    <a:bodyPr/>
                    <a:lstStyle/>
                    <a:p>
                      <a:r>
                        <a:rPr lang="en-US" sz="1900" dirty="0"/>
                        <a:t>For at least three documents, explains how or why the document’s point of view, purpose, historical situation, and/or audience is relevant to an argument. </a:t>
                      </a:r>
                    </a:p>
                  </a:txBody>
                  <a:tcPr/>
                </a:tc>
                <a:extLst>
                  <a:ext uri="{0D108BD9-81ED-4DB2-BD59-A6C34878D82A}">
                    <a16:rowId xmlns:a16="http://schemas.microsoft.com/office/drawing/2014/main" val="2062304475"/>
                  </a:ext>
                </a:extLst>
              </a:tr>
              <a:tr h="370840">
                <a:tc>
                  <a:txBody>
                    <a:bodyPr/>
                    <a:lstStyle/>
                    <a:p>
                      <a:r>
                        <a:rPr lang="en-US" sz="1800" b="1" dirty="0"/>
                        <a:t>Complexity</a:t>
                      </a:r>
                    </a:p>
                  </a:txBody>
                  <a:tcPr/>
                </a:tc>
                <a:tc>
                  <a:txBody>
                    <a:bodyPr/>
                    <a:lstStyle/>
                    <a:p>
                      <a:r>
                        <a:rPr lang="en-US" sz="2000" dirty="0"/>
                        <a:t>1</a:t>
                      </a:r>
                    </a:p>
                  </a:txBody>
                  <a:tcPr/>
                </a:tc>
                <a:tc>
                  <a:txBody>
                    <a:bodyPr/>
                    <a:lstStyle/>
                    <a:p>
                      <a:r>
                        <a:rPr lang="en-US" sz="1900" dirty="0"/>
                        <a:t>Demonstrates a complex understanding of the historical development that is the focus of the prompt, using evidence to corroborate, qualify, or modify an argument that addresses the question.</a:t>
                      </a:r>
                    </a:p>
                  </a:txBody>
                  <a:tcPr/>
                </a:tc>
                <a:extLst>
                  <a:ext uri="{0D108BD9-81ED-4DB2-BD59-A6C34878D82A}">
                    <a16:rowId xmlns:a16="http://schemas.microsoft.com/office/drawing/2014/main" val="4216334425"/>
                  </a:ext>
                </a:extLst>
              </a:tr>
            </a:tbl>
          </a:graphicData>
        </a:graphic>
      </p:graphicFrame>
      <p:sp>
        <p:nvSpPr>
          <p:cNvPr id="7" name="Rectangle 6"/>
          <p:cNvSpPr/>
          <p:nvPr/>
        </p:nvSpPr>
        <p:spPr>
          <a:xfrm>
            <a:off x="0" y="344310"/>
            <a:ext cx="12192000" cy="5390446"/>
          </a:xfrm>
          <a:prstGeom prst="rect">
            <a:avLst/>
          </a:prstGeom>
          <a:solidFill>
            <a:schemeClr val="bg1">
              <a:lumMod val="5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28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22578"/>
          <a:ext cx="12192000" cy="6710680"/>
        </p:xfrm>
        <a:graphic>
          <a:graphicData uri="http://schemas.openxmlformats.org/drawingml/2006/table">
            <a:tbl>
              <a:tblPr firstRow="1" bandRow="1">
                <a:tableStyleId>{5C22544A-7EE6-4342-B048-85BDC9FD1C3A}</a:tableStyleId>
              </a:tblPr>
              <a:tblGrid>
                <a:gridCol w="1896533">
                  <a:extLst>
                    <a:ext uri="{9D8B030D-6E8A-4147-A177-3AD203B41FA5}">
                      <a16:colId xmlns:a16="http://schemas.microsoft.com/office/drawing/2014/main" val="3509367960"/>
                    </a:ext>
                  </a:extLst>
                </a:gridCol>
                <a:gridCol w="790223">
                  <a:extLst>
                    <a:ext uri="{9D8B030D-6E8A-4147-A177-3AD203B41FA5}">
                      <a16:colId xmlns:a16="http://schemas.microsoft.com/office/drawing/2014/main" val="187215941"/>
                    </a:ext>
                  </a:extLst>
                </a:gridCol>
                <a:gridCol w="9505244">
                  <a:extLst>
                    <a:ext uri="{9D8B030D-6E8A-4147-A177-3AD203B41FA5}">
                      <a16:colId xmlns:a16="http://schemas.microsoft.com/office/drawing/2014/main" val="4115012341"/>
                    </a:ext>
                  </a:extLst>
                </a:gridCol>
              </a:tblGrid>
              <a:tr h="370840">
                <a:tc>
                  <a:txBody>
                    <a:bodyPr/>
                    <a:lstStyle/>
                    <a:p>
                      <a:r>
                        <a:rPr lang="en-US" sz="1800" dirty="0"/>
                        <a:t>Section</a:t>
                      </a:r>
                    </a:p>
                  </a:txBody>
                  <a:tcPr/>
                </a:tc>
                <a:tc>
                  <a:txBody>
                    <a:bodyPr/>
                    <a:lstStyle/>
                    <a:p>
                      <a:r>
                        <a:rPr lang="en-US" sz="1800" dirty="0"/>
                        <a:t>Points</a:t>
                      </a:r>
                    </a:p>
                  </a:txBody>
                  <a:tcPr/>
                </a:tc>
                <a:tc>
                  <a:txBody>
                    <a:bodyPr/>
                    <a:lstStyle/>
                    <a:p>
                      <a:r>
                        <a:rPr lang="en-US" sz="1800" dirty="0"/>
                        <a:t>Notes</a:t>
                      </a:r>
                    </a:p>
                  </a:txBody>
                  <a:tcPr/>
                </a:tc>
                <a:extLst>
                  <a:ext uri="{0D108BD9-81ED-4DB2-BD59-A6C34878D82A}">
                    <a16:rowId xmlns:a16="http://schemas.microsoft.com/office/drawing/2014/main" val="3744559044"/>
                  </a:ext>
                </a:extLst>
              </a:tr>
              <a:tr h="370840">
                <a:tc>
                  <a:txBody>
                    <a:bodyPr/>
                    <a:lstStyle/>
                    <a:p>
                      <a:r>
                        <a:rPr lang="en-US" sz="1800" b="1" dirty="0"/>
                        <a:t>Thesis</a:t>
                      </a:r>
                    </a:p>
                  </a:txBody>
                  <a:tcPr/>
                </a:tc>
                <a:tc>
                  <a:txBody>
                    <a:bodyPr/>
                    <a:lstStyle/>
                    <a:p>
                      <a:r>
                        <a:rPr lang="en-US" sz="2000" dirty="0"/>
                        <a:t>1</a:t>
                      </a:r>
                    </a:p>
                  </a:txBody>
                  <a:tcPr/>
                </a:tc>
                <a:tc>
                  <a:txBody>
                    <a:bodyPr/>
                    <a:lstStyle/>
                    <a:p>
                      <a:r>
                        <a:rPr lang="en-US" sz="1900" dirty="0"/>
                        <a:t>To earn this point, the thesis must make a claim that responds to the prompt rather than restating or rephrasing the prompt. The thesis must consist of one or more sentences located in one place, either in the introduction or the conclusion.</a:t>
                      </a:r>
                    </a:p>
                  </a:txBody>
                  <a:tcPr/>
                </a:tc>
                <a:extLst>
                  <a:ext uri="{0D108BD9-81ED-4DB2-BD59-A6C34878D82A}">
                    <a16:rowId xmlns:a16="http://schemas.microsoft.com/office/drawing/2014/main" val="55526779"/>
                  </a:ext>
                </a:extLst>
              </a:tr>
              <a:tr h="370840">
                <a:tc>
                  <a:txBody>
                    <a:bodyPr/>
                    <a:lstStyle/>
                    <a:p>
                      <a:r>
                        <a:rPr lang="en-US" sz="1800" b="1" dirty="0"/>
                        <a:t>Contextualization</a:t>
                      </a:r>
                    </a:p>
                  </a:txBody>
                  <a:tcPr/>
                </a:tc>
                <a:tc>
                  <a:txBody>
                    <a:bodyPr/>
                    <a:lstStyle/>
                    <a:p>
                      <a:r>
                        <a:rPr lang="en-US" sz="2000" dirty="0"/>
                        <a:t>1</a:t>
                      </a:r>
                    </a:p>
                  </a:txBody>
                  <a:tcPr/>
                </a:tc>
                <a:tc>
                  <a:txBody>
                    <a:bodyPr/>
                    <a:lstStyle/>
                    <a:p>
                      <a:r>
                        <a:rPr lang="en-US" sz="1900" dirty="0"/>
                        <a:t>To earn this point, the response must relate the topic of the prompt to broader historical events, developments, or processes that occur before, during, or continue after the time frame of the question. This point is not awarded for merely a phrase or reference.</a:t>
                      </a:r>
                    </a:p>
                  </a:txBody>
                  <a:tcPr/>
                </a:tc>
                <a:extLst>
                  <a:ext uri="{0D108BD9-81ED-4DB2-BD59-A6C34878D82A}">
                    <a16:rowId xmlns:a16="http://schemas.microsoft.com/office/drawing/2014/main" val="3913309369"/>
                  </a:ext>
                </a:extLst>
              </a:tr>
              <a:tr h="370840">
                <a:tc>
                  <a:txBody>
                    <a:bodyPr/>
                    <a:lstStyle/>
                    <a:p>
                      <a:r>
                        <a:rPr lang="en-US" sz="1800" b="1" dirty="0"/>
                        <a:t>Evidence</a:t>
                      </a:r>
                    </a:p>
                  </a:txBody>
                  <a:tcPr/>
                </a:tc>
                <a:tc>
                  <a:txBody>
                    <a:bodyPr/>
                    <a:lstStyle/>
                    <a:p>
                      <a:r>
                        <a:rPr lang="en-US" sz="2000" dirty="0"/>
                        <a:t>1</a:t>
                      </a:r>
                    </a:p>
                    <a:p>
                      <a:r>
                        <a:rPr lang="en-US" sz="2000" dirty="0"/>
                        <a:t>or</a:t>
                      </a:r>
                    </a:p>
                    <a:p>
                      <a:r>
                        <a:rPr lang="en-US" sz="2000" dirty="0"/>
                        <a:t>2</a:t>
                      </a:r>
                    </a:p>
                  </a:txBody>
                  <a:tcPr/>
                </a:tc>
                <a:tc>
                  <a:txBody>
                    <a:bodyPr/>
                    <a:lstStyle/>
                    <a:p>
                      <a:r>
                        <a:rPr lang="en-US" sz="1900" b="1" dirty="0"/>
                        <a:t>-</a:t>
                      </a:r>
                      <a:r>
                        <a:rPr lang="en-US" sz="1900" dirty="0"/>
                        <a:t>Uses the content of at least </a:t>
                      </a:r>
                      <a:r>
                        <a:rPr lang="en-US" sz="1900" b="1" i="1" u="sng" dirty="0"/>
                        <a:t>three</a:t>
                      </a:r>
                      <a:r>
                        <a:rPr lang="en-US" sz="1900" dirty="0"/>
                        <a:t> documents to address the topic of the prompt. To earn 1 point the response must accurately describe — rather than simply quote — the content from at least three of the documents.</a:t>
                      </a:r>
                    </a:p>
                    <a:p>
                      <a:r>
                        <a:rPr lang="en-US" sz="1900" b="1" dirty="0"/>
                        <a:t>-</a:t>
                      </a:r>
                      <a:r>
                        <a:rPr lang="en-US" sz="1900" dirty="0"/>
                        <a:t>Supports an argument in response to the prompt using at least </a:t>
                      </a:r>
                      <a:r>
                        <a:rPr lang="en-US" sz="1900" b="1" i="1" u="sng" dirty="0"/>
                        <a:t>six documents</a:t>
                      </a:r>
                      <a:r>
                        <a:rPr lang="en-US" sz="1900" dirty="0"/>
                        <a:t>.</a:t>
                      </a:r>
                    </a:p>
                  </a:txBody>
                  <a:tcPr/>
                </a:tc>
                <a:extLst>
                  <a:ext uri="{0D108BD9-81ED-4DB2-BD59-A6C34878D82A}">
                    <a16:rowId xmlns:a16="http://schemas.microsoft.com/office/drawing/2014/main" val="4118931125"/>
                  </a:ext>
                </a:extLst>
              </a:tr>
              <a:tr h="370840">
                <a:tc>
                  <a:txBody>
                    <a:bodyPr/>
                    <a:lstStyle/>
                    <a:p>
                      <a:r>
                        <a:rPr lang="en-US" sz="1800" b="1" dirty="0"/>
                        <a:t>Evidence Beyond the Documents</a:t>
                      </a:r>
                    </a:p>
                  </a:txBody>
                  <a:tcPr/>
                </a:tc>
                <a:tc>
                  <a:txBody>
                    <a:bodyPr/>
                    <a:lstStyle/>
                    <a:p>
                      <a:r>
                        <a:rPr lang="en-US" sz="2000" dirty="0"/>
                        <a:t>1</a:t>
                      </a:r>
                    </a:p>
                  </a:txBody>
                  <a:tcPr/>
                </a:tc>
                <a:tc>
                  <a:txBody>
                    <a:bodyPr/>
                    <a:lstStyle/>
                    <a:p>
                      <a:r>
                        <a:rPr lang="en-US" sz="1900" dirty="0"/>
                        <a:t>Uses at least one additional piece of specific historical evidence (beyond that found in the documents) relevant to an argument about the prompt. (1 point) To earn this point, the evidence must be described and must be more than a phrase or reference. This additional piece of evidence must be different from the evidence used to earn the point for contextualization.</a:t>
                      </a:r>
                    </a:p>
                  </a:txBody>
                  <a:tcPr/>
                </a:tc>
                <a:extLst>
                  <a:ext uri="{0D108BD9-81ED-4DB2-BD59-A6C34878D82A}">
                    <a16:rowId xmlns:a16="http://schemas.microsoft.com/office/drawing/2014/main" val="1735887061"/>
                  </a:ext>
                </a:extLst>
              </a:tr>
              <a:tr h="370840">
                <a:tc>
                  <a:txBody>
                    <a:bodyPr/>
                    <a:lstStyle/>
                    <a:p>
                      <a:r>
                        <a:rPr lang="en-US" sz="1800" b="1" dirty="0"/>
                        <a:t>Sourcing</a:t>
                      </a:r>
                    </a:p>
                  </a:txBody>
                  <a:tcPr/>
                </a:tc>
                <a:tc>
                  <a:txBody>
                    <a:bodyPr/>
                    <a:lstStyle/>
                    <a:p>
                      <a:r>
                        <a:rPr lang="en-US" sz="2000" dirty="0"/>
                        <a:t>1</a:t>
                      </a:r>
                    </a:p>
                  </a:txBody>
                  <a:tcPr/>
                </a:tc>
                <a:tc>
                  <a:txBody>
                    <a:bodyPr/>
                    <a:lstStyle/>
                    <a:p>
                      <a:r>
                        <a:rPr lang="en-US" sz="1900" dirty="0"/>
                        <a:t>For at least three documents, explains how or why the document’s point of view, purpose, historical situation, and/or audience is relevant to an argument. </a:t>
                      </a:r>
                    </a:p>
                  </a:txBody>
                  <a:tcPr/>
                </a:tc>
                <a:extLst>
                  <a:ext uri="{0D108BD9-81ED-4DB2-BD59-A6C34878D82A}">
                    <a16:rowId xmlns:a16="http://schemas.microsoft.com/office/drawing/2014/main" val="2062304475"/>
                  </a:ext>
                </a:extLst>
              </a:tr>
              <a:tr h="370840">
                <a:tc>
                  <a:txBody>
                    <a:bodyPr/>
                    <a:lstStyle/>
                    <a:p>
                      <a:r>
                        <a:rPr lang="en-US" sz="1800" b="1" dirty="0"/>
                        <a:t>Complexity</a:t>
                      </a:r>
                    </a:p>
                  </a:txBody>
                  <a:tcPr/>
                </a:tc>
                <a:tc>
                  <a:txBody>
                    <a:bodyPr/>
                    <a:lstStyle/>
                    <a:p>
                      <a:r>
                        <a:rPr lang="en-US" sz="2000" dirty="0"/>
                        <a:t>1</a:t>
                      </a:r>
                    </a:p>
                  </a:txBody>
                  <a:tcPr/>
                </a:tc>
                <a:tc>
                  <a:txBody>
                    <a:bodyPr/>
                    <a:lstStyle/>
                    <a:p>
                      <a:r>
                        <a:rPr lang="en-US" sz="1900" dirty="0"/>
                        <a:t>Demonstrates a complex understanding of the historical development that is the focus of the prompt, using evidence to corroborate, qualify, or modify an argument that addresses the question.</a:t>
                      </a:r>
                    </a:p>
                  </a:txBody>
                  <a:tcPr/>
                </a:tc>
                <a:extLst>
                  <a:ext uri="{0D108BD9-81ED-4DB2-BD59-A6C34878D82A}">
                    <a16:rowId xmlns:a16="http://schemas.microsoft.com/office/drawing/2014/main" val="4216334425"/>
                  </a:ext>
                </a:extLst>
              </a:tr>
            </a:tbl>
          </a:graphicData>
        </a:graphic>
      </p:graphicFrame>
      <p:sp>
        <p:nvSpPr>
          <p:cNvPr id="6" name="Rectangle 5"/>
          <p:cNvSpPr/>
          <p:nvPr/>
        </p:nvSpPr>
        <p:spPr>
          <a:xfrm>
            <a:off x="0" y="372533"/>
            <a:ext cx="12192000" cy="322950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48116" y="4833119"/>
            <a:ext cx="1420866" cy="188692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7472653" y="4833119"/>
            <a:ext cx="1493385" cy="1886930"/>
          </a:xfrm>
          <a:prstGeom prst="rect">
            <a:avLst/>
          </a:prstGeom>
          <a:ln>
            <a:solidFill>
              <a:schemeClr val="tx1"/>
            </a:solidFill>
          </a:ln>
        </p:spPr>
      </p:pic>
      <p:sp>
        <p:nvSpPr>
          <p:cNvPr id="6" name="Rectangle 5"/>
          <p:cNvSpPr/>
          <p:nvPr/>
        </p:nvSpPr>
        <p:spPr>
          <a:xfrm>
            <a:off x="146756" y="395113"/>
            <a:ext cx="5497689" cy="64120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79400" y="1727202"/>
            <a:ext cx="523240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6" idx="2"/>
          </p:cNvCxnSpPr>
          <p:nvPr/>
        </p:nvCxnSpPr>
        <p:spPr>
          <a:xfrm flipH="1">
            <a:off x="2895601" y="1727202"/>
            <a:ext cx="39510" cy="50800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511" y="395112"/>
            <a:ext cx="5497689"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Amazing thesis here: </a:t>
            </a:r>
          </a:p>
        </p:txBody>
      </p:sp>
      <p:sp>
        <p:nvSpPr>
          <p:cNvPr id="15" name="TextBox 14"/>
          <p:cNvSpPr txBox="1"/>
          <p:nvPr/>
        </p:nvSpPr>
        <p:spPr>
          <a:xfrm>
            <a:off x="5933633" y="210423"/>
            <a:ext cx="6258367" cy="2462213"/>
          </a:xfrm>
          <a:prstGeom prst="rect">
            <a:avLst/>
          </a:prstGeom>
          <a:noFill/>
        </p:spPr>
        <p:txBody>
          <a:bodyPr wrap="square" rtlCol="0">
            <a:spAutoFit/>
          </a:bodyPr>
          <a:lstStyle/>
          <a:p>
            <a:r>
              <a:rPr lang="en-US" sz="2200" dirty="0">
                <a:latin typeface="Cambria" panose="02040503050406030204" pitchFamily="18" charset="0"/>
                <a:ea typeface="Cambria" panose="02040503050406030204" pitchFamily="18" charset="0"/>
              </a:rPr>
              <a:t>What is the Reasoning Process?  </a:t>
            </a:r>
            <a:r>
              <a:rPr lang="en-US" sz="2200" b="1" i="1" dirty="0">
                <a:solidFill>
                  <a:srgbClr val="FF0000"/>
                </a:solidFill>
                <a:latin typeface="Cambria" panose="02040503050406030204" pitchFamily="18" charset="0"/>
                <a:ea typeface="Cambria" panose="02040503050406030204" pitchFamily="18" charset="0"/>
              </a:rPr>
              <a:t>Cause &amp; Effect, Comparing, Change over Time.</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Categorize documents thematically:</a:t>
            </a:r>
          </a:p>
          <a:p>
            <a:r>
              <a:rPr lang="en-US" sz="2200" dirty="0">
                <a:latin typeface="Cambria" panose="02040503050406030204" pitchFamily="18" charset="0"/>
                <a:ea typeface="Cambria" panose="02040503050406030204" pitchFamily="18" charset="0"/>
              </a:rPr>
              <a:t>	-Look for themes: society, religion, 	economics, politics, etc.</a:t>
            </a:r>
          </a:p>
          <a:p>
            <a:endParaRPr lang="en-US" sz="2200" dirty="0">
              <a:latin typeface="Cambria" panose="02040503050406030204" pitchFamily="18" charset="0"/>
              <a:ea typeface="Cambria" panose="02040503050406030204" pitchFamily="18" charset="0"/>
            </a:endParaRPr>
          </a:p>
        </p:txBody>
      </p:sp>
      <p:sp>
        <p:nvSpPr>
          <p:cNvPr id="17" name="Right Arrow 16"/>
          <p:cNvSpPr/>
          <p:nvPr/>
        </p:nvSpPr>
        <p:spPr>
          <a:xfrm>
            <a:off x="1631246" y="2069486"/>
            <a:ext cx="208408" cy="134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a:srcRect t="49285" b="25989"/>
          <a:stretch/>
        </p:blipFill>
        <p:spPr>
          <a:xfrm>
            <a:off x="294705" y="1949361"/>
            <a:ext cx="1292796" cy="424509"/>
          </a:xfrm>
          <a:prstGeom prst="rect">
            <a:avLst/>
          </a:prstGeom>
          <a:ln>
            <a:solidFill>
              <a:schemeClr val="tx1"/>
            </a:solidFill>
          </a:ln>
        </p:spPr>
      </p:pic>
      <p:sp>
        <p:nvSpPr>
          <p:cNvPr id="18" name="TextBox 17"/>
          <p:cNvSpPr txBox="1"/>
          <p:nvPr/>
        </p:nvSpPr>
        <p:spPr>
          <a:xfrm>
            <a:off x="1775942" y="1900005"/>
            <a:ext cx="1099903"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Give rationale</a:t>
            </a:r>
          </a:p>
        </p:txBody>
      </p:sp>
      <p:sp>
        <p:nvSpPr>
          <p:cNvPr id="23" name="TextBox 22"/>
          <p:cNvSpPr txBox="1"/>
          <p:nvPr/>
        </p:nvSpPr>
        <p:spPr>
          <a:xfrm>
            <a:off x="279400" y="1351052"/>
            <a:ext cx="2655711" cy="400110"/>
          </a:xfrm>
          <a:prstGeom prst="rect">
            <a:avLst/>
          </a:prstGeom>
          <a:noFill/>
        </p:spPr>
        <p:txBody>
          <a:bodyPr wrap="square" rtlCol="0">
            <a:spAutoFit/>
          </a:bodyPr>
          <a:lstStyle/>
          <a:p>
            <a:pPr algn="ctr"/>
            <a:r>
              <a:rPr lang="en-US" sz="2000" b="1" dirty="0">
                <a:solidFill>
                  <a:srgbClr val="7030A0"/>
                </a:solidFill>
                <a:latin typeface="Cambria" panose="02040503050406030204" pitchFamily="18" charset="0"/>
                <a:ea typeface="Cambria" panose="02040503050406030204" pitchFamily="18" charset="0"/>
              </a:rPr>
              <a:t>Topic 1</a:t>
            </a:r>
          </a:p>
        </p:txBody>
      </p:sp>
      <p:sp>
        <p:nvSpPr>
          <p:cNvPr id="25" name="TextBox 24"/>
          <p:cNvSpPr txBox="1"/>
          <p:nvPr/>
        </p:nvSpPr>
        <p:spPr>
          <a:xfrm>
            <a:off x="2954867" y="1349669"/>
            <a:ext cx="2556318" cy="400110"/>
          </a:xfrm>
          <a:prstGeom prst="rect">
            <a:avLst/>
          </a:prstGeom>
          <a:noFill/>
        </p:spPr>
        <p:txBody>
          <a:bodyPr wrap="square" rtlCol="0">
            <a:spAutoFit/>
          </a:bodyPr>
          <a:lstStyle/>
          <a:p>
            <a:pPr algn="ctr"/>
            <a:r>
              <a:rPr lang="en-US" sz="2000" b="1" dirty="0">
                <a:solidFill>
                  <a:srgbClr val="FF0000"/>
                </a:solidFill>
                <a:latin typeface="Cambria" panose="02040503050406030204" pitchFamily="18" charset="0"/>
                <a:ea typeface="Cambria" panose="02040503050406030204" pitchFamily="18" charset="0"/>
              </a:rPr>
              <a:t>Topic 2</a:t>
            </a:r>
          </a:p>
        </p:txBody>
      </p:sp>
      <p:pic>
        <p:nvPicPr>
          <p:cNvPr id="26" name="Picture 25"/>
          <p:cNvPicPr>
            <a:picLocks noChangeAspect="1"/>
          </p:cNvPicPr>
          <p:nvPr/>
        </p:nvPicPr>
        <p:blipFill rotWithShape="1">
          <a:blip r:embed="rId3"/>
          <a:srcRect t="73893" b="1715"/>
          <a:stretch/>
        </p:blipFill>
        <p:spPr>
          <a:xfrm>
            <a:off x="279399" y="2769245"/>
            <a:ext cx="1308101" cy="423731"/>
          </a:xfrm>
          <a:prstGeom prst="rect">
            <a:avLst/>
          </a:prstGeom>
          <a:ln>
            <a:solidFill>
              <a:schemeClr val="tx1"/>
            </a:solidFill>
          </a:ln>
        </p:spPr>
      </p:pic>
      <p:sp>
        <p:nvSpPr>
          <p:cNvPr id="27" name="Right Arrow 26"/>
          <p:cNvSpPr/>
          <p:nvPr/>
        </p:nvSpPr>
        <p:spPr>
          <a:xfrm>
            <a:off x="1631246" y="2917268"/>
            <a:ext cx="208408" cy="134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775942" y="2747787"/>
            <a:ext cx="1099903"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Give rationale</a:t>
            </a:r>
          </a:p>
        </p:txBody>
      </p:sp>
      <p:sp>
        <p:nvSpPr>
          <p:cNvPr id="29" name="Right Arrow 28"/>
          <p:cNvSpPr/>
          <p:nvPr/>
        </p:nvSpPr>
        <p:spPr>
          <a:xfrm>
            <a:off x="1651002" y="3913464"/>
            <a:ext cx="208408" cy="134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95698" y="3743983"/>
            <a:ext cx="1099903"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Give rationale</a:t>
            </a:r>
          </a:p>
        </p:txBody>
      </p:sp>
      <p:sp>
        <p:nvSpPr>
          <p:cNvPr id="31" name="Right Arrow 30"/>
          <p:cNvSpPr/>
          <p:nvPr/>
        </p:nvSpPr>
        <p:spPr>
          <a:xfrm>
            <a:off x="1631246" y="4698488"/>
            <a:ext cx="208408" cy="134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75942" y="4529007"/>
            <a:ext cx="1099903"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Give rationale</a:t>
            </a:r>
          </a:p>
        </p:txBody>
      </p:sp>
      <p:pic>
        <p:nvPicPr>
          <p:cNvPr id="33" name="Picture 32"/>
          <p:cNvPicPr>
            <a:picLocks noChangeAspect="1"/>
          </p:cNvPicPr>
          <p:nvPr/>
        </p:nvPicPr>
        <p:blipFill rotWithShape="1">
          <a:blip r:embed="rId4"/>
          <a:srcRect t="29553" b="41711"/>
          <a:stretch/>
        </p:blipFill>
        <p:spPr>
          <a:xfrm>
            <a:off x="288664" y="3711440"/>
            <a:ext cx="1282772" cy="465752"/>
          </a:xfrm>
          <a:prstGeom prst="rect">
            <a:avLst/>
          </a:prstGeom>
          <a:ln>
            <a:solidFill>
              <a:schemeClr val="tx1"/>
            </a:solidFill>
          </a:ln>
        </p:spPr>
      </p:pic>
      <p:pic>
        <p:nvPicPr>
          <p:cNvPr id="34" name="Picture 33"/>
          <p:cNvPicPr>
            <a:picLocks noChangeAspect="1"/>
          </p:cNvPicPr>
          <p:nvPr/>
        </p:nvPicPr>
        <p:blipFill rotWithShape="1">
          <a:blip r:embed="rId4"/>
          <a:srcRect t="29553" b="41711"/>
          <a:stretch/>
        </p:blipFill>
        <p:spPr>
          <a:xfrm>
            <a:off x="288664" y="4565370"/>
            <a:ext cx="1282772" cy="465752"/>
          </a:xfrm>
          <a:prstGeom prst="rect">
            <a:avLst/>
          </a:prstGeom>
          <a:ln>
            <a:solidFill>
              <a:schemeClr val="tx1"/>
            </a:solidFill>
          </a:ln>
        </p:spPr>
      </p:pic>
      <p:pic>
        <p:nvPicPr>
          <p:cNvPr id="1026" name="Picture 2" descr="Related imag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66564" y="4291942"/>
            <a:ext cx="881076" cy="93928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6"/>
          <a:stretch>
            <a:fillRect/>
          </a:stretch>
        </p:blipFill>
        <p:spPr>
          <a:xfrm>
            <a:off x="9169709" y="4833119"/>
            <a:ext cx="1537268" cy="1886929"/>
          </a:xfrm>
          <a:prstGeom prst="rect">
            <a:avLst/>
          </a:prstGeom>
          <a:ln>
            <a:solidFill>
              <a:schemeClr val="tx1"/>
            </a:solidFill>
          </a:ln>
        </p:spPr>
      </p:pic>
      <p:pic>
        <p:nvPicPr>
          <p:cNvPr id="37" name="Picture 36"/>
          <p:cNvPicPr>
            <a:picLocks noChangeAspect="1"/>
          </p:cNvPicPr>
          <p:nvPr/>
        </p:nvPicPr>
        <p:blipFill>
          <a:blip r:embed="rId7">
            <a:clrChange>
              <a:clrFrom>
                <a:srgbClr val="FFFFFF"/>
              </a:clrFrom>
              <a:clrTo>
                <a:srgbClr val="FFFFFF">
                  <a:alpha val="0"/>
                </a:srgbClr>
              </a:clrTo>
            </a:clrChange>
          </a:blip>
          <a:stretch>
            <a:fillRect/>
          </a:stretch>
        </p:blipFill>
        <p:spPr>
          <a:xfrm rot="2609252">
            <a:off x="11115265" y="4788503"/>
            <a:ext cx="794729" cy="1249892"/>
          </a:xfrm>
          <a:prstGeom prst="rect">
            <a:avLst/>
          </a:prstGeom>
        </p:spPr>
      </p:pic>
      <p:pic>
        <p:nvPicPr>
          <p:cNvPr id="1028" name="Picture 4" descr="Image result for gluestick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69897">
            <a:off x="10546819" y="5699632"/>
            <a:ext cx="2110255" cy="11680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6"/>
          <a:srcRect t="50109"/>
          <a:stretch/>
        </p:blipFill>
        <p:spPr>
          <a:xfrm>
            <a:off x="4200010" y="1949361"/>
            <a:ext cx="1290656" cy="790385"/>
          </a:xfrm>
          <a:prstGeom prst="rect">
            <a:avLst/>
          </a:prstGeom>
          <a:ln>
            <a:solidFill>
              <a:schemeClr val="tx1"/>
            </a:solidFill>
          </a:ln>
        </p:spPr>
      </p:pic>
      <p:sp>
        <p:nvSpPr>
          <p:cNvPr id="38" name="Right Arrow 37"/>
          <p:cNvSpPr/>
          <p:nvPr/>
        </p:nvSpPr>
        <p:spPr>
          <a:xfrm flipH="1">
            <a:off x="3814097" y="2055921"/>
            <a:ext cx="290003" cy="1481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908197" y="1903624"/>
            <a:ext cx="1099903"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Give rationale</a:t>
            </a:r>
          </a:p>
        </p:txBody>
      </p:sp>
      <p:pic>
        <p:nvPicPr>
          <p:cNvPr id="2" name="Picture 2" descr="Image result for strong arm clipar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2085" y="2724473"/>
            <a:ext cx="1336031" cy="13360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strong arm clipart"/>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860130" y="2697737"/>
            <a:ext cx="1362767" cy="136276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strong arm clipart"/>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5207" y="6187033"/>
            <a:ext cx="533015" cy="5330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strong arm clipar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066920" y="6159405"/>
            <a:ext cx="522163" cy="522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36404" y="6263117"/>
            <a:ext cx="1743696" cy="369332"/>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Weakest Points</a:t>
            </a:r>
          </a:p>
        </p:txBody>
      </p:sp>
      <p:sp>
        <p:nvSpPr>
          <p:cNvPr id="44" name="TextBox 43"/>
          <p:cNvSpPr txBox="1"/>
          <p:nvPr/>
        </p:nvSpPr>
        <p:spPr>
          <a:xfrm>
            <a:off x="3829528" y="3277992"/>
            <a:ext cx="1161457" cy="646331"/>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Strongest Points</a:t>
            </a:r>
          </a:p>
        </p:txBody>
      </p:sp>
    </p:spTree>
    <p:extLst>
      <p:ext uri="{BB962C8B-B14F-4D97-AF65-F5344CB8AC3E}">
        <p14:creationId xmlns:p14="http://schemas.microsoft.com/office/powerpoint/2010/main" val="304410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48116" y="4833119"/>
            <a:ext cx="1420866" cy="188692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7472653" y="4833119"/>
            <a:ext cx="1493385" cy="1886930"/>
          </a:xfrm>
          <a:prstGeom prst="rect">
            <a:avLst/>
          </a:prstGeom>
          <a:ln>
            <a:solidFill>
              <a:schemeClr val="tx1"/>
            </a:solidFill>
          </a:ln>
        </p:spPr>
      </p:pic>
      <p:sp>
        <p:nvSpPr>
          <p:cNvPr id="6" name="Rectangle 5"/>
          <p:cNvSpPr/>
          <p:nvPr/>
        </p:nvSpPr>
        <p:spPr>
          <a:xfrm>
            <a:off x="146756" y="395113"/>
            <a:ext cx="5497689" cy="64120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79400" y="1727202"/>
            <a:ext cx="523240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6" idx="2"/>
          </p:cNvCxnSpPr>
          <p:nvPr/>
        </p:nvCxnSpPr>
        <p:spPr>
          <a:xfrm flipH="1">
            <a:off x="2895601" y="1727202"/>
            <a:ext cx="39510" cy="50800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511" y="395112"/>
            <a:ext cx="5497689"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Amazing thesis here: </a:t>
            </a:r>
          </a:p>
        </p:txBody>
      </p:sp>
      <p:sp>
        <p:nvSpPr>
          <p:cNvPr id="15" name="TextBox 14"/>
          <p:cNvSpPr txBox="1"/>
          <p:nvPr/>
        </p:nvSpPr>
        <p:spPr>
          <a:xfrm>
            <a:off x="5716307" y="1406093"/>
            <a:ext cx="6467989" cy="3477875"/>
          </a:xfrm>
          <a:prstGeom prst="rect">
            <a:avLst/>
          </a:prstGeom>
          <a:noFill/>
        </p:spPr>
        <p:txBody>
          <a:bodyPr wrap="square" rtlCol="0">
            <a:spAutoFit/>
          </a:bodyPr>
          <a:lstStyle/>
          <a:p>
            <a:r>
              <a:rPr lang="en-US" sz="2200" dirty="0">
                <a:latin typeface="Cambria" panose="02040503050406030204" pitchFamily="18" charset="0"/>
                <a:ea typeface="Cambria" panose="02040503050406030204" pitchFamily="18" charset="0"/>
              </a:rPr>
              <a:t>As a group, go through the documents after reading the prompt and group the documents in order to support your argument.</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Cut the excerpts and place them on one side or the other.  Once you have them placed correctly, glue them down.</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Once they are all down and glued, come up with a thesis</a:t>
            </a:r>
          </a:p>
        </p:txBody>
      </p:sp>
      <p:sp>
        <p:nvSpPr>
          <p:cNvPr id="17" name="Right Arrow 16"/>
          <p:cNvSpPr/>
          <p:nvPr/>
        </p:nvSpPr>
        <p:spPr>
          <a:xfrm>
            <a:off x="1631246" y="2069486"/>
            <a:ext cx="208408" cy="134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2"/>
          <a:srcRect t="49285" b="25989"/>
          <a:stretch/>
        </p:blipFill>
        <p:spPr>
          <a:xfrm>
            <a:off x="294705" y="1949361"/>
            <a:ext cx="1292796" cy="424509"/>
          </a:xfrm>
          <a:prstGeom prst="rect">
            <a:avLst/>
          </a:prstGeom>
          <a:ln>
            <a:solidFill>
              <a:schemeClr val="tx1"/>
            </a:solidFill>
          </a:ln>
        </p:spPr>
      </p:pic>
      <p:sp>
        <p:nvSpPr>
          <p:cNvPr id="18" name="TextBox 17"/>
          <p:cNvSpPr txBox="1"/>
          <p:nvPr/>
        </p:nvSpPr>
        <p:spPr>
          <a:xfrm>
            <a:off x="1775942" y="1900005"/>
            <a:ext cx="1099903"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Give rationale</a:t>
            </a:r>
          </a:p>
        </p:txBody>
      </p:sp>
      <p:sp>
        <p:nvSpPr>
          <p:cNvPr id="23" name="TextBox 22"/>
          <p:cNvSpPr txBox="1"/>
          <p:nvPr/>
        </p:nvSpPr>
        <p:spPr>
          <a:xfrm>
            <a:off x="279400" y="1351052"/>
            <a:ext cx="2655711" cy="400110"/>
          </a:xfrm>
          <a:prstGeom prst="rect">
            <a:avLst/>
          </a:prstGeom>
          <a:noFill/>
        </p:spPr>
        <p:txBody>
          <a:bodyPr wrap="square" rtlCol="0">
            <a:spAutoFit/>
          </a:bodyPr>
          <a:lstStyle/>
          <a:p>
            <a:pPr algn="ctr"/>
            <a:r>
              <a:rPr lang="en-US" sz="2000" b="1" dirty="0">
                <a:solidFill>
                  <a:srgbClr val="7030A0"/>
                </a:solidFill>
                <a:latin typeface="Cambria" panose="02040503050406030204" pitchFamily="18" charset="0"/>
                <a:ea typeface="Cambria" panose="02040503050406030204" pitchFamily="18" charset="0"/>
              </a:rPr>
              <a:t>Topic 1</a:t>
            </a:r>
          </a:p>
        </p:txBody>
      </p:sp>
      <p:sp>
        <p:nvSpPr>
          <p:cNvPr id="25" name="TextBox 24"/>
          <p:cNvSpPr txBox="1"/>
          <p:nvPr/>
        </p:nvSpPr>
        <p:spPr>
          <a:xfrm>
            <a:off x="2954867" y="1349669"/>
            <a:ext cx="2556318" cy="400110"/>
          </a:xfrm>
          <a:prstGeom prst="rect">
            <a:avLst/>
          </a:prstGeom>
          <a:noFill/>
        </p:spPr>
        <p:txBody>
          <a:bodyPr wrap="square" rtlCol="0">
            <a:spAutoFit/>
          </a:bodyPr>
          <a:lstStyle/>
          <a:p>
            <a:pPr algn="ctr"/>
            <a:r>
              <a:rPr lang="en-US" sz="2000" b="1" dirty="0">
                <a:solidFill>
                  <a:srgbClr val="FF0000"/>
                </a:solidFill>
                <a:latin typeface="Cambria" panose="02040503050406030204" pitchFamily="18" charset="0"/>
                <a:ea typeface="Cambria" panose="02040503050406030204" pitchFamily="18" charset="0"/>
              </a:rPr>
              <a:t>Topic 2</a:t>
            </a:r>
          </a:p>
        </p:txBody>
      </p:sp>
      <p:pic>
        <p:nvPicPr>
          <p:cNvPr id="26" name="Picture 25"/>
          <p:cNvPicPr>
            <a:picLocks noChangeAspect="1"/>
          </p:cNvPicPr>
          <p:nvPr/>
        </p:nvPicPr>
        <p:blipFill rotWithShape="1">
          <a:blip r:embed="rId2"/>
          <a:srcRect t="73893" b="1715"/>
          <a:stretch/>
        </p:blipFill>
        <p:spPr>
          <a:xfrm>
            <a:off x="279399" y="2769245"/>
            <a:ext cx="1308101" cy="423731"/>
          </a:xfrm>
          <a:prstGeom prst="rect">
            <a:avLst/>
          </a:prstGeom>
          <a:ln>
            <a:solidFill>
              <a:schemeClr val="tx1"/>
            </a:solidFill>
          </a:ln>
        </p:spPr>
      </p:pic>
      <p:sp>
        <p:nvSpPr>
          <p:cNvPr id="27" name="Right Arrow 26"/>
          <p:cNvSpPr/>
          <p:nvPr/>
        </p:nvSpPr>
        <p:spPr>
          <a:xfrm>
            <a:off x="1631246" y="2917268"/>
            <a:ext cx="208408" cy="134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775942" y="2747787"/>
            <a:ext cx="1099903"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Give rationale</a:t>
            </a:r>
          </a:p>
        </p:txBody>
      </p:sp>
      <p:sp>
        <p:nvSpPr>
          <p:cNvPr id="29" name="Right Arrow 28"/>
          <p:cNvSpPr/>
          <p:nvPr/>
        </p:nvSpPr>
        <p:spPr>
          <a:xfrm>
            <a:off x="1651002" y="3913464"/>
            <a:ext cx="208408" cy="134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95698" y="3743983"/>
            <a:ext cx="1099903"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Give rationale</a:t>
            </a:r>
          </a:p>
        </p:txBody>
      </p:sp>
      <p:sp>
        <p:nvSpPr>
          <p:cNvPr id="31" name="Right Arrow 30"/>
          <p:cNvSpPr/>
          <p:nvPr/>
        </p:nvSpPr>
        <p:spPr>
          <a:xfrm>
            <a:off x="1631246" y="4698488"/>
            <a:ext cx="208408" cy="134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75942" y="4529007"/>
            <a:ext cx="1099903"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Give rationale</a:t>
            </a:r>
          </a:p>
        </p:txBody>
      </p:sp>
      <p:pic>
        <p:nvPicPr>
          <p:cNvPr id="33" name="Picture 32"/>
          <p:cNvPicPr>
            <a:picLocks noChangeAspect="1"/>
          </p:cNvPicPr>
          <p:nvPr/>
        </p:nvPicPr>
        <p:blipFill rotWithShape="1">
          <a:blip r:embed="rId3"/>
          <a:srcRect t="29553" b="41711"/>
          <a:stretch/>
        </p:blipFill>
        <p:spPr>
          <a:xfrm>
            <a:off x="288664" y="3711440"/>
            <a:ext cx="1282772" cy="465752"/>
          </a:xfrm>
          <a:prstGeom prst="rect">
            <a:avLst/>
          </a:prstGeom>
          <a:ln>
            <a:solidFill>
              <a:schemeClr val="tx1"/>
            </a:solidFill>
          </a:ln>
        </p:spPr>
      </p:pic>
      <p:pic>
        <p:nvPicPr>
          <p:cNvPr id="34" name="Picture 33"/>
          <p:cNvPicPr>
            <a:picLocks noChangeAspect="1"/>
          </p:cNvPicPr>
          <p:nvPr/>
        </p:nvPicPr>
        <p:blipFill rotWithShape="1">
          <a:blip r:embed="rId3"/>
          <a:srcRect t="29553" b="41711"/>
          <a:stretch/>
        </p:blipFill>
        <p:spPr>
          <a:xfrm>
            <a:off x="288664" y="4565370"/>
            <a:ext cx="1282772" cy="465752"/>
          </a:xfrm>
          <a:prstGeom prst="rect">
            <a:avLst/>
          </a:prstGeom>
          <a:ln>
            <a:solidFill>
              <a:schemeClr val="tx1"/>
            </a:solidFill>
          </a:ln>
        </p:spPr>
      </p:pic>
      <p:pic>
        <p:nvPicPr>
          <p:cNvPr id="1026" name="Picture 2" descr="Related imag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66564" y="4291942"/>
            <a:ext cx="881076" cy="93928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5683955" y="71946"/>
            <a:ext cx="6508045" cy="1323439"/>
          </a:xfrm>
          <a:prstGeom prst="rect">
            <a:avLst/>
          </a:prstGeom>
        </p:spPr>
        <p:txBody>
          <a:bodyPr wrap="square">
            <a:spAutoFit/>
          </a:bodyPr>
          <a:lstStyle/>
          <a:p>
            <a:pPr algn="ctr"/>
            <a:r>
              <a:rPr lang="en-US" sz="1600" b="1" dirty="0">
                <a:solidFill>
                  <a:srgbClr val="000000"/>
                </a:solidFill>
                <a:latin typeface="Cambria" panose="02040503050406030204" pitchFamily="18" charset="0"/>
                <a:ea typeface="Cambria" panose="02040503050406030204" pitchFamily="18" charset="0"/>
              </a:rPr>
              <a:t>With respect to the federal Constitution, the Jeffersonian Republicans are characterized as strict constructionists who were opposed to the broad constructionism of the Federalists. To what extent was this characterization of the two parties accurate during Jefferson and Madison?</a:t>
            </a:r>
            <a:endParaRPr lang="en-US" sz="1600" b="1" dirty="0">
              <a:latin typeface="Cambria" panose="02040503050406030204" pitchFamily="18" charset="0"/>
              <a:ea typeface="Cambria" panose="02040503050406030204" pitchFamily="18" charset="0"/>
            </a:endParaRPr>
          </a:p>
        </p:txBody>
      </p:sp>
      <p:pic>
        <p:nvPicPr>
          <p:cNvPr id="36" name="Picture 35"/>
          <p:cNvPicPr>
            <a:picLocks noChangeAspect="1"/>
          </p:cNvPicPr>
          <p:nvPr/>
        </p:nvPicPr>
        <p:blipFill>
          <a:blip r:embed="rId5"/>
          <a:stretch>
            <a:fillRect/>
          </a:stretch>
        </p:blipFill>
        <p:spPr>
          <a:xfrm>
            <a:off x="9169709" y="4833119"/>
            <a:ext cx="1537268" cy="1886929"/>
          </a:xfrm>
          <a:prstGeom prst="rect">
            <a:avLst/>
          </a:prstGeom>
          <a:ln>
            <a:solidFill>
              <a:schemeClr val="tx1"/>
            </a:solidFill>
          </a:ln>
        </p:spPr>
      </p:pic>
      <p:pic>
        <p:nvPicPr>
          <p:cNvPr id="37" name="Picture 36"/>
          <p:cNvPicPr>
            <a:picLocks noChangeAspect="1"/>
          </p:cNvPicPr>
          <p:nvPr/>
        </p:nvPicPr>
        <p:blipFill>
          <a:blip r:embed="rId6">
            <a:clrChange>
              <a:clrFrom>
                <a:srgbClr val="FFFFFF"/>
              </a:clrFrom>
              <a:clrTo>
                <a:srgbClr val="FFFFFF">
                  <a:alpha val="0"/>
                </a:srgbClr>
              </a:clrTo>
            </a:clrChange>
          </a:blip>
          <a:stretch>
            <a:fillRect/>
          </a:stretch>
        </p:blipFill>
        <p:spPr>
          <a:xfrm rot="2609252">
            <a:off x="11115265" y="4788503"/>
            <a:ext cx="794729" cy="1249892"/>
          </a:xfrm>
          <a:prstGeom prst="rect">
            <a:avLst/>
          </a:prstGeom>
        </p:spPr>
      </p:pic>
      <p:pic>
        <p:nvPicPr>
          <p:cNvPr id="1028" name="Picture 4" descr="Image result for gluestick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269897">
            <a:off x="10546819" y="5699632"/>
            <a:ext cx="2110255" cy="11680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5"/>
          <a:srcRect t="50109"/>
          <a:stretch/>
        </p:blipFill>
        <p:spPr>
          <a:xfrm>
            <a:off x="4200010" y="1949361"/>
            <a:ext cx="1290656" cy="790385"/>
          </a:xfrm>
          <a:prstGeom prst="rect">
            <a:avLst/>
          </a:prstGeom>
          <a:ln>
            <a:solidFill>
              <a:schemeClr val="tx1"/>
            </a:solidFill>
          </a:ln>
        </p:spPr>
      </p:pic>
      <p:sp>
        <p:nvSpPr>
          <p:cNvPr id="38" name="Right Arrow 37"/>
          <p:cNvSpPr/>
          <p:nvPr/>
        </p:nvSpPr>
        <p:spPr>
          <a:xfrm flipH="1">
            <a:off x="3814097" y="2055921"/>
            <a:ext cx="290003" cy="1481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908197" y="1903624"/>
            <a:ext cx="1099903"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Give rationale</a:t>
            </a:r>
          </a:p>
        </p:txBody>
      </p:sp>
      <p:pic>
        <p:nvPicPr>
          <p:cNvPr id="2" name="Picture 2" descr="Image result for strong arm clipart"/>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2085" y="2724473"/>
            <a:ext cx="1336031" cy="13360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strong arm clipar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860130" y="2697737"/>
            <a:ext cx="1362767" cy="136276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strong arm clipart"/>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5207" y="6187033"/>
            <a:ext cx="533015" cy="5330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strong arm clipart"/>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066920" y="6159405"/>
            <a:ext cx="522163" cy="522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36404" y="6263117"/>
            <a:ext cx="1743696" cy="369332"/>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Weakest Points</a:t>
            </a:r>
          </a:p>
        </p:txBody>
      </p:sp>
      <p:sp>
        <p:nvSpPr>
          <p:cNvPr id="44" name="TextBox 43"/>
          <p:cNvSpPr txBox="1"/>
          <p:nvPr/>
        </p:nvSpPr>
        <p:spPr>
          <a:xfrm>
            <a:off x="3829528" y="3277992"/>
            <a:ext cx="1161457" cy="646331"/>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Strongest Points</a:t>
            </a:r>
          </a:p>
        </p:txBody>
      </p:sp>
    </p:spTree>
    <p:extLst>
      <p:ext uri="{BB962C8B-B14F-4D97-AF65-F5344CB8AC3E}">
        <p14:creationId xmlns:p14="http://schemas.microsoft.com/office/powerpoint/2010/main" val="246844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6098" y="0"/>
            <a:ext cx="7473245" cy="6858000"/>
          </a:xfrm>
          <a:prstGeom prst="rect">
            <a:avLst/>
          </a:prstGeom>
        </p:spPr>
      </p:pic>
      <p:pic>
        <p:nvPicPr>
          <p:cNvPr id="5" name="Picture 4"/>
          <p:cNvPicPr>
            <a:picLocks noChangeAspect="1"/>
          </p:cNvPicPr>
          <p:nvPr/>
        </p:nvPicPr>
        <p:blipFill rotWithShape="1">
          <a:blip r:embed="rId2"/>
          <a:srcRect b="87325"/>
          <a:stretch/>
        </p:blipFill>
        <p:spPr>
          <a:xfrm>
            <a:off x="0" y="2302933"/>
            <a:ext cx="12205443" cy="2500489"/>
          </a:xfrm>
          <a:prstGeom prst="rect">
            <a:avLst/>
          </a:prstGeom>
        </p:spPr>
      </p:pic>
    </p:spTree>
    <p:extLst>
      <p:ext uri="{BB962C8B-B14F-4D97-AF65-F5344CB8AC3E}">
        <p14:creationId xmlns:p14="http://schemas.microsoft.com/office/powerpoint/2010/main" val="16525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667512"/>
          </a:xfrm>
        </p:spPr>
        <p:txBody>
          <a:bodyPr>
            <a:normAutofit fontScale="90000"/>
          </a:bodyPr>
          <a:lstStyle/>
          <a:p>
            <a:pPr algn="ctr">
              <a:defRPr/>
            </a:pPr>
            <a:r>
              <a:rPr lang="en-US" sz="4800" dirty="0">
                <a:solidFill>
                  <a:schemeClr val="accent4"/>
                </a:solidFill>
                <a:effectLst>
                  <a:outerShdw blurRad="38100" dist="38100" dir="2700000" algn="tl">
                    <a:srgbClr val="000000">
                      <a:alpha val="43137"/>
                    </a:srgbClr>
                  </a:outerShdw>
                </a:effectLst>
                <a:latin typeface="Cooper Black" panose="0208090404030B020404" pitchFamily="18" charset="0"/>
              </a:rPr>
              <a:t>DBQ Format</a:t>
            </a:r>
          </a:p>
        </p:txBody>
      </p:sp>
      <p:sp>
        <p:nvSpPr>
          <p:cNvPr id="3" name="Rectangle 2"/>
          <p:cNvSpPr/>
          <p:nvPr/>
        </p:nvSpPr>
        <p:spPr>
          <a:xfrm>
            <a:off x="205273" y="867746"/>
            <a:ext cx="9717660" cy="13062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Contextualize – background and setting</a:t>
            </a:r>
          </a:p>
          <a:p>
            <a:pPr algn="ctr"/>
            <a:endParaRPr lang="en-US" sz="2400" dirty="0">
              <a:solidFill>
                <a:schemeClr val="tx1"/>
              </a:solidFill>
              <a:latin typeface="Cambria" panose="02040503050406030204" pitchFamily="18" charset="0"/>
              <a:ea typeface="Cambria" panose="02040503050406030204" pitchFamily="18" charset="0"/>
            </a:endParaRPr>
          </a:p>
          <a:p>
            <a:pPr algn="ctr"/>
            <a:r>
              <a:rPr lang="en-US" sz="2400" dirty="0">
                <a:solidFill>
                  <a:schemeClr val="tx1"/>
                </a:solidFill>
                <a:latin typeface="Cambria" panose="02040503050406030204" pitchFamily="18" charset="0"/>
                <a:ea typeface="Cambria" panose="02040503050406030204" pitchFamily="18" charset="0"/>
              </a:rPr>
              <a:t>Thesis – a claim that will be supported by 3 points of evidence.</a:t>
            </a:r>
          </a:p>
        </p:txBody>
      </p:sp>
      <p:sp>
        <p:nvSpPr>
          <p:cNvPr id="6" name="Rectangle 5"/>
          <p:cNvSpPr/>
          <p:nvPr/>
        </p:nvSpPr>
        <p:spPr>
          <a:xfrm>
            <a:off x="205271" y="2522374"/>
            <a:ext cx="9717661" cy="8599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Evidence #1 – Historically correct and supports claim using document/s.  Bring in outside knowledge.</a:t>
            </a:r>
          </a:p>
        </p:txBody>
      </p:sp>
      <p:sp>
        <p:nvSpPr>
          <p:cNvPr id="7" name="Rectangle 6"/>
          <p:cNvSpPr/>
          <p:nvPr/>
        </p:nvSpPr>
        <p:spPr>
          <a:xfrm>
            <a:off x="205271" y="3673555"/>
            <a:ext cx="9717661" cy="8599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Evidence #2 – Historically correct and supports claim using document/s. Bring in outside knowledge.</a:t>
            </a:r>
          </a:p>
        </p:txBody>
      </p:sp>
      <p:sp>
        <p:nvSpPr>
          <p:cNvPr id="8" name="Rectangle 7"/>
          <p:cNvSpPr/>
          <p:nvPr/>
        </p:nvSpPr>
        <p:spPr>
          <a:xfrm>
            <a:off x="205270" y="4815405"/>
            <a:ext cx="9717661" cy="8599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Evidence #3 – Historically correct and supports claim using document/s. Bring in outside knowledge.</a:t>
            </a:r>
          </a:p>
        </p:txBody>
      </p:sp>
      <p:sp>
        <p:nvSpPr>
          <p:cNvPr id="9" name="Rectangle 8"/>
          <p:cNvSpPr/>
          <p:nvPr/>
        </p:nvSpPr>
        <p:spPr>
          <a:xfrm>
            <a:off x="205269" y="6027208"/>
            <a:ext cx="9717662" cy="5707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Conclusion – restates thesis (not word for word)</a:t>
            </a:r>
          </a:p>
        </p:txBody>
      </p:sp>
      <p:sp>
        <p:nvSpPr>
          <p:cNvPr id="4" name="Down Arrow 3"/>
          <p:cNvSpPr/>
          <p:nvPr/>
        </p:nvSpPr>
        <p:spPr>
          <a:xfrm>
            <a:off x="4974973" y="2213016"/>
            <a:ext cx="377737" cy="262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974972" y="3413313"/>
            <a:ext cx="377737" cy="262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974972" y="4595092"/>
            <a:ext cx="377737" cy="262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974971" y="5725580"/>
            <a:ext cx="377737" cy="262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908925" y="1140178"/>
            <a:ext cx="1283075" cy="646331"/>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1</a:t>
            </a:r>
            <a:r>
              <a:rPr lang="en-US" baseline="30000" dirty="0">
                <a:latin typeface="Cambria" panose="02040503050406030204" pitchFamily="18" charset="0"/>
                <a:ea typeface="Cambria" panose="02040503050406030204" pitchFamily="18" charset="0"/>
              </a:rPr>
              <a:t>st</a:t>
            </a:r>
            <a:r>
              <a:rPr lang="en-US" dirty="0">
                <a:latin typeface="Cambria" panose="02040503050406030204" pitchFamily="18" charset="0"/>
                <a:ea typeface="Cambria" panose="02040503050406030204" pitchFamily="18" charset="0"/>
              </a:rPr>
              <a:t> paragraph</a:t>
            </a:r>
          </a:p>
        </p:txBody>
      </p:sp>
      <p:sp>
        <p:nvSpPr>
          <p:cNvPr id="37" name="TextBox 36"/>
          <p:cNvSpPr txBox="1"/>
          <p:nvPr/>
        </p:nvSpPr>
        <p:spPr>
          <a:xfrm>
            <a:off x="10908925" y="2634305"/>
            <a:ext cx="1283075" cy="646331"/>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2</a:t>
            </a:r>
            <a:r>
              <a:rPr lang="en-US" baseline="30000" dirty="0">
                <a:latin typeface="Cambria" panose="02040503050406030204" pitchFamily="18" charset="0"/>
                <a:ea typeface="Cambria" panose="02040503050406030204" pitchFamily="18" charset="0"/>
              </a:rPr>
              <a:t>nd</a:t>
            </a:r>
            <a:r>
              <a:rPr lang="en-US" dirty="0">
                <a:latin typeface="Cambria" panose="02040503050406030204" pitchFamily="18" charset="0"/>
                <a:ea typeface="Cambria" panose="02040503050406030204" pitchFamily="18" charset="0"/>
              </a:rPr>
              <a:t> paragraph</a:t>
            </a:r>
          </a:p>
        </p:txBody>
      </p:sp>
      <p:sp>
        <p:nvSpPr>
          <p:cNvPr id="38" name="TextBox 37"/>
          <p:cNvSpPr txBox="1"/>
          <p:nvPr/>
        </p:nvSpPr>
        <p:spPr>
          <a:xfrm>
            <a:off x="10908924" y="3785486"/>
            <a:ext cx="1283075" cy="646331"/>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3</a:t>
            </a:r>
            <a:r>
              <a:rPr lang="en-US" baseline="30000" dirty="0">
                <a:latin typeface="Cambria" panose="02040503050406030204" pitchFamily="18" charset="0"/>
                <a:ea typeface="Cambria" panose="02040503050406030204" pitchFamily="18" charset="0"/>
              </a:rPr>
              <a:t>rd</a:t>
            </a:r>
            <a:r>
              <a:rPr lang="en-US" dirty="0">
                <a:latin typeface="Cambria" panose="02040503050406030204" pitchFamily="18" charset="0"/>
                <a:ea typeface="Cambria" panose="02040503050406030204" pitchFamily="18" charset="0"/>
              </a:rPr>
              <a:t> paragraph</a:t>
            </a:r>
          </a:p>
        </p:txBody>
      </p:sp>
      <p:sp>
        <p:nvSpPr>
          <p:cNvPr id="39" name="TextBox 38"/>
          <p:cNvSpPr txBox="1"/>
          <p:nvPr/>
        </p:nvSpPr>
        <p:spPr>
          <a:xfrm>
            <a:off x="10908922" y="5017647"/>
            <a:ext cx="1283075" cy="646331"/>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4</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paragraph</a:t>
            </a:r>
          </a:p>
        </p:txBody>
      </p:sp>
      <p:sp>
        <p:nvSpPr>
          <p:cNvPr id="40" name="TextBox 39"/>
          <p:cNvSpPr txBox="1"/>
          <p:nvPr/>
        </p:nvSpPr>
        <p:spPr>
          <a:xfrm>
            <a:off x="10908923" y="5994539"/>
            <a:ext cx="1283075" cy="646331"/>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5</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paragraph</a:t>
            </a:r>
          </a:p>
        </p:txBody>
      </p:sp>
      <p:grpSp>
        <p:nvGrpSpPr>
          <p:cNvPr id="5" name="Group 4"/>
          <p:cNvGrpSpPr/>
          <p:nvPr/>
        </p:nvGrpSpPr>
        <p:grpSpPr>
          <a:xfrm>
            <a:off x="9861375" y="2634305"/>
            <a:ext cx="646331" cy="2919828"/>
            <a:chOff x="10215116" y="3024905"/>
            <a:chExt cx="646331" cy="2110732"/>
          </a:xfrm>
        </p:grpSpPr>
        <p:sp>
          <p:nvSpPr>
            <p:cNvPr id="17" name="TextBox 16"/>
            <p:cNvSpPr txBox="1"/>
            <p:nvPr/>
          </p:nvSpPr>
          <p:spPr>
            <a:xfrm rot="16200000">
              <a:off x="9734701" y="3761052"/>
              <a:ext cx="1607162" cy="646331"/>
            </a:xfrm>
            <a:prstGeom prst="rect">
              <a:avLst/>
            </a:prstGeom>
            <a:noFill/>
          </p:spPr>
          <p:txBody>
            <a:bodyPr wrap="square" rtlCol="0">
              <a:spAutoFit/>
            </a:bodyPr>
            <a:lstStyle/>
            <a:p>
              <a:pPr algn="ctr"/>
              <a:r>
                <a:rPr lang="en-US" sz="3600" dirty="0">
                  <a:solidFill>
                    <a:srgbClr val="00B0F0"/>
                  </a:solidFill>
                  <a:latin typeface="Cambria" panose="02040503050406030204" pitchFamily="18" charset="0"/>
                  <a:ea typeface="Cambria" panose="02040503050406030204" pitchFamily="18" charset="0"/>
                </a:rPr>
                <a:t>sourcing</a:t>
              </a:r>
            </a:p>
          </p:txBody>
        </p:sp>
        <p:sp>
          <p:nvSpPr>
            <p:cNvPr id="43" name="Down Arrow 42"/>
            <p:cNvSpPr/>
            <p:nvPr/>
          </p:nvSpPr>
          <p:spPr>
            <a:xfrm>
              <a:off x="10450475" y="4792551"/>
              <a:ext cx="262143" cy="343086"/>
            </a:xfrm>
            <a:prstGeom prst="down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Down Arrow 43"/>
            <p:cNvSpPr/>
            <p:nvPr/>
          </p:nvSpPr>
          <p:spPr>
            <a:xfrm flipV="1">
              <a:off x="10450474" y="3024905"/>
              <a:ext cx="262143" cy="343086"/>
            </a:xfrm>
            <a:prstGeom prst="down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521103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4" grpId="0" animBg="1"/>
      <p:bldP spid="11" grpId="0" animBg="1"/>
      <p:bldP spid="12" grpId="0" animBg="1"/>
      <p:bldP spid="13" grpId="0" animBg="1"/>
      <p:bldP spid="16" grpId="0"/>
      <p:bldP spid="37" grpId="0"/>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553156"/>
          </a:xfrm>
        </p:spPr>
        <p:txBody>
          <a:bodyPr>
            <a:normAutofit fontScale="90000"/>
          </a:bodyPr>
          <a:lstStyle/>
          <a:p>
            <a:pPr algn="ctr"/>
            <a:r>
              <a:rPr lang="en-US" sz="3600" dirty="0">
                <a:latin typeface="Cooper Black" panose="0208090404030B020404" pitchFamily="18" charset="0"/>
              </a:rPr>
              <a:t>“Doing the DBQ”</a:t>
            </a:r>
          </a:p>
        </p:txBody>
      </p:sp>
      <p:pic>
        <p:nvPicPr>
          <p:cNvPr id="5" name="Picture 4"/>
          <p:cNvPicPr>
            <a:picLocks noChangeAspect="1"/>
          </p:cNvPicPr>
          <p:nvPr/>
        </p:nvPicPr>
        <p:blipFill>
          <a:blip r:embed="rId2"/>
          <a:stretch>
            <a:fillRect/>
          </a:stretch>
        </p:blipFill>
        <p:spPr>
          <a:xfrm>
            <a:off x="0" y="553156"/>
            <a:ext cx="12192000" cy="6304844"/>
          </a:xfrm>
          <a:prstGeom prst="rect">
            <a:avLst/>
          </a:prstGeom>
        </p:spPr>
      </p:pic>
      <p:sp>
        <p:nvSpPr>
          <p:cNvPr id="6" name="Rectangle 5"/>
          <p:cNvSpPr/>
          <p:nvPr/>
        </p:nvSpPr>
        <p:spPr>
          <a:xfrm>
            <a:off x="0" y="4515800"/>
            <a:ext cx="12192000" cy="1021891"/>
          </a:xfrm>
          <a:prstGeom prst="rect">
            <a:avLst/>
          </a:prstGeom>
          <a:solidFill>
            <a:srgbClr val="FFFF00">
              <a:alpha val="25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954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llegeboard: A Monopoly – the E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4359"/>
            <a:ext cx="7040578" cy="4332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24889" y="5001507"/>
            <a:ext cx="2799645" cy="1446550"/>
          </a:xfrm>
          <a:prstGeom prst="rect">
            <a:avLst/>
          </a:prstGeom>
          <a:noFill/>
        </p:spPr>
        <p:txBody>
          <a:bodyPr wrap="square" rtlCol="0">
            <a:spAutoFit/>
          </a:bodyPr>
          <a:lstStyle/>
          <a:p>
            <a:r>
              <a:rPr lang="en-US" sz="8800" dirty="0">
                <a:solidFill>
                  <a:srgbClr val="FF0000"/>
                </a:solidFill>
                <a:latin typeface="Scary Halloween Font" panose="02000800000000000000" pitchFamily="2" charset="0"/>
              </a:rPr>
              <a:t>DBQ</a:t>
            </a:r>
          </a:p>
        </p:txBody>
      </p:sp>
      <p:sp>
        <p:nvSpPr>
          <p:cNvPr id="9" name="TextBox 8"/>
          <p:cNvSpPr txBox="1"/>
          <p:nvPr/>
        </p:nvSpPr>
        <p:spPr>
          <a:xfrm>
            <a:off x="7123288" y="5137042"/>
            <a:ext cx="2799645" cy="1323439"/>
          </a:xfrm>
          <a:prstGeom prst="rect">
            <a:avLst/>
          </a:prstGeom>
          <a:solidFill>
            <a:schemeClr val="bg1"/>
          </a:solidFill>
        </p:spPr>
        <p:txBody>
          <a:bodyPr wrap="square" rtlCol="0">
            <a:spAutoFit/>
          </a:bodyPr>
          <a:lstStyle/>
          <a:p>
            <a:r>
              <a:rPr lang="en-US" sz="8000" dirty="0">
                <a:solidFill>
                  <a:srgbClr val="FF0000"/>
                </a:solidFill>
                <a:latin typeface="Cooper Black" panose="0208090404030B020404" pitchFamily="18" charset="0"/>
              </a:rPr>
              <a:t>DBQ</a:t>
            </a:r>
          </a:p>
        </p:txBody>
      </p:sp>
      <p:pic>
        <p:nvPicPr>
          <p:cNvPr id="1028" name="Picture 4" descr="Hulk Hogan (Exaggerated) | Joke Battles Wikia | Fando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33511" y="0"/>
            <a:ext cx="7089422" cy="531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8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120898964"/>
              </p:ext>
            </p:extLst>
          </p:nvPr>
        </p:nvGraphicFramePr>
        <p:xfrm>
          <a:off x="0" y="22578"/>
          <a:ext cx="12192000" cy="6710680"/>
        </p:xfrm>
        <a:graphic>
          <a:graphicData uri="http://schemas.openxmlformats.org/drawingml/2006/table">
            <a:tbl>
              <a:tblPr firstRow="1" bandRow="1">
                <a:tableStyleId>{5C22544A-7EE6-4342-B048-85BDC9FD1C3A}</a:tableStyleId>
              </a:tblPr>
              <a:tblGrid>
                <a:gridCol w="1896533">
                  <a:extLst>
                    <a:ext uri="{9D8B030D-6E8A-4147-A177-3AD203B41FA5}">
                      <a16:colId xmlns:a16="http://schemas.microsoft.com/office/drawing/2014/main" val="3509367960"/>
                    </a:ext>
                  </a:extLst>
                </a:gridCol>
                <a:gridCol w="790223">
                  <a:extLst>
                    <a:ext uri="{9D8B030D-6E8A-4147-A177-3AD203B41FA5}">
                      <a16:colId xmlns:a16="http://schemas.microsoft.com/office/drawing/2014/main" val="187215941"/>
                    </a:ext>
                  </a:extLst>
                </a:gridCol>
                <a:gridCol w="9505244">
                  <a:extLst>
                    <a:ext uri="{9D8B030D-6E8A-4147-A177-3AD203B41FA5}">
                      <a16:colId xmlns:a16="http://schemas.microsoft.com/office/drawing/2014/main" val="4115012341"/>
                    </a:ext>
                  </a:extLst>
                </a:gridCol>
              </a:tblGrid>
              <a:tr h="370840">
                <a:tc>
                  <a:txBody>
                    <a:bodyPr/>
                    <a:lstStyle/>
                    <a:p>
                      <a:r>
                        <a:rPr lang="en-US" sz="1800" dirty="0"/>
                        <a:t>Section</a:t>
                      </a:r>
                    </a:p>
                  </a:txBody>
                  <a:tcPr/>
                </a:tc>
                <a:tc>
                  <a:txBody>
                    <a:bodyPr/>
                    <a:lstStyle/>
                    <a:p>
                      <a:r>
                        <a:rPr lang="en-US" sz="1800" dirty="0"/>
                        <a:t>Points</a:t>
                      </a:r>
                    </a:p>
                  </a:txBody>
                  <a:tcPr/>
                </a:tc>
                <a:tc>
                  <a:txBody>
                    <a:bodyPr/>
                    <a:lstStyle/>
                    <a:p>
                      <a:r>
                        <a:rPr lang="en-US" sz="1800" dirty="0"/>
                        <a:t>Notes</a:t>
                      </a:r>
                    </a:p>
                  </a:txBody>
                  <a:tcPr/>
                </a:tc>
                <a:extLst>
                  <a:ext uri="{0D108BD9-81ED-4DB2-BD59-A6C34878D82A}">
                    <a16:rowId xmlns:a16="http://schemas.microsoft.com/office/drawing/2014/main" val="3744559044"/>
                  </a:ext>
                </a:extLst>
              </a:tr>
              <a:tr h="370840">
                <a:tc>
                  <a:txBody>
                    <a:bodyPr/>
                    <a:lstStyle/>
                    <a:p>
                      <a:r>
                        <a:rPr lang="en-US" sz="1800" b="1" dirty="0"/>
                        <a:t>Thesis</a:t>
                      </a:r>
                    </a:p>
                  </a:txBody>
                  <a:tcPr/>
                </a:tc>
                <a:tc>
                  <a:txBody>
                    <a:bodyPr/>
                    <a:lstStyle/>
                    <a:p>
                      <a:r>
                        <a:rPr lang="en-US" sz="2000" dirty="0"/>
                        <a:t>1</a:t>
                      </a:r>
                    </a:p>
                  </a:txBody>
                  <a:tcPr/>
                </a:tc>
                <a:tc>
                  <a:txBody>
                    <a:bodyPr/>
                    <a:lstStyle/>
                    <a:p>
                      <a:r>
                        <a:rPr lang="en-US" sz="1900" dirty="0"/>
                        <a:t>To earn this point, the thesis must make a claim that responds to the prompt rather than restating or rephrasing the prompt. The thesis must consist of one or more sentences located in one place, either in the introduction or the conclusion.</a:t>
                      </a:r>
                    </a:p>
                  </a:txBody>
                  <a:tcPr/>
                </a:tc>
                <a:extLst>
                  <a:ext uri="{0D108BD9-81ED-4DB2-BD59-A6C34878D82A}">
                    <a16:rowId xmlns:a16="http://schemas.microsoft.com/office/drawing/2014/main" val="55526779"/>
                  </a:ext>
                </a:extLst>
              </a:tr>
              <a:tr h="370840">
                <a:tc>
                  <a:txBody>
                    <a:bodyPr/>
                    <a:lstStyle/>
                    <a:p>
                      <a:r>
                        <a:rPr lang="en-US" sz="1800" b="1" dirty="0"/>
                        <a:t>Contextualization</a:t>
                      </a:r>
                    </a:p>
                  </a:txBody>
                  <a:tcPr/>
                </a:tc>
                <a:tc>
                  <a:txBody>
                    <a:bodyPr/>
                    <a:lstStyle/>
                    <a:p>
                      <a:r>
                        <a:rPr lang="en-US" sz="2000" dirty="0"/>
                        <a:t>1</a:t>
                      </a:r>
                    </a:p>
                  </a:txBody>
                  <a:tcPr/>
                </a:tc>
                <a:tc>
                  <a:txBody>
                    <a:bodyPr/>
                    <a:lstStyle/>
                    <a:p>
                      <a:r>
                        <a:rPr lang="en-US" sz="1900" dirty="0"/>
                        <a:t>To earn this point, the response must relate the topic of the prompt to broader historical events, developments, or processes that occur before, during, or continue after the time frame of the question. This point is not awarded for merely a phrase or reference.</a:t>
                      </a:r>
                    </a:p>
                  </a:txBody>
                  <a:tcPr/>
                </a:tc>
                <a:extLst>
                  <a:ext uri="{0D108BD9-81ED-4DB2-BD59-A6C34878D82A}">
                    <a16:rowId xmlns:a16="http://schemas.microsoft.com/office/drawing/2014/main" val="3913309369"/>
                  </a:ext>
                </a:extLst>
              </a:tr>
              <a:tr h="370840">
                <a:tc>
                  <a:txBody>
                    <a:bodyPr/>
                    <a:lstStyle/>
                    <a:p>
                      <a:r>
                        <a:rPr lang="en-US" sz="1800" b="1" dirty="0"/>
                        <a:t>Evidence</a:t>
                      </a:r>
                    </a:p>
                  </a:txBody>
                  <a:tcPr/>
                </a:tc>
                <a:tc>
                  <a:txBody>
                    <a:bodyPr/>
                    <a:lstStyle/>
                    <a:p>
                      <a:r>
                        <a:rPr lang="en-US" sz="2000" dirty="0"/>
                        <a:t>1</a:t>
                      </a:r>
                    </a:p>
                    <a:p>
                      <a:r>
                        <a:rPr lang="en-US" sz="2000" dirty="0"/>
                        <a:t>or</a:t>
                      </a:r>
                    </a:p>
                    <a:p>
                      <a:r>
                        <a:rPr lang="en-US" sz="2000" dirty="0"/>
                        <a:t>2</a:t>
                      </a:r>
                    </a:p>
                  </a:txBody>
                  <a:tcPr/>
                </a:tc>
                <a:tc>
                  <a:txBody>
                    <a:bodyPr/>
                    <a:lstStyle/>
                    <a:p>
                      <a:r>
                        <a:rPr lang="en-US" sz="1900" b="1" dirty="0"/>
                        <a:t>-</a:t>
                      </a:r>
                      <a:r>
                        <a:rPr lang="en-US" sz="1900" dirty="0"/>
                        <a:t>Uses the content of at least </a:t>
                      </a:r>
                      <a:r>
                        <a:rPr lang="en-US" sz="1900" b="1" i="1" u="sng" dirty="0"/>
                        <a:t>three</a:t>
                      </a:r>
                      <a:r>
                        <a:rPr lang="en-US" sz="1900" dirty="0"/>
                        <a:t> documents to address the topic of the prompt. To earn 1 point the response must accurately describe — rather than simply quote — the content from at least three of the documents.</a:t>
                      </a:r>
                    </a:p>
                    <a:p>
                      <a:r>
                        <a:rPr lang="en-US" sz="1900" b="1" dirty="0"/>
                        <a:t>-</a:t>
                      </a:r>
                      <a:r>
                        <a:rPr lang="en-US" sz="1900" dirty="0"/>
                        <a:t>Supports an argument in response to the prompt using at least </a:t>
                      </a:r>
                      <a:r>
                        <a:rPr lang="en-US" sz="1900" b="1" i="1" u="sng" dirty="0"/>
                        <a:t>six documents</a:t>
                      </a:r>
                      <a:r>
                        <a:rPr lang="en-US" sz="1900" dirty="0"/>
                        <a:t>.</a:t>
                      </a:r>
                    </a:p>
                  </a:txBody>
                  <a:tcPr/>
                </a:tc>
                <a:extLst>
                  <a:ext uri="{0D108BD9-81ED-4DB2-BD59-A6C34878D82A}">
                    <a16:rowId xmlns:a16="http://schemas.microsoft.com/office/drawing/2014/main" val="4118931125"/>
                  </a:ext>
                </a:extLst>
              </a:tr>
              <a:tr h="370840">
                <a:tc>
                  <a:txBody>
                    <a:bodyPr/>
                    <a:lstStyle/>
                    <a:p>
                      <a:r>
                        <a:rPr lang="en-US" sz="1800" b="1" dirty="0"/>
                        <a:t>Evidence Beyond the Documents</a:t>
                      </a:r>
                    </a:p>
                  </a:txBody>
                  <a:tcPr/>
                </a:tc>
                <a:tc>
                  <a:txBody>
                    <a:bodyPr/>
                    <a:lstStyle/>
                    <a:p>
                      <a:r>
                        <a:rPr lang="en-US" sz="2000" dirty="0"/>
                        <a:t>1</a:t>
                      </a:r>
                    </a:p>
                  </a:txBody>
                  <a:tcPr/>
                </a:tc>
                <a:tc>
                  <a:txBody>
                    <a:bodyPr/>
                    <a:lstStyle/>
                    <a:p>
                      <a:r>
                        <a:rPr lang="en-US" sz="1900" dirty="0"/>
                        <a:t>Uses at least one additional piece of specific historical evidence (beyond that found in the documents) relevant to an argument about the prompt. (1 point) To earn this point, the evidence must be described and must be more than a phrase or reference. This additional piece of evidence must be different from the evidence used to earn the point for contextualization.</a:t>
                      </a:r>
                    </a:p>
                  </a:txBody>
                  <a:tcPr/>
                </a:tc>
                <a:extLst>
                  <a:ext uri="{0D108BD9-81ED-4DB2-BD59-A6C34878D82A}">
                    <a16:rowId xmlns:a16="http://schemas.microsoft.com/office/drawing/2014/main" val="1735887061"/>
                  </a:ext>
                </a:extLst>
              </a:tr>
              <a:tr h="370840">
                <a:tc>
                  <a:txBody>
                    <a:bodyPr/>
                    <a:lstStyle/>
                    <a:p>
                      <a:r>
                        <a:rPr lang="en-US" sz="1800" b="1" dirty="0"/>
                        <a:t>Sourcing</a:t>
                      </a:r>
                    </a:p>
                  </a:txBody>
                  <a:tcPr/>
                </a:tc>
                <a:tc>
                  <a:txBody>
                    <a:bodyPr/>
                    <a:lstStyle/>
                    <a:p>
                      <a:r>
                        <a:rPr lang="en-US" sz="2000" dirty="0"/>
                        <a:t>1</a:t>
                      </a:r>
                    </a:p>
                  </a:txBody>
                  <a:tcPr/>
                </a:tc>
                <a:tc>
                  <a:txBody>
                    <a:bodyPr/>
                    <a:lstStyle/>
                    <a:p>
                      <a:r>
                        <a:rPr lang="en-US" sz="1900" dirty="0"/>
                        <a:t>For at least three documents, explains how or why the document’s point of view, purpose, historical situation, and/or audience is relevant to an argument. </a:t>
                      </a:r>
                    </a:p>
                  </a:txBody>
                  <a:tcPr/>
                </a:tc>
                <a:extLst>
                  <a:ext uri="{0D108BD9-81ED-4DB2-BD59-A6C34878D82A}">
                    <a16:rowId xmlns:a16="http://schemas.microsoft.com/office/drawing/2014/main" val="2062304475"/>
                  </a:ext>
                </a:extLst>
              </a:tr>
              <a:tr h="370840">
                <a:tc>
                  <a:txBody>
                    <a:bodyPr/>
                    <a:lstStyle/>
                    <a:p>
                      <a:r>
                        <a:rPr lang="en-US" sz="1800" b="1" dirty="0"/>
                        <a:t>Complexity</a:t>
                      </a:r>
                    </a:p>
                  </a:txBody>
                  <a:tcPr/>
                </a:tc>
                <a:tc>
                  <a:txBody>
                    <a:bodyPr/>
                    <a:lstStyle/>
                    <a:p>
                      <a:r>
                        <a:rPr lang="en-US" sz="2000" dirty="0"/>
                        <a:t>1</a:t>
                      </a:r>
                    </a:p>
                  </a:txBody>
                  <a:tcPr/>
                </a:tc>
                <a:tc>
                  <a:txBody>
                    <a:bodyPr/>
                    <a:lstStyle/>
                    <a:p>
                      <a:r>
                        <a:rPr lang="en-US" sz="1900" dirty="0"/>
                        <a:t>Demonstrates a complex understanding of the historical development that is the focus of the prompt, using evidence to corroborate, qualify, or modify an argument that addresses the question.</a:t>
                      </a:r>
                    </a:p>
                  </a:txBody>
                  <a:tcPr/>
                </a:tc>
                <a:extLst>
                  <a:ext uri="{0D108BD9-81ED-4DB2-BD59-A6C34878D82A}">
                    <a16:rowId xmlns:a16="http://schemas.microsoft.com/office/drawing/2014/main" val="4216334425"/>
                  </a:ext>
                </a:extLst>
              </a:tr>
            </a:tbl>
          </a:graphicData>
        </a:graphic>
      </p:graphicFrame>
      <p:sp>
        <p:nvSpPr>
          <p:cNvPr id="5" name="Rectangle 4"/>
          <p:cNvSpPr/>
          <p:nvPr/>
        </p:nvSpPr>
        <p:spPr>
          <a:xfrm>
            <a:off x="0" y="1332089"/>
            <a:ext cx="12192000" cy="5525911"/>
          </a:xfrm>
          <a:prstGeom prst="rect">
            <a:avLst/>
          </a:prstGeom>
          <a:solidFill>
            <a:schemeClr val="bg1">
              <a:lumMod val="5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24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95"/>
            <a:ext cx="8229600" cy="1143000"/>
          </a:xfrm>
        </p:spPr>
        <p:txBody>
          <a:bodyPr>
            <a:noAutofit/>
          </a:bodyPr>
          <a:lstStyle/>
          <a:p>
            <a:r>
              <a:rPr lang="en-US" sz="7200" dirty="0">
                <a:latin typeface="Cooper Black" panose="0208090404030B020404" pitchFamily="18" charset="0"/>
                <a:ea typeface="PWSchoolsOut" panose="02000603000000000000" pitchFamily="2" charset="0"/>
              </a:rPr>
              <a:t>Non-</a:t>
            </a:r>
            <a:r>
              <a:rPr lang="en-US" sz="7200" dirty="0" err="1">
                <a:latin typeface="Cooper Black" panose="0208090404030B020404" pitchFamily="18" charset="0"/>
                <a:ea typeface="PWSchoolsOut" panose="02000603000000000000" pitchFamily="2" charset="0"/>
              </a:rPr>
              <a:t>Negotiables</a:t>
            </a:r>
            <a:r>
              <a:rPr lang="en-US" sz="7200" dirty="0">
                <a:latin typeface="Cooper Black" panose="0208090404030B020404" pitchFamily="18" charset="0"/>
                <a:ea typeface="PWSchoolsOut" panose="02000603000000000000" pitchFamily="2" charset="0"/>
              </a:rPr>
              <a:t>!</a:t>
            </a:r>
          </a:p>
        </p:txBody>
      </p:sp>
      <p:sp>
        <p:nvSpPr>
          <p:cNvPr id="3" name="Content Placeholder 2"/>
          <p:cNvSpPr>
            <a:spLocks noGrp="1"/>
          </p:cNvSpPr>
          <p:nvPr>
            <p:ph idx="1"/>
          </p:nvPr>
        </p:nvSpPr>
        <p:spPr>
          <a:xfrm>
            <a:off x="0" y="1392720"/>
            <a:ext cx="12192000" cy="5465280"/>
          </a:xfrm>
        </p:spPr>
        <p:txBody>
          <a:bodyPr>
            <a:noAutofit/>
          </a:bodyPr>
          <a:lstStyle/>
          <a:p>
            <a:pPr>
              <a:spcBef>
                <a:spcPts val="0"/>
              </a:spcBef>
            </a:pPr>
            <a:r>
              <a:rPr lang="en-US" sz="4000" dirty="0">
                <a:latin typeface="Cambria" panose="02040503050406030204" pitchFamily="18" charset="0"/>
                <a:ea typeface="Cambria" panose="02040503050406030204" pitchFamily="18" charset="0"/>
              </a:rPr>
              <a:t>Avoid the THESIS KILLERS</a:t>
            </a:r>
          </a:p>
          <a:p>
            <a:pPr>
              <a:spcBef>
                <a:spcPts val="0"/>
              </a:spcBef>
            </a:pPr>
            <a:endParaRPr lang="en-US" sz="4000" dirty="0">
              <a:latin typeface="Cambria" panose="02040503050406030204" pitchFamily="18" charset="0"/>
              <a:ea typeface="Cambria" panose="02040503050406030204" pitchFamily="18" charset="0"/>
            </a:endParaRPr>
          </a:p>
          <a:p>
            <a:pPr>
              <a:spcBef>
                <a:spcPts val="0"/>
              </a:spcBef>
            </a:pPr>
            <a:endParaRPr lang="en-US" sz="4000" dirty="0">
              <a:latin typeface="Cambria" panose="02040503050406030204" pitchFamily="18" charset="0"/>
              <a:ea typeface="Cambria" panose="02040503050406030204" pitchFamily="18" charset="0"/>
            </a:endParaRPr>
          </a:p>
          <a:p>
            <a:pPr>
              <a:spcBef>
                <a:spcPts val="0"/>
              </a:spcBef>
            </a:pPr>
            <a:endParaRPr lang="en-US" sz="4000" dirty="0">
              <a:latin typeface="Cambria" panose="02040503050406030204" pitchFamily="18" charset="0"/>
              <a:ea typeface="Cambria" panose="02040503050406030204" pitchFamily="18" charset="0"/>
            </a:endParaRPr>
          </a:p>
          <a:p>
            <a:pPr>
              <a:spcBef>
                <a:spcPts val="0"/>
              </a:spcBef>
            </a:pPr>
            <a:endParaRPr lang="en-US" sz="4000" dirty="0">
              <a:latin typeface="Cambria" panose="02040503050406030204" pitchFamily="18" charset="0"/>
              <a:ea typeface="Cambria" panose="02040503050406030204" pitchFamily="18" charset="0"/>
            </a:endParaRPr>
          </a:p>
          <a:p>
            <a:pPr>
              <a:spcBef>
                <a:spcPts val="0"/>
              </a:spcBef>
            </a:pPr>
            <a:endParaRPr lang="en-US" sz="4000" dirty="0">
              <a:latin typeface="Cambria" panose="02040503050406030204" pitchFamily="18" charset="0"/>
              <a:ea typeface="Cambria" panose="02040503050406030204" pitchFamily="18" charset="0"/>
            </a:endParaRPr>
          </a:p>
          <a:p>
            <a:pPr>
              <a:spcBef>
                <a:spcPts val="0"/>
              </a:spcBef>
            </a:pPr>
            <a:r>
              <a:rPr lang="en-US" sz="4000" dirty="0">
                <a:latin typeface="Cambria" panose="02040503050406030204" pitchFamily="18" charset="0"/>
                <a:ea typeface="Cambria" panose="02040503050406030204" pitchFamily="18" charset="0"/>
              </a:rPr>
              <a:t>Be Specific…be complex.</a:t>
            </a:r>
          </a:p>
          <a:p>
            <a:pPr>
              <a:spcBef>
                <a:spcPts val="0"/>
              </a:spcBef>
            </a:pPr>
            <a:r>
              <a:rPr lang="en-US" sz="4000" dirty="0">
                <a:latin typeface="Cambria" panose="02040503050406030204" pitchFamily="18" charset="0"/>
                <a:ea typeface="Cambria" panose="02040503050406030204" pitchFamily="18" charset="0"/>
              </a:rPr>
              <a:t>Make it debatable – you are not making an argument if it is not debatable!</a:t>
            </a:r>
          </a:p>
        </p:txBody>
      </p:sp>
      <p:sp>
        <p:nvSpPr>
          <p:cNvPr id="6" name="TextBox 5"/>
          <p:cNvSpPr txBox="1"/>
          <p:nvPr/>
        </p:nvSpPr>
        <p:spPr>
          <a:xfrm rot="21095743">
            <a:off x="1938111" y="2182049"/>
            <a:ext cx="1600200"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A lot</a:t>
            </a:r>
          </a:p>
        </p:txBody>
      </p:sp>
      <p:sp>
        <p:nvSpPr>
          <p:cNvPr id="7" name="TextBox 6"/>
          <p:cNvSpPr txBox="1"/>
          <p:nvPr/>
        </p:nvSpPr>
        <p:spPr>
          <a:xfrm rot="1041254">
            <a:off x="4109856" y="3487139"/>
            <a:ext cx="1600200"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Bad</a:t>
            </a:r>
          </a:p>
        </p:txBody>
      </p:sp>
      <p:sp>
        <p:nvSpPr>
          <p:cNvPr id="8" name="TextBox 7"/>
          <p:cNvSpPr txBox="1"/>
          <p:nvPr/>
        </p:nvSpPr>
        <p:spPr>
          <a:xfrm>
            <a:off x="2468045" y="2905780"/>
            <a:ext cx="1600200"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Ways</a:t>
            </a:r>
          </a:p>
        </p:txBody>
      </p:sp>
      <p:sp>
        <p:nvSpPr>
          <p:cNvPr id="9" name="TextBox 8"/>
          <p:cNvSpPr txBox="1"/>
          <p:nvPr/>
        </p:nvSpPr>
        <p:spPr>
          <a:xfrm rot="21095743">
            <a:off x="4939599" y="2883457"/>
            <a:ext cx="1600200"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good</a:t>
            </a:r>
          </a:p>
        </p:txBody>
      </p:sp>
      <p:sp>
        <p:nvSpPr>
          <p:cNvPr id="11" name="TextBox 10"/>
          <p:cNvSpPr txBox="1"/>
          <p:nvPr/>
        </p:nvSpPr>
        <p:spPr>
          <a:xfrm rot="21095743">
            <a:off x="7608781" y="1871155"/>
            <a:ext cx="1600200"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lots</a:t>
            </a:r>
          </a:p>
        </p:txBody>
      </p:sp>
      <p:sp>
        <p:nvSpPr>
          <p:cNvPr id="12" name="TextBox 11"/>
          <p:cNvSpPr txBox="1"/>
          <p:nvPr/>
        </p:nvSpPr>
        <p:spPr>
          <a:xfrm rot="549811">
            <a:off x="8473162" y="2781701"/>
            <a:ext cx="1600200"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many</a:t>
            </a:r>
          </a:p>
        </p:txBody>
      </p:sp>
      <p:sp>
        <p:nvSpPr>
          <p:cNvPr id="13" name="TextBox 12"/>
          <p:cNvSpPr txBox="1"/>
          <p:nvPr/>
        </p:nvSpPr>
        <p:spPr>
          <a:xfrm>
            <a:off x="6200266" y="3487139"/>
            <a:ext cx="1894181"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really</a:t>
            </a:r>
          </a:p>
        </p:txBody>
      </p:sp>
      <p:sp>
        <p:nvSpPr>
          <p:cNvPr id="14" name="TextBox 13"/>
          <p:cNvSpPr txBox="1"/>
          <p:nvPr/>
        </p:nvSpPr>
        <p:spPr>
          <a:xfrm rot="21095743">
            <a:off x="8470180" y="3722057"/>
            <a:ext cx="1819251"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several</a:t>
            </a:r>
          </a:p>
        </p:txBody>
      </p:sp>
      <p:sp>
        <p:nvSpPr>
          <p:cNvPr id="15" name="TextBox 14"/>
          <p:cNvSpPr txBox="1"/>
          <p:nvPr/>
        </p:nvSpPr>
        <p:spPr>
          <a:xfrm>
            <a:off x="3640691" y="2118119"/>
            <a:ext cx="1600200"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stuff</a:t>
            </a:r>
          </a:p>
        </p:txBody>
      </p:sp>
      <p:sp>
        <p:nvSpPr>
          <p:cNvPr id="16" name="TextBox 15"/>
          <p:cNvSpPr txBox="1"/>
          <p:nvPr/>
        </p:nvSpPr>
        <p:spPr>
          <a:xfrm rot="21095743">
            <a:off x="1938111" y="3706049"/>
            <a:ext cx="1600200"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things</a:t>
            </a:r>
          </a:p>
        </p:txBody>
      </p:sp>
      <p:sp>
        <p:nvSpPr>
          <p:cNvPr id="17" name="TextBox 16"/>
          <p:cNvSpPr txBox="1"/>
          <p:nvPr/>
        </p:nvSpPr>
        <p:spPr>
          <a:xfrm rot="21095743">
            <a:off x="6506522" y="2622637"/>
            <a:ext cx="1600200" cy="523220"/>
          </a:xfrm>
          <a:prstGeom prst="rect">
            <a:avLst/>
          </a:prstGeom>
          <a:noFill/>
        </p:spPr>
        <p:txBody>
          <a:bodyPr wrap="square" rtlCol="0">
            <a:spAutoFit/>
          </a:bodyPr>
          <a:lstStyle/>
          <a:p>
            <a:pPr algn="ctr"/>
            <a:r>
              <a:rPr lang="en-US" sz="2800" dirty="0">
                <a:solidFill>
                  <a:srgbClr val="FF0000"/>
                </a:solidFill>
                <a:latin typeface="Scary Halloween Font" panose="02000800000000000000" pitchFamily="2" charset="0"/>
                <a:ea typeface="Cambria" panose="02040503050406030204" pitchFamily="18" charset="0"/>
              </a:rPr>
              <a:t>very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522" y="1251406"/>
            <a:ext cx="9271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9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43387"/>
          </a:xfrm>
        </p:spPr>
        <p:txBody>
          <a:bodyPr>
            <a:normAutofit/>
          </a:bodyPr>
          <a:lstStyle/>
          <a:p>
            <a:pPr algn="ctr"/>
            <a:r>
              <a:rPr lang="en-US" sz="5400" dirty="0">
                <a:latin typeface="Cooper Black" panose="0208090404030B020404" pitchFamily="18" charset="0"/>
              </a:rPr>
              <a:t>The Thesis Statement</a:t>
            </a:r>
          </a:p>
        </p:txBody>
      </p:sp>
      <p:sp>
        <p:nvSpPr>
          <p:cNvPr id="3" name="Content Placeholder 2"/>
          <p:cNvSpPr>
            <a:spLocks noGrp="1"/>
          </p:cNvSpPr>
          <p:nvPr>
            <p:ph idx="1"/>
          </p:nvPr>
        </p:nvSpPr>
        <p:spPr>
          <a:xfrm>
            <a:off x="838200" y="1825625"/>
            <a:ext cx="10515600" cy="691797"/>
          </a:xfrm>
        </p:spPr>
        <p:txBody>
          <a:bodyPr>
            <a:noAutofit/>
          </a:bodyPr>
          <a:lstStyle/>
          <a:p>
            <a:pPr marL="0" indent="0" algn="ctr">
              <a:buNone/>
            </a:pPr>
            <a:r>
              <a:rPr lang="en-US" sz="4400" dirty="0">
                <a:latin typeface="Cambria" panose="02040503050406030204" pitchFamily="18" charset="0"/>
                <a:ea typeface="Cambria" panose="02040503050406030204" pitchFamily="18" charset="0"/>
              </a:rPr>
              <a:t>X. However, A, B, and C. Therefore, y. </a:t>
            </a:r>
          </a:p>
        </p:txBody>
      </p:sp>
      <p:sp>
        <p:nvSpPr>
          <p:cNvPr id="4" name="Content Placeholder 2"/>
          <p:cNvSpPr txBox="1">
            <a:spLocks/>
          </p:cNvSpPr>
          <p:nvPr/>
        </p:nvSpPr>
        <p:spPr>
          <a:xfrm>
            <a:off x="4429478" y="3900534"/>
            <a:ext cx="3333044" cy="1583959"/>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Cambria" panose="02040503050406030204" pitchFamily="18" charset="0"/>
                <a:ea typeface="Cambria" panose="02040503050406030204" pitchFamily="18" charset="0"/>
              </a:rPr>
              <a:t>A, B, C = support for YOUR position</a:t>
            </a:r>
          </a:p>
        </p:txBody>
      </p:sp>
      <p:sp>
        <p:nvSpPr>
          <p:cNvPr id="5" name="Content Placeholder 2"/>
          <p:cNvSpPr txBox="1">
            <a:spLocks/>
          </p:cNvSpPr>
          <p:nvPr/>
        </p:nvSpPr>
        <p:spPr>
          <a:xfrm rot="513230">
            <a:off x="164328" y="3635927"/>
            <a:ext cx="3695726" cy="182115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Cambria" panose="02040503050406030204" pitchFamily="18" charset="0"/>
                <a:ea typeface="Cambria" panose="02040503050406030204" pitchFamily="18" charset="0"/>
              </a:rPr>
              <a:t>X = counter argument </a:t>
            </a:r>
            <a:r>
              <a:rPr lang="en-US" sz="3200" dirty="0">
                <a:latin typeface="Cambria" panose="02040503050406030204" pitchFamily="18" charset="0"/>
                <a:ea typeface="Cambria" panose="02040503050406030204" pitchFamily="18" charset="0"/>
              </a:rPr>
              <a:t>(what you don’t agree with)</a:t>
            </a:r>
          </a:p>
        </p:txBody>
      </p:sp>
      <p:sp>
        <p:nvSpPr>
          <p:cNvPr id="6" name="Content Placeholder 2"/>
          <p:cNvSpPr txBox="1">
            <a:spLocks/>
          </p:cNvSpPr>
          <p:nvPr/>
        </p:nvSpPr>
        <p:spPr>
          <a:xfrm rot="21118446">
            <a:off x="8743255" y="3754527"/>
            <a:ext cx="2822696" cy="158395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Cambria" panose="02040503050406030204" pitchFamily="18" charset="0"/>
                <a:ea typeface="Cambria" panose="02040503050406030204" pitchFamily="18" charset="0"/>
              </a:rPr>
              <a:t>Y = YOUR argument</a:t>
            </a:r>
          </a:p>
        </p:txBody>
      </p:sp>
      <p:sp>
        <p:nvSpPr>
          <p:cNvPr id="7" name="Right Arrow 6"/>
          <p:cNvSpPr/>
          <p:nvPr/>
        </p:nvSpPr>
        <p:spPr>
          <a:xfrm rot="16749487">
            <a:off x="1605553" y="2582281"/>
            <a:ext cx="666044" cy="530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5762978" y="2679290"/>
            <a:ext cx="666044" cy="530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632850">
            <a:off x="9821581" y="2709936"/>
            <a:ext cx="666044" cy="530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4248137" y="1043387"/>
            <a:ext cx="3695726" cy="664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Cambria" panose="02040503050406030204" pitchFamily="18" charset="0"/>
                <a:ea typeface="Cambria" panose="02040503050406030204" pitchFamily="18" charset="0"/>
              </a:rPr>
              <a:t>A Formula: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16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1889"/>
            <a:ext cx="12192000" cy="2819400"/>
          </a:xfrm>
        </p:spPr>
        <p:txBody>
          <a:bodyPr>
            <a:normAutofit fontScale="92500" lnSpcReduction="10000"/>
          </a:bodyPr>
          <a:lstStyle/>
          <a:p>
            <a:pPr marL="0" indent="0">
              <a:buNone/>
            </a:pPr>
            <a:r>
              <a:rPr lang="en-US" sz="4400" dirty="0">
                <a:latin typeface="Cambria" panose="02040503050406030204" pitchFamily="18" charset="0"/>
                <a:ea typeface="Cambria" panose="02040503050406030204" pitchFamily="18" charset="0"/>
              </a:rPr>
              <a:t>Prompt: Assess the validity of the following statement. </a:t>
            </a:r>
          </a:p>
          <a:p>
            <a:pPr marL="0" indent="0" algn="ctr">
              <a:buNone/>
            </a:pPr>
            <a:r>
              <a:rPr lang="en-US" sz="4400" dirty="0">
                <a:latin typeface="Cambria" panose="02040503050406030204" pitchFamily="18" charset="0"/>
                <a:ea typeface="Cambria" panose="02040503050406030204" pitchFamily="18" charset="0"/>
              </a:rPr>
              <a:t>“Teaching is the most important profession in the world and everyone should consider it as a possible career choice.” </a:t>
            </a:r>
          </a:p>
          <a:p>
            <a:pPr marL="0" indent="0">
              <a:buNone/>
            </a:pP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3733"/>
            <a:ext cx="12191999" cy="313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0" y="1"/>
            <a:ext cx="12192000" cy="8918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atin typeface="Cooper Black" panose="0208090404030B020404" pitchFamily="18" charset="0"/>
                <a:ea typeface="PWSchoolsOut" panose="02000603000000000000" pitchFamily="2" charset="0"/>
              </a:rPr>
              <a:t>The Thesis Formula</a:t>
            </a:r>
          </a:p>
        </p:txBody>
      </p:sp>
    </p:spTree>
    <p:extLst>
      <p:ext uri="{BB962C8B-B14F-4D97-AF65-F5344CB8AC3E}">
        <p14:creationId xmlns:p14="http://schemas.microsoft.com/office/powerpoint/2010/main" val="15644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12192000" cy="5257800"/>
          </a:xfrm>
        </p:spPr>
        <p:txBody>
          <a:bodyPr>
            <a:normAutofit/>
          </a:bodyPr>
          <a:lstStyle/>
          <a:p>
            <a:pPr marL="0" indent="0" algn="ctr">
              <a:buNone/>
            </a:pPr>
            <a:r>
              <a:rPr lang="en-US" sz="3200" dirty="0">
                <a:latin typeface="Cambria" panose="02040503050406030204" pitchFamily="18" charset="0"/>
                <a:ea typeface="Cambria" panose="02040503050406030204" pitchFamily="18" charset="0"/>
              </a:rPr>
              <a:t>Prompt: Assess the validity of the following statement, “Teaching is the most important profession in the world and everyone should consider it as a possible career choice.” </a:t>
            </a:r>
          </a:p>
          <a:p>
            <a:pPr marL="0" indent="0">
              <a:buNone/>
            </a:pPr>
            <a:endParaRPr lang="en-US" sz="3200" dirty="0">
              <a:latin typeface="Cambria" panose="02040503050406030204" pitchFamily="18" charset="0"/>
              <a:ea typeface="Cambria" panose="02040503050406030204" pitchFamily="18" charset="0"/>
            </a:endParaRPr>
          </a:p>
          <a:p>
            <a:pPr marL="0" indent="0" algn="ctr">
              <a:buNone/>
            </a:pPr>
            <a:r>
              <a:rPr lang="en-US" sz="3200" dirty="0">
                <a:latin typeface="Cambria" panose="02040503050406030204" pitchFamily="18" charset="0"/>
                <a:ea typeface="Cambria" panose="02040503050406030204" pitchFamily="18" charset="0"/>
              </a:rPr>
              <a:t>Thesis Statement: </a:t>
            </a:r>
          </a:p>
          <a:p>
            <a:pPr marL="0" indent="0">
              <a:buNone/>
            </a:pPr>
            <a:r>
              <a:rPr lang="en-US" sz="3200" dirty="0">
                <a:latin typeface="Cambria" panose="02040503050406030204" pitchFamily="18" charset="0"/>
                <a:ea typeface="Cambria" panose="02040503050406030204" pitchFamily="18" charset="0"/>
              </a:rPr>
              <a:t>Teaching is an emotionally satisfying profession. However, because teachers rank consistently at the bottom of the pay scale, often work at home without just compensation, and receive a lack of respect in our society, teaching is clearly not the most important profession and would, therefore, be an unwise career choice for some professionals. </a:t>
            </a:r>
          </a:p>
          <a:p>
            <a:endParaRPr lang="en-US" sz="2400" dirty="0">
              <a:latin typeface="Cambria" panose="02040503050406030204" pitchFamily="18" charset="0"/>
              <a:ea typeface="Cambria" panose="02040503050406030204" pitchFamily="18" charset="0"/>
            </a:endParaRPr>
          </a:p>
        </p:txBody>
      </p:sp>
      <p:sp>
        <p:nvSpPr>
          <p:cNvPr id="5" name="Title 1"/>
          <p:cNvSpPr txBox="1">
            <a:spLocks/>
          </p:cNvSpPr>
          <p:nvPr/>
        </p:nvSpPr>
        <p:spPr>
          <a:xfrm>
            <a:off x="1524000" y="1"/>
            <a:ext cx="9144000" cy="7563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atin typeface="Cooper Black" panose="0208090404030B020404" pitchFamily="18" charset="0"/>
                <a:ea typeface="PWSchoolsOut" panose="02000603000000000000" pitchFamily="2" charset="0"/>
              </a:rPr>
              <a:t>The Thesis Formula</a:t>
            </a:r>
          </a:p>
        </p:txBody>
      </p:sp>
      <p:sp>
        <p:nvSpPr>
          <p:cNvPr id="6" name="Rectangle 5"/>
          <p:cNvSpPr/>
          <p:nvPr/>
        </p:nvSpPr>
        <p:spPr>
          <a:xfrm>
            <a:off x="112889" y="3739443"/>
            <a:ext cx="8252178" cy="457200"/>
          </a:xfrm>
          <a:prstGeom prst="rect">
            <a:avLst/>
          </a:prstGeom>
          <a:solidFill>
            <a:srgbClr val="FFFF00">
              <a:alpha val="25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112889" y="4583289"/>
            <a:ext cx="11774311" cy="28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2889" y="4996873"/>
            <a:ext cx="6096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45867" y="4996873"/>
            <a:ext cx="4583289"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2889" y="5441244"/>
            <a:ext cx="1840089" cy="215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104444" y="5915378"/>
            <a:ext cx="8782756" cy="84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86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9236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latin typeface="Cooper Black" panose="0208090404030B020404" pitchFamily="18" charset="0"/>
                <a:ea typeface="PWSchoolsOut" panose="02000603000000000000" pitchFamily="2" charset="0"/>
              </a:rPr>
              <a:t>Simple vs. Complex</a:t>
            </a:r>
          </a:p>
        </p:txBody>
      </p:sp>
      <p:sp>
        <p:nvSpPr>
          <p:cNvPr id="5" name="Content Placeholder 4"/>
          <p:cNvSpPr>
            <a:spLocks noGrp="1"/>
          </p:cNvSpPr>
          <p:nvPr>
            <p:ph idx="1"/>
          </p:nvPr>
        </p:nvSpPr>
        <p:spPr>
          <a:xfrm>
            <a:off x="0" y="957112"/>
            <a:ext cx="12192000" cy="5029200"/>
          </a:xfrm>
        </p:spPr>
        <p:txBody>
          <a:bodyPr>
            <a:noAutofit/>
          </a:bodyPr>
          <a:lstStyle/>
          <a:p>
            <a:pPr marL="0" indent="0" algn="ctr">
              <a:buNone/>
            </a:pPr>
            <a:r>
              <a:rPr lang="en-US" dirty="0">
                <a:latin typeface="Cambria" panose="02040503050406030204" pitchFamily="18" charset="0"/>
                <a:ea typeface="Cambria" panose="02040503050406030204" pitchFamily="18" charset="0"/>
              </a:rPr>
              <a:t>“Analyze the ways in which the Vietnam War heightened social, political, and economic tensions in the United States. Focus your answer on the period 1964 – 1975.” </a:t>
            </a:r>
          </a:p>
          <a:p>
            <a:pPr marL="0" indent="0" algn="ctr">
              <a:buNone/>
            </a:pPr>
            <a:r>
              <a:rPr lang="en-US" sz="3600"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Simple: </a:t>
            </a:r>
          </a:p>
          <a:p>
            <a:pPr marL="0" indent="0" algn="ctr">
              <a:buNone/>
            </a:pPr>
            <a:r>
              <a:rPr lang="en-US" sz="3600" dirty="0">
                <a:latin typeface="Cambria" panose="02040503050406030204" pitchFamily="18" charset="0"/>
                <a:ea typeface="Cambria" panose="02040503050406030204" pitchFamily="18" charset="0"/>
              </a:rPr>
              <a:t>The Vietnam war was only one phase in a greater struggle with communism that ended with the collapse of the Soviet Union. However, there was an increase in social, political, and economic tensions in the United States from 1964 – 1975. In the end, the war damaged America’s confidence in themselves and their government. </a:t>
            </a:r>
          </a:p>
        </p:txBody>
      </p:sp>
    </p:spTree>
    <p:extLst>
      <p:ext uri="{BB962C8B-B14F-4D97-AF65-F5344CB8AC3E}">
        <p14:creationId xmlns:p14="http://schemas.microsoft.com/office/powerpoint/2010/main" val="361847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
            <a:ext cx="121920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latin typeface="Cooper Black" panose="0208090404030B020404" pitchFamily="18" charset="0"/>
                <a:ea typeface="PWSchoolsOut" panose="02000603000000000000" pitchFamily="2" charset="0"/>
              </a:rPr>
              <a:t>Simple vs. Complex</a:t>
            </a:r>
          </a:p>
        </p:txBody>
      </p:sp>
      <p:sp>
        <p:nvSpPr>
          <p:cNvPr id="5" name="Content Placeholder 4"/>
          <p:cNvSpPr>
            <a:spLocks noGrp="1"/>
          </p:cNvSpPr>
          <p:nvPr>
            <p:ph idx="1"/>
          </p:nvPr>
        </p:nvSpPr>
        <p:spPr>
          <a:xfrm>
            <a:off x="0" y="1143001"/>
            <a:ext cx="12192000" cy="4983163"/>
          </a:xfrm>
        </p:spPr>
        <p:txBody>
          <a:bodyPr>
            <a:noAutofit/>
          </a:bodyPr>
          <a:lstStyle/>
          <a:p>
            <a:pPr marL="0" indent="0" algn="ctr">
              <a:spcBef>
                <a:spcPts val="0"/>
              </a:spcBef>
              <a:buNone/>
            </a:pPr>
            <a:r>
              <a:rPr lang="en-US" sz="3000" dirty="0">
                <a:latin typeface="Cambria" panose="02040503050406030204" pitchFamily="18" charset="0"/>
                <a:ea typeface="Cambria" panose="02040503050406030204" pitchFamily="18" charset="0"/>
              </a:rPr>
              <a:t>“Analyze the ways in which the Vietnam War heightened social, political, and economic tensions in the United States. Focus your answer on the period 1964 – 1975.” </a:t>
            </a:r>
          </a:p>
          <a:p>
            <a:pPr marL="0" indent="0" algn="ctr">
              <a:spcBef>
                <a:spcPts val="0"/>
              </a:spcBef>
              <a:buNone/>
            </a:pPr>
            <a:r>
              <a:rPr lang="en-US" sz="3000"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Complex: </a:t>
            </a:r>
          </a:p>
          <a:p>
            <a:pPr marL="0" indent="0" algn="ctr">
              <a:spcBef>
                <a:spcPts val="0"/>
              </a:spcBef>
              <a:buNone/>
            </a:pPr>
            <a:r>
              <a:rPr lang="en-US" sz="3000" dirty="0">
                <a:latin typeface="Cambria" panose="02040503050406030204" pitchFamily="18" charset="0"/>
                <a:ea typeface="Cambria" panose="02040503050406030204" pitchFamily="18" charset="0"/>
              </a:rPr>
              <a:t>The Vietnam war was only one phase in a greater struggle with communism that ended with the collapse of the Soviet Union. However, during the period 1964 – 1975 America was racked by growing unrest and disenchantment over why the war was being fought, who should run it and how it should be waged, and how much American economic investment should be expanded into winning the war. Therefore, in the end, the war damaged America’s confidence in themselves and their government. </a:t>
            </a:r>
          </a:p>
        </p:txBody>
      </p:sp>
      <p:sp>
        <p:nvSpPr>
          <p:cNvPr id="6" name="Rectangle 5"/>
          <p:cNvSpPr/>
          <p:nvPr/>
        </p:nvSpPr>
        <p:spPr>
          <a:xfrm>
            <a:off x="936978" y="2822224"/>
            <a:ext cx="10787239" cy="457200"/>
          </a:xfrm>
          <a:prstGeom prst="rect">
            <a:avLst/>
          </a:prstGeom>
          <a:solidFill>
            <a:srgbClr val="FFFF00">
              <a:alpha val="25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25778" y="4449762"/>
            <a:ext cx="1169528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371599" y="5655733"/>
            <a:ext cx="10075334" cy="423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7379" y="3247497"/>
            <a:ext cx="9979378" cy="457200"/>
          </a:xfrm>
          <a:prstGeom prst="rect">
            <a:avLst/>
          </a:prstGeom>
          <a:solidFill>
            <a:srgbClr val="FFFF00">
              <a:alpha val="25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7631289" y="4024489"/>
            <a:ext cx="4092928" cy="1693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5067" y="4841526"/>
            <a:ext cx="1070186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64419" y="5260622"/>
            <a:ext cx="8655403" cy="2963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51778" y="6101117"/>
            <a:ext cx="1969911" cy="49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4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TotalTime>
  <Words>2878</Words>
  <Application>Microsoft Office PowerPoint</Application>
  <PresentationFormat>Widescreen</PresentationFormat>
  <Paragraphs>260</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Cooper Black</vt:lpstr>
      <vt:lpstr>Scary Halloween Font</vt:lpstr>
      <vt:lpstr>Office Theme</vt:lpstr>
      <vt:lpstr>PowerPoint Presentation</vt:lpstr>
      <vt:lpstr>“Doing the DBQ”</vt:lpstr>
      <vt:lpstr>PowerPoint Presentation</vt:lpstr>
      <vt:lpstr>Non-Negotiables!</vt:lpstr>
      <vt:lpstr>The Thesis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DBQ Format</vt:lpstr>
      <vt:lpstr>PowerPoint Presentation</vt:lpstr>
    </vt:vector>
  </TitlesOfParts>
  <Company>Gwinnett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BellRinger 11/5</dc:title>
  <dc:creator>Lombardo, Kirsten</dc:creator>
  <cp:lastModifiedBy>Darrell.Duncan</cp:lastModifiedBy>
  <cp:revision>122</cp:revision>
  <cp:lastPrinted>2019-10-03T11:03:00Z</cp:lastPrinted>
  <dcterms:created xsi:type="dcterms:W3CDTF">2018-11-02T14:11:08Z</dcterms:created>
  <dcterms:modified xsi:type="dcterms:W3CDTF">2020-04-14T14:46:16Z</dcterms:modified>
</cp:coreProperties>
</file>