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13C9ED-3E6F-46A0-B6FE-9AF7FE6CF943}">
  <a:tblStyle styleId="{CD13C9ED-3E6F-46A0-B6FE-9AF7FE6CF9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366e3707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366e3707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366e3707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366e3707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366e3707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366e3707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366e3707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366e3707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366e3707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366e3707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66e3707c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66e3707c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366e3707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366e3707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366e3707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366e3707c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366e370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366e370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366e3707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366e3707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66e3707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366e3707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366e3707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366e3707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366e3707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366e3707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366e3707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366e3707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366e3707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366e3707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366e3707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366e3707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NjYiLCJjb250ZW50SW5zdGFuY2VJZCI6IjFWUENveWdLVzJJeHRmdlI4ZWNxSU85TFRoOEt1NzRJenAwbktxN1ZNeUpRLzU1M2ZkYWU1LWZmODQtNGQyMS04ZDZjLTQ2YzI1OGJkNmZhNSJ9pearId=magic-pear-metadata-identifier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NjYiLCJjb250ZW50SW5zdGFuY2VJZCI6IjFWUENveWdLVzJJeHRmdlI4ZWNxSU85TFRoOEt1NzRJenAwbktxN1ZNeUpRLzU1M2ZkYWU1LWZmODQtNGQyMS04ZDZjLTQ2YzI1OGJkNmZhNSJ9pearId=magic-pear-metadata-identifier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NjYiLCJjb250ZW50SW5zdGFuY2VJZCI6IjFWUENveWdLVzJJeHRmdlI4ZWNxSU85TFRoOEt1NzRJenAwbktxN1ZNeUpRLzU1M2ZkYWU1LWZmODQtNGQyMS04ZDZjLTQ2YzI1OGJkNmZhNSJ9pearId=magic-pear-metadata-identifier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NjYiLCJjb250ZW50SW5zdGFuY2VJZCI6IjFWUENveWdLVzJJeHRmdlI4ZWNxSU85TFRoOEt1NzRJenAwbktxN1ZNeUpRLzU1M2ZkYWU1LWZmODQtNGQyMS04ZDZjLTQ2YzI1OGJkNmZhNSJ9pearId=magic-pear-metadata-identifier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MTQ1IiwiY29udGVudEluc3RhbmNlSWQiOiIxVlBDb3lnS1cySXh0ZnZSOGVjcUlPOUxUaDhLdTc0SXpwMG5LcTdWTXlKUS9lOGE0NDRjOC04ZjRlLTQ1NjgtOWE5NC1lN2M5MmVkZmZlOTQifQ==pearId=magic-pear-metadata-identifier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MTUxIiwiY29udGVudEluc3RhbmNlSWQiOiIxVlBDb3lnS1cySXh0ZnZSOGVjcUlPOUxUaDhLdTc0SXpwMG5LcTdWTXlKUS9lYjdmNDJjNS02NDNjLTQ2YzgtOWViNi1jMWRjMWRlYjBmMGUifQ==pearId=magic-pear-metadata-identifier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MTU2IiwiY29udGVudEluc3RhbmNlSWQiOiIxVlBDb3lnS1cySXh0ZnZSOGVjcUlPOUxUaDhLdTc0SXpwMG5LcTdWTXlKUS9mZWIzMjdmOC1mNWNiLTQ1MmUtOGU1OC1lNzFmMTlkNzI1ZDYifQ==pearId=magic-pear-metadata-identifier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MTU2IiwiY29udGVudEluc3RhbmNlSWQiOiIxVlBDb3lnS1cySXh0ZnZSOGVjcUlPOUxUaDhLdTc0SXpwMG5LcTdWTXlKUS9mZWIzMjdmOC1mNWNiLTQ1MmUtOGU1OC1lNzFmMTlkNzI1ZDYifQ==pearId=magic-pear-metadata-identifier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MCIsImNvbnRlbnRJbnN0YW5jZUlkIjoiMVZQQ295Z0tXMkl4dGZ2UjhlY3FJTzlMVGg4S3U3NEl6cDBuS3E3Vk15SlEvYjkxNTJiZTItZGNmNi00Y2ExLTg2MTYtZmNlZDk2ODdjM2JhIn0=pearId=magic-pear-metadata-identifier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0Rfgbcy5IZeo6I1i1BuipRsqwJzMRBOZ/view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m1PH3wAbHRcpe5COCNp7t060DgxjDnV/view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NjYiLCJjb250ZW50SW5zdGFuY2VJZCI6IjFWUENveWdLVzJJeHRmdlI4ZWNxSU85TFRoOEt1NzRJenAwbktxN1ZNeUpRLzU1M2ZkYWU1LWZmODQtNGQyMS04ZDZjLTQ2YzI1OGJkNmZhNSJ9pearId=magic-pear-metadata-identifier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NjYiLCJjb250ZW50SW5zdGFuY2VJZCI6IjFWUENveWdLVzJJeHRmdlI4ZWNxSU85TFRoOEt1NzRJenAwbktxN1ZNeUpRLzU1M2ZkYWU1LWZmODQtNGQyMS04ZDZjLTQ2YzI1OGJkNmZhNSJ9pearId=magic-pear-metadata-identifier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dontchangethislink.peardeckmagic.zone?eyJ0eXBlIjoiZ29vZ2xlLXNsaWRlcy1hZGRvbi1yZXNwb25zZS1mb290ZXIiLCJsYXN0RWRpdGVkQnkiOiIxMTQ2NTI2MDAzNTAwMjU3ODI3MzIiLCJwcmVzZW50YXRpb25JZCI6IjFWUENveWdLVzJJeHRmdlI4ZWNxSU85TFRoOEt1NzRJenAwbktxN1ZNeUpRIiwiY29udGVudElkIjoiY3VzdG9tLXJlc3BvbnNlLWZyZWVSZXNwb25zZS10ZXh0Iiwic2xpZGVJZCI6Imc3MzY2ZTM3MDdjXzBfNjYiLCJjb250ZW50SW5zdGFuY2VJZCI6IjFWUENveWdLVzJJeHRmdlI4ZWNxSU85TFRoOEt1NzRJenAwbktxN1ZNeUpRLzU1M2ZkYWU1LWZmODQtNGQyMS04ZDZjLTQ2YzI1OGJkNmZhNSJ9pearId=magic-pear-metadata-identifier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388750" y="208225"/>
            <a:ext cx="4823700" cy="7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P5 DBQ Review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6226000" y="1044100"/>
            <a:ext cx="2481300" cy="3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Learning Target:  I will evaluate the extent of differences in progress between whites and blacks in Southern society during the period of 1865-1900.</a:t>
            </a:r>
            <a:endParaRPr sz="2400" b="1"/>
          </a:p>
        </p:txBody>
      </p:sp>
      <p:pic>
        <p:nvPicPr>
          <p:cNvPr id="130" name="Google Shape;130;p13" descr="President Lincoln confers with Sherman and Grant, March 27, 1865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5" y="1006351"/>
            <a:ext cx="5974500" cy="40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146200" y="159725"/>
            <a:ext cx="38967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DOCUMENT 3</a:t>
            </a:r>
            <a:endParaRPr b="1"/>
          </a:p>
        </p:txBody>
      </p:sp>
      <p:pic>
        <p:nvPicPr>
          <p:cNvPr id="192" name="Google Shape;192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2820" y="0"/>
            <a:ext cx="5122200" cy="515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311700" y="76200"/>
            <a:ext cx="85206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DOCUMENT 4</a:t>
            </a:r>
            <a:endParaRPr b="1"/>
          </a:p>
        </p:txBody>
      </p:sp>
      <p:pic>
        <p:nvPicPr>
          <p:cNvPr id="200" name="Google Shape;200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942900"/>
            <a:ext cx="9143999" cy="3330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DOCUMENT 5</a:t>
            </a:r>
            <a:endParaRPr b="1"/>
          </a:p>
        </p:txBody>
      </p:sp>
      <p:pic>
        <p:nvPicPr>
          <p:cNvPr id="208" name="Google Shape;208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019100"/>
            <a:ext cx="9143999" cy="306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208225" y="208225"/>
            <a:ext cx="8727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PROMPT:  Evaluate the extent of differences in progress between whites and blacks in Southern society from 1865-1900.</a:t>
            </a:r>
            <a:endParaRPr sz="2200" b="1"/>
          </a:p>
        </p:txBody>
      </p:sp>
      <p:pic>
        <p:nvPicPr>
          <p:cNvPr id="216" name="Google Shape;216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02125"/>
            <a:ext cx="9144000" cy="3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1"/>
          </p:nvPr>
        </p:nvSpPr>
        <p:spPr>
          <a:xfrm>
            <a:off x="208225" y="1041075"/>
            <a:ext cx="8727600" cy="38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Now that you have analyzed the documents, write an introduction paragraph that includes your context and thesis.</a:t>
            </a:r>
            <a:endParaRPr sz="2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/>
              <a:t>CONTEXT:</a:t>
            </a:r>
            <a:r>
              <a:rPr lang="en" sz="2200"/>
              <a:t>  Relate the topic to broaders historical events, developments, or processes that occur before and during the time frame of the question.  This point is not awarded for merely a phrase or reference.  Remember to funnel the context (big→ small picture) and connect it to your thesis.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 b="1"/>
              <a:t>THESIS:</a:t>
            </a:r>
            <a:r>
              <a:rPr lang="en" sz="2200"/>
              <a:t>  Respond to the prompt with a historically defensible complex-split thesis that establishes a line of reasoning and an essay plan (must do more than simply restate the prompt).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Document Grouping:  Finalize your body paragraphs (USE COMPLETE SENTENCES).</a:t>
            </a:r>
            <a:endParaRPr b="1"/>
          </a:p>
        </p:txBody>
      </p:sp>
      <p:graphicFrame>
        <p:nvGraphicFramePr>
          <p:cNvPr id="224" name="Google Shape;224;p26"/>
          <p:cNvGraphicFramePr/>
          <p:nvPr/>
        </p:nvGraphicFramePr>
        <p:xfrm>
          <a:off x="95250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{CD13C9ED-3E6F-46A0-B6FE-9AF7FE6CF943}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Body Paragraph 1 Category?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Documents?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Evidence Beyond the Documents?  Use at least 1.  Remember, evidence cannot be connected to your analysis of the docs AND be specific (think key terms, events, and people)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" name="Google Shape;225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Document Grouping:  Finalize your body paragraphs (USE COMPLETE SENTENCES).</a:t>
            </a:r>
            <a:endParaRPr b="1"/>
          </a:p>
        </p:txBody>
      </p:sp>
      <p:graphicFrame>
        <p:nvGraphicFramePr>
          <p:cNvPr id="232" name="Google Shape;232;p27"/>
          <p:cNvGraphicFramePr/>
          <p:nvPr/>
        </p:nvGraphicFramePr>
        <p:xfrm>
          <a:off x="95250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{CD13C9ED-3E6F-46A0-B6FE-9AF7FE6CF943}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Body Paragraph 2 Category?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Documents?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Evidence Beyond the Documents?  Use at least 1.  Remember, evidence cannot be connected to your analysis of the docs AND be specific (think key terms, events, and people)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3" name="Google Shape;233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Document Grouping:  Finalize your body paragraphs (USE COMPLETE SENTENCES).</a:t>
            </a:r>
            <a:endParaRPr b="1"/>
          </a:p>
        </p:txBody>
      </p:sp>
      <p:graphicFrame>
        <p:nvGraphicFramePr>
          <p:cNvPr id="240" name="Google Shape;240;p28"/>
          <p:cNvGraphicFramePr/>
          <p:nvPr/>
        </p:nvGraphicFramePr>
        <p:xfrm>
          <a:off x="95250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{CD13C9ED-3E6F-46A0-B6FE-9AF7FE6CF943}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Body Paragraph 3 Category?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Documents?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</a:rPr>
                        <a:t>Evidence Beyond the Documents?  Use at least 1.  Remember, evidence cannot be connected to your analysis of the docs AND be specific (think key terms, events, and people)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1" name="Google Shape;241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CONCLUSION</a:t>
            </a:r>
            <a:endParaRPr b="1"/>
          </a:p>
        </p:txBody>
      </p:sp>
      <p:pic>
        <p:nvPicPr>
          <p:cNvPr id="248" name="Google Shape;248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190850" y="905200"/>
            <a:ext cx="8953200" cy="3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 b="1"/>
              <a:t>Restate your thesis and main arguments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 b="1"/>
              <a:t>Complexity Option:</a:t>
            </a:r>
            <a:r>
              <a:rPr lang="en" sz="2400"/>
              <a:t>  Provide a relevant, specific, and insightful connection to a past and/or future time period.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311700" y="138800"/>
            <a:ext cx="85206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Intro:  Make a list of what you remember about Period 5 (1848-1877).</a:t>
            </a:r>
            <a:endParaRPr b="1"/>
          </a:p>
        </p:txBody>
      </p:sp>
      <p:pic>
        <p:nvPicPr>
          <p:cNvPr id="136" name="Google Shape;136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18025"/>
            <a:ext cx="9144000" cy="5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8" name="Google Shape;138;p14"/>
          <p:cNvGraphicFramePr/>
          <p:nvPr/>
        </p:nvGraphicFramePr>
        <p:xfrm>
          <a:off x="311700" y="122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{CD13C9ED-3E6F-46A0-B6FE-9AF7FE6CF943}</a:tableStyleId>
              </a:tblPr>
              <a:tblGrid>
                <a:gridCol w="280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Major Events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Important People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Influential Ideas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DBQ Rubric 2020 (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Tom Richey PDF</a:t>
            </a:r>
            <a:r>
              <a:rPr lang="en" b="1"/>
              <a:t>)</a:t>
            </a:r>
            <a:endParaRPr b="1"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4">
            <a:alphaModFix/>
          </a:blip>
          <a:srcRect t="8466"/>
          <a:stretch/>
        </p:blipFill>
        <p:spPr>
          <a:xfrm>
            <a:off x="867850" y="771475"/>
            <a:ext cx="7528451" cy="43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DBQ Breakdown Directions</a:t>
            </a:r>
            <a:endParaRPr b="1"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190850" y="636725"/>
            <a:ext cx="8762400" cy="43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Before writing a full DBQ again, we’re going to breakdown each skill of a DBQ.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Most of the prompts we will use will be from prior AP tests and modified to the correct number of documents for 2020.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General Reminders→ </a:t>
            </a:r>
            <a:r>
              <a:rPr lang="en" sz="1600" u="sng">
                <a:solidFill>
                  <a:srgbClr val="0000FF"/>
                </a:solidFill>
                <a:hlinkClick r:id="rId3"/>
              </a:rPr>
              <a:t>DBQ Overview Doc</a:t>
            </a:r>
            <a:endParaRPr sz="1600">
              <a:solidFill>
                <a:srgbClr val="0000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You’ll be given certain slides to complete each day to practice specific DBQ skills.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Also, we will possibly analyze examples from other APUSH students from prior APUSH exams to judge good and bad examples.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Complete the following modified DBQ planning chart.  You may list your categories, documents, and outside information, but please write out your thesis, context, and complexity.  Some Reminders:</a:t>
            </a:r>
            <a:endParaRPr sz="16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When trying to determine categories ask yourself, “Do the documents fit together in three different ways?”  Generally, you’ll be able to find a way to separate them into 3 categories.  Once you have done that, then work on giving a label to that category. Try to use </a:t>
            </a:r>
            <a:r>
              <a:rPr lang="en" sz="1400" b="1">
                <a:solidFill>
                  <a:srgbClr val="000000"/>
                </a:solidFill>
              </a:rPr>
              <a:t>ALL 5 docs</a:t>
            </a:r>
            <a:r>
              <a:rPr lang="en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Remember, outside evidence must be </a:t>
            </a:r>
            <a:r>
              <a:rPr lang="en" sz="1400" b="1">
                <a:solidFill>
                  <a:srgbClr val="000000"/>
                </a:solidFill>
              </a:rPr>
              <a:t>specific and cannot be tied to the analysis of your docs. </a:t>
            </a:r>
            <a:r>
              <a:rPr lang="en" sz="1400">
                <a:solidFill>
                  <a:srgbClr val="000000"/>
                </a:solidFill>
              </a:rPr>
              <a:t> Ask yourself, “What are the documents ‘forgetting’ about this topic that would help prove your argument or bring in a counter argument?”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392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PROMPT:  Evaluate the extent of differences in progress between whites and blacks in Southern society during the period of 1865-1900. </a:t>
            </a:r>
            <a:endParaRPr sz="36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14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PROMPT:  Evaluate the extent of differences in progress between whites and blacks in Southern society during the period of 1865-1900.</a:t>
            </a:r>
            <a:endParaRPr sz="2800" b="1"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311700" y="1610950"/>
            <a:ext cx="8520600" cy="3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Answer the following questions about the prompt: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topic/content is this prompt addressing?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is the time period?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Which historical reasoning process is this prompt asking you to address (Comparison, Causation, CCOT)?</a:t>
            </a:r>
            <a:endParaRPr sz="2400"/>
          </a:p>
        </p:txBody>
      </p:sp>
      <p:pic>
        <p:nvPicPr>
          <p:cNvPr id="163" name="Google Shape;163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208225" y="208225"/>
            <a:ext cx="87276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DOC Analysis Directions:  Answer all of the following questions for each document.</a:t>
            </a:r>
            <a:endParaRPr sz="2800" b="1"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lang="en" sz="2000" b="1">
                <a:solidFill>
                  <a:schemeClr val="accent1"/>
                </a:solidFill>
              </a:rPr>
              <a:t>Describe</a:t>
            </a:r>
            <a:r>
              <a:rPr lang="en" sz="2000">
                <a:solidFill>
                  <a:schemeClr val="accent1"/>
                </a:solidFill>
              </a:rPr>
              <a:t> the document and </a:t>
            </a:r>
            <a:r>
              <a:rPr lang="en" sz="2000" b="1">
                <a:solidFill>
                  <a:schemeClr val="accent1"/>
                </a:solidFill>
              </a:rPr>
              <a:t>explain</a:t>
            </a:r>
            <a:r>
              <a:rPr lang="en" sz="2000">
                <a:solidFill>
                  <a:schemeClr val="accent1"/>
                </a:solidFill>
              </a:rPr>
              <a:t> how it supports the argument to respond to the prompt.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lphaLcPeriod"/>
            </a:pPr>
            <a:r>
              <a:rPr lang="en" sz="2000">
                <a:solidFill>
                  <a:schemeClr val="accent1"/>
                </a:solidFill>
              </a:rPr>
              <a:t>Attribution and citation to the author/source is important!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lphaLcPeriod"/>
            </a:pPr>
            <a:r>
              <a:rPr lang="en" sz="2000" b="1">
                <a:solidFill>
                  <a:schemeClr val="accent1"/>
                </a:solidFill>
              </a:rPr>
              <a:t>NO QUOTES</a:t>
            </a:r>
            <a:endParaRPr sz="2000" b="1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lang="en" sz="2000">
                <a:solidFill>
                  <a:schemeClr val="accent1"/>
                </a:solidFill>
              </a:rPr>
              <a:t>Choose one HAPP skill to analyze the document and create a HAPP statement to prove your argument.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lang="en" sz="2000">
                <a:solidFill>
                  <a:schemeClr val="accent1"/>
                </a:solidFill>
              </a:rPr>
              <a:t>What outside evidence could enhance your argument or bring in a counter argument?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lang="en" sz="2000">
                <a:solidFill>
                  <a:schemeClr val="accent1"/>
                </a:solidFill>
              </a:rPr>
              <a:t>What grouping could you use to categorize this document? (may be hard to answer right away)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12600" y="1007500"/>
            <a:ext cx="2194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DOCUMENT 1</a:t>
            </a:r>
            <a:endParaRPr sz="2600" b="1"/>
          </a:p>
        </p:txBody>
      </p:sp>
      <p:pic>
        <p:nvPicPr>
          <p:cNvPr id="176" name="Google Shape;176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3620" y="0"/>
            <a:ext cx="69819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311700" y="173500"/>
            <a:ext cx="85206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DOCUMENT 2</a:t>
            </a:r>
            <a:endParaRPr b="1"/>
          </a:p>
        </p:txBody>
      </p:sp>
      <p:pic>
        <p:nvPicPr>
          <p:cNvPr id="184" name="Google Shape;184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026412"/>
            <a:ext cx="9144000" cy="283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On-screen Show (16:9)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Nunito</vt:lpstr>
      <vt:lpstr>Roboto</vt:lpstr>
      <vt:lpstr>Shift</vt:lpstr>
      <vt:lpstr>P5 DBQ Review</vt:lpstr>
      <vt:lpstr>Intro:  Make a list of what you remember about Period 5 (1848-1877).</vt:lpstr>
      <vt:lpstr>DBQ Rubric 2020 (Tom Richey PDF)</vt:lpstr>
      <vt:lpstr>DBQ Breakdown Directions</vt:lpstr>
      <vt:lpstr>PROMPT:  Evaluate the extent of differences in progress between whites and blacks in Southern society during the period of 1865-1900. </vt:lpstr>
      <vt:lpstr>PROMPT:  Evaluate the extent of differences in progress between whites and blacks in Southern society during the period of 1865-1900.</vt:lpstr>
      <vt:lpstr>DOC Analysis Directions:  Answer all of the following questions for each document.</vt:lpstr>
      <vt:lpstr>DOCUMENT 1</vt:lpstr>
      <vt:lpstr>DOCUMENT 2</vt:lpstr>
      <vt:lpstr>DOCUMENT 3</vt:lpstr>
      <vt:lpstr>DOCUMENT 4</vt:lpstr>
      <vt:lpstr>DOCUMENT 5</vt:lpstr>
      <vt:lpstr>PROMPT:  Evaluate the extent of differences in progress between whites and blacks in Southern society from 1865-1900.</vt:lpstr>
      <vt:lpstr>Document Grouping:  Finalize your body paragraphs (USE COMPLETE SENTENCES).</vt:lpstr>
      <vt:lpstr>Document Grouping:  Finalize your body paragraphs (USE COMPLETE SENTENCES).</vt:lpstr>
      <vt:lpstr>Document Grouping:  Finalize your body paragraphs (USE COMPLETE SENTENCES).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 DBQ Review</dc:title>
  <dc:creator>Darrell.Duncan</dc:creator>
  <cp:lastModifiedBy>Darrell.Duncan</cp:lastModifiedBy>
  <cp:revision>1</cp:revision>
  <dcterms:modified xsi:type="dcterms:W3CDTF">2020-04-26T23:56:00Z</dcterms:modified>
</cp:coreProperties>
</file>