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Lst>
  <p:sldSz cx="9144000" cy="5143500" type="screen16x9"/>
  <p:notesSz cx="6858000" cy="9144000"/>
  <p:embeddedFontLst>
    <p:embeddedFont>
      <p:font typeface="Calibri" panose="020F0502020204030204" pitchFamily="34" charset="0"/>
      <p:regular r:id="rId195"/>
      <p:bold r:id="rId196"/>
      <p:italic r:id="rId197"/>
      <p:boldItalic r:id="rId198"/>
    </p:embeddedFont>
    <p:embeddedFont>
      <p:font typeface="Montserrat" panose="020B0604020202020204" charset="0"/>
      <p:regular r:id="rId199"/>
      <p:bold r:id="rId200"/>
      <p:italic r:id="rId201"/>
      <p:boldItalic r:id="rId202"/>
    </p:embeddedFont>
    <p:embeddedFont>
      <p:font typeface="Nunito" panose="020B0604020202020204" charset="0"/>
      <p:regular r:id="rId203"/>
      <p:bold r:id="rId204"/>
      <p:italic r:id="rId205"/>
      <p:boldItalic r:id="rId20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font" Target="fonts/font11.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font" Target="fonts/font3.fntdata"/><Relationship Id="rId206" Type="http://schemas.openxmlformats.org/officeDocument/2006/relationships/font" Target="fonts/font12.fntdata"/><Relationship Id="rId201" Type="http://schemas.openxmlformats.org/officeDocument/2006/relationships/font" Target="fonts/font7.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font" Target="fonts/font4.fntdata"/><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font" Target="fonts/font8.fntdata"/><Relationship Id="rId207"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notesMaster" Target="notesMasters/notesMaster1.xml"/><Relationship Id="rId199" Type="http://schemas.openxmlformats.org/officeDocument/2006/relationships/font" Target="fonts/font5.fntdata"/><Relationship Id="rId203" Type="http://schemas.openxmlformats.org/officeDocument/2006/relationships/font" Target="fonts/font9.fntdata"/><Relationship Id="rId208"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font" Target="fonts/font1.fntdata"/><Relationship Id="rId209"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font" Target="fonts/font10.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font" Target="fonts/font2.fntdata"/><Relationship Id="rId20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40521a280_1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40521a280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8f6d239e9_16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8f6d239e9_1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78f6d239e9_16_4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78f6d239e9_16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78f6d239e9_16_4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78f6d239e9_16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78f6d239e9_16_4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78f6d239e9_16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78f6d239e9_16_4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78f6d239e9_16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78f6d239e9_16_4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78f6d239e9_16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78f6d239e9_16_4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78f6d239e9_16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78f6d239e9_16_4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78f6d239e9_16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78f6d239e9_16_4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78f6d239e9_16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78f6d239e9_16_5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78f6d239e9_16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7910ff783a_14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7910ff783a_1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8f6d239e9_16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8f6d239e9_16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78f6d239e9_16_4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78f6d239e9_16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78f6d239e9_16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78f6d239e9_16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78f6d239e9_9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78f6d239e9_9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740521a280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740521a280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0521a280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740521a280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741b2f1891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741b2f189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74030ba1c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74030ba1c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740a287c99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740a287c9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47956678e9_5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47956678e9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47956678e9_5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47956678e9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8f6d239e9_16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8f6d239e9_16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47956678e9_5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47956678e9_5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47956678e9_5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47956678e9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740a287c9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740a287c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47956678e9_3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47956678e9_3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47956678e9_32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47956678e9_3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740b80452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740b80452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740b80452a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740b80452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6aea8ffe7d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6aea8ffe7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47956678e9_32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47956678e9_3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740b80452a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740b80452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8f6d239e9_16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8f6d239e9_16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740dac9492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740dac9492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740a287c9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740a287c9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741b2f1891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741b2f189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740b80452a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740b80452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743dd3e806_1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743dd3e806_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47956678e9_2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47956678e9_2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740dac949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740dac949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740dac949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740dac949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740dac949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740dac949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740b80452a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740b80452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8f6d239e9_16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8f6d239e9_16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78d6b368b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78d6b368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740dac9492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740dac9492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741b2f189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741b2f189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740dac9492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740dac9492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78e088bfdd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78e088bfdd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78e2962bd0_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78e2962bd0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6af901a251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6af901a251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6aea8ffe7d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6aea8ffe7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740dac9492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740dac9492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740dac9492_1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740dac9492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8f6d239e9_16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8f6d239e9_16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740dac9492_1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740dac9492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740dac9492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740dac9492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741b2f199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741b2f19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47956678e9_19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47956678e9_19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740b80452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740b80452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740e3ca3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740e3ca3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740e3ca38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740e3ca38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740dac9492_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g740dac9492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741ba49ba7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741ba49ba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6aea8ffe7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6aea8ffe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8f6d239e9_16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8f6d239e9_16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78d6b368b8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78d6b368b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78d6b368b8_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78d6b368b8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78d6b368b8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78d6b368b8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78e088bfdd_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78e088bfdd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6aea8ffe7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6aea8ffe7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741ba49ba7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741ba49ba7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741ba49ba7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741ba49ba7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741ba49ba7_1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741ba49ba7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741ba49ba7_1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741ba49ba7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6aea8ffe7d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6aea8ffe7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8f6d239e9_16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8f6d239e9_16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47956678e9_3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47956678e9_3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47956678e9_33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47956678e9_3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741ba49ba7_1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741ba49ba7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6aea8ffe7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6aea8ffe7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78d6b368b8_2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78d6b368b8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741ba49ba7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741ba49ba7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6aea8ffe7d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6aea8ffe7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6aea8ffe7d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6aea8ffe7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6aea8ffe7d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2" name="Google Shape;1142;g6aea8ffe7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6aea8ffe7d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6aea8ffe7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8f6d239e9_16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8f6d239e9_16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78e088bfdd_8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78e088bfdd_8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741ba49ba7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741ba49ba7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6aea8ffe7d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g6aea8ffe7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47956678e9_1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47956678e9_1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6aea8ffe7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6aea8ffe7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6aea8ffe7d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g6aea8ffe7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741ba49ba7_1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741ba49ba7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741ba49ba7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741ba49ba7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47956678e9_2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9" name="Google Shape;1199;g47956678e9_2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7910ff783a_1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4" name="Google Shape;1204;g7910ff783a_1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8f6d239e9_16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8f6d239e9_16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78f6d239e9_16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78f6d239e9_16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47956678e9_9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47956678e9_9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78f6d239e9_16_5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78f6d239e9_16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40521a280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40521a280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7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8f6d239e9_16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8f6d239e9_16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8f6d239e9_16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8f6d239e9_16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8f6d239e9_16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78f6d239e9_16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8f6d239e9_16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8f6d239e9_16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f6d239e9_16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f6d239e9_16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8f6d239e9_16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8f6d239e9_16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8f6d239e9_16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8f6d239e9_16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8f6d239e9_16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8f6d239e9_16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8f6d239e9_16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78f6d239e9_16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8f6d239e9_16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78f6d239e9_16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8f6d239e9_1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8f6d239e9_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8f6d239e9_16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8f6d239e9_16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78f6d239e9_16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78f6d239e9_16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8f6d239e9_16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8f6d239e9_16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hio hughes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78f6d239e9_16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78f6d239e9_16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Filibuster and cloture 604 khan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78f6d239e9_16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78f6d239e9_16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78f6d239e9_16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78f6d239e9_16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78f6d239e9_16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78f6d239e9_16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8f6d239e9_16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8f6d239e9_16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1726 jocz</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78f6d239e9_16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78f6d239e9_16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8f6d239e9_16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8f6d239e9_16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8f6d239e9_16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8f6d239e9_1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78f6d239e9_16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78f6d239e9_16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78f6d239e9_16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78f6d239e9_16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8f6d239e9_16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8f6d239e9_16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8f6d239e9_16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8f6d239e9_16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8f6d239e9_16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8f6d239e9_16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78f6d239e9_16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78f6d239e9_16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78f6d239e9_16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78f6d239e9_16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78f6d239e9_16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78f6d239e9_16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8f6d239e9_16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8f6d239e9_16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78f6d239e9_16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78f6d239e9_16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8f6d239e9_16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8f6d239e9_16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8f6d239e9_16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8f6d239e9_16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78f6d239e9_16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78f6d239e9_16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78f6d239e9_16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78f6d239e9_16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78f6d239e9_16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78f6d239e9_16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78f6d239e9_16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78f6d239e9_16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8f6d239e9_16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78f6d239e9_16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78f6d239e9_16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78f6d239e9_16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78f6d239e9_16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78f6d239e9_16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78f6d239e9_16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78f6d239e9_16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78f6d239e9_16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78f6d239e9_16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8f6d239e9_16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8f6d239e9_16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78f6d239e9_16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78f6d239e9_16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78f6d239e9_16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78f6d239e9_16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8f6d239e9_16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8f6d239e9_16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78f6d239e9_16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78f6d239e9_16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78f6d239e9_16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78f6d239e9_16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78f6d239e9_16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78f6d239e9_16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78f6d239e9_16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78f6d239e9_16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78f6d239e9_16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78f6d239e9_16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78f6d239e9_16_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78f6d239e9_16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78f6d239e9_16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78f6d239e9_16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8f6d239e9_16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8f6d239e9_16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78f6d239e9_16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78f6d239e9_16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8f6d239e9_16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78f6d239e9_16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8f6d239e9_16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8f6d239e9_16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78f6d239e9_16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78f6d239e9_16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78f6d239e9_16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78f6d239e9_16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78f6d239e9_16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78f6d239e9_16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78f6d239e9_16_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78f6d239e9_16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78f6d239e9_16_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78f6d239e9_16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78f6d239e9_16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78f6d239e9_16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78f6d239e9_16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78f6d239e9_16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8f6d239e9_16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8f6d239e9_16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78f6d239e9_16_3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78f6d239e9_16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78f6d239e9_16_3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78f6d239e9_16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78f6d239e9_16_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78f6d239e9_16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78f6d239e9_16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78f6d239e9_1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78f6d239e9_16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78f6d239e9_16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78f6d239e9_16_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78f6d239e9_16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78f6d239e9_16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78f6d239e9_16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78f6d239e9_16_3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78f6d239e9_16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78f6d239e9_16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78f6d239e9_16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78f6d239e9_16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78f6d239e9_16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8f6d239e9_16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8f6d239e9_16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78f6d239e9_16_4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78f6d239e9_16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78f6d239e9_16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78f6d239e9_16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78f6d239e9_16_4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78f6d239e9_16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8f6d239e9_16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8f6d239e9_16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78f6d239e9_16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78f6d239e9_16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78f6d239e9_16_4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78f6d239e9_16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78f6d239e9_16_4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78f6d239e9_16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78f6d239e9_16_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78f6d239e9_16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78f6d239e9_16_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78f6d239e9_16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78f6d239e9_16_4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78f6d239e9_16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document/d/1WrwDihBQdYZYzrOp31f3u9Mc5XJIPvkdFBDQtaEXb_E/ed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hyperlink" Target="http://www.youtube.com/watch?v=-3zjS7lZ06o" TargetMode="External"/><Relationship Id="rId2" Type="http://schemas.openxmlformats.org/officeDocument/2006/relationships/notesSlide" Target="../notesSlides/notesSlide101.xml"/><Relationship Id="rId1" Type="http://schemas.openxmlformats.org/officeDocument/2006/relationships/slideLayout" Target="../slideLayouts/slideLayout11.xml"/><Relationship Id="rId4" Type="http://schemas.openxmlformats.org/officeDocument/2006/relationships/image" Target="../media/image59.jpg"/></Relationships>
</file>

<file path=ppt/slides/_rels/slide102.xml.rels><?xml version="1.0" encoding="UTF-8" standalone="yes"?>
<Relationships xmlns="http://schemas.openxmlformats.org/package/2006/relationships"><Relationship Id="rId3" Type="http://schemas.openxmlformats.org/officeDocument/2006/relationships/hyperlink" Target="http://www.youtube.com/watch?v=Qwnjcxc9tYw" TargetMode="External"/><Relationship Id="rId2" Type="http://schemas.openxmlformats.org/officeDocument/2006/relationships/notesSlide" Target="../notesSlides/notesSlide102.xml"/><Relationship Id="rId1" Type="http://schemas.openxmlformats.org/officeDocument/2006/relationships/slideLayout" Target="../slideLayouts/slideLayout11.xml"/><Relationship Id="rId4" Type="http://schemas.openxmlformats.org/officeDocument/2006/relationships/image" Target="../media/image60.jp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hyperlink" Target="http://www.youtube.com/watch?v=ceZoaInLVpY" TargetMode="External"/><Relationship Id="rId2" Type="http://schemas.openxmlformats.org/officeDocument/2006/relationships/notesSlide" Target="../notesSlides/notesSlide105.xml"/><Relationship Id="rId1" Type="http://schemas.openxmlformats.org/officeDocument/2006/relationships/slideLayout" Target="../slideLayouts/slideLayout11.xml"/><Relationship Id="rId4" Type="http://schemas.openxmlformats.org/officeDocument/2006/relationships/image" Target="../media/image61.jp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0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hyperlink" Target="http://www.youtube.com/watch?v=VPLC7y2RES0" TargetMode="External"/><Relationship Id="rId2" Type="http://schemas.openxmlformats.org/officeDocument/2006/relationships/notesSlide" Target="../notesSlides/notesSlide110.xml"/><Relationship Id="rId1" Type="http://schemas.openxmlformats.org/officeDocument/2006/relationships/slideLayout" Target="../slideLayouts/slideLayout11.xml"/><Relationship Id="rId4" Type="http://schemas.openxmlformats.org/officeDocument/2006/relationships/image" Target="../media/image63.jpg"/></Relationships>
</file>

<file path=ppt/slides/_rels/slide111.xml.rels><?xml version="1.0" encoding="UTF-8" standalone="yes"?>
<Relationships xmlns="http://schemas.openxmlformats.org/package/2006/relationships"><Relationship Id="rId3" Type="http://schemas.openxmlformats.org/officeDocument/2006/relationships/hyperlink" Target="http://www.youtube.com/watch?v=5DcM9MTWIRw" TargetMode="External"/><Relationship Id="rId2" Type="http://schemas.openxmlformats.org/officeDocument/2006/relationships/notesSlide" Target="../notesSlides/notesSlide111.xml"/><Relationship Id="rId1" Type="http://schemas.openxmlformats.org/officeDocument/2006/relationships/slideLayout" Target="../slideLayouts/slideLayout11.xml"/><Relationship Id="rId4" Type="http://schemas.openxmlformats.org/officeDocument/2006/relationships/image" Target="../media/image64.jpg"/></Relationships>
</file>

<file path=ppt/slides/_rels/slide112.xml.rels><?xml version="1.0" encoding="UTF-8" standalone="yes"?>
<Relationships xmlns="http://schemas.openxmlformats.org/package/2006/relationships"><Relationship Id="rId3" Type="http://schemas.openxmlformats.org/officeDocument/2006/relationships/hyperlink" Target="http://www.youtube.com/watch?v=cHsHj0K-gwI" TargetMode="External"/><Relationship Id="rId2" Type="http://schemas.openxmlformats.org/officeDocument/2006/relationships/notesSlide" Target="../notesSlides/notesSlide112.xml"/><Relationship Id="rId1" Type="http://schemas.openxmlformats.org/officeDocument/2006/relationships/slideLayout" Target="../slideLayouts/slideLayout11.xml"/><Relationship Id="rId4" Type="http://schemas.openxmlformats.org/officeDocument/2006/relationships/image" Target="../media/image65.jp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hyperlink" Target="http://www.youtube.com/watch?v=nmhsxGLC0VM" TargetMode="External"/><Relationship Id="rId2" Type="http://schemas.openxmlformats.org/officeDocument/2006/relationships/notesSlide" Target="../notesSlides/notesSlide115.xml"/><Relationship Id="rId1" Type="http://schemas.openxmlformats.org/officeDocument/2006/relationships/slideLayout" Target="../slideLayouts/slideLayout11.xml"/><Relationship Id="rId4" Type="http://schemas.openxmlformats.org/officeDocument/2006/relationships/image" Target="../media/image66.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hyperlink" Target="https://www.law.cornell.edu/constitution/articleiii" TargetMode="External"/><Relationship Id="rId2" Type="http://schemas.openxmlformats.org/officeDocument/2006/relationships/notesSlide" Target="../notesSlides/notesSlide117.xml"/><Relationship Id="rId1" Type="http://schemas.openxmlformats.org/officeDocument/2006/relationships/slideLayout" Target="../slideLayouts/slideLayout3.xml"/><Relationship Id="rId4" Type="http://schemas.openxmlformats.org/officeDocument/2006/relationships/hyperlink" Target="https://en.wikipedia.org/wiki/United_States_Congress"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s://en.wikipedia.org/wiki/Article_One_of_the_United_States_Constitution" TargetMode="External"/><Relationship Id="rId2" Type="http://schemas.openxmlformats.org/officeDocument/2006/relationships/notesSlide" Target="../notesSlides/notesSlide118.xml"/><Relationship Id="rId1" Type="http://schemas.openxmlformats.org/officeDocument/2006/relationships/slideLayout" Target="../slideLayouts/slideLayout3.xml"/><Relationship Id="rId4" Type="http://schemas.openxmlformats.org/officeDocument/2006/relationships/hyperlink" Target="https://en.wikipedia.org/wiki/Chief_Justice_of_the_United_States"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s://en.wikipedia.org/wiki/Case_or_Controversy_Clause" TargetMode="External"/><Relationship Id="rId7" Type="http://schemas.openxmlformats.org/officeDocument/2006/relationships/hyperlink" Target="https://en.wikipedia.org/wiki/Original_jurisdiction" TargetMode="External"/><Relationship Id="rId2" Type="http://schemas.openxmlformats.org/officeDocument/2006/relationships/notesSlide" Target="../notesSlides/notesSlide119.xml"/><Relationship Id="rId1" Type="http://schemas.openxmlformats.org/officeDocument/2006/relationships/slideLayout" Target="../slideLayouts/slideLayout3.xml"/><Relationship Id="rId6" Type="http://schemas.openxmlformats.org/officeDocument/2006/relationships/hyperlink" Target="https://en.wikipedia.org/wiki/Ripeness" TargetMode="External"/><Relationship Id="rId5" Type="http://schemas.openxmlformats.org/officeDocument/2006/relationships/hyperlink" Target="https://en.wikipedia.org/wiki/Mootness" TargetMode="External"/><Relationship Id="rId4" Type="http://schemas.openxmlformats.org/officeDocument/2006/relationships/hyperlink" Target="https://en.wikipedia.org/wiki/Standing_(law)"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hyperlink" Target="https://en.wikipedia.org/wiki/Appellate_jurisdiction" TargetMode="External"/><Relationship Id="rId7" Type="http://schemas.openxmlformats.org/officeDocument/2006/relationships/hyperlink" Target="https://en.wikipedia.org/wiki/Marbury_v._Madison" TargetMode="External"/><Relationship Id="rId2" Type="http://schemas.openxmlformats.org/officeDocument/2006/relationships/notesSlide" Target="../notesSlides/notesSlide120.xml"/><Relationship Id="rId1" Type="http://schemas.openxmlformats.org/officeDocument/2006/relationships/slideLayout" Target="../slideLayouts/slideLayout3.xml"/><Relationship Id="rId6" Type="http://schemas.openxmlformats.org/officeDocument/2006/relationships/hyperlink" Target="https://en.wikipedia.org/wiki/Judicial_review_in_the_United_States" TargetMode="External"/><Relationship Id="rId5" Type="http://schemas.openxmlformats.org/officeDocument/2006/relationships/hyperlink" Target="https://en.wikipedia.org/wiki/Juries_in_the_United_States" TargetMode="External"/><Relationship Id="rId4" Type="http://schemas.openxmlformats.org/officeDocument/2006/relationships/hyperlink" Target="https://en.wikipedia.org/wiki/Jurisdiction_stripping" TargetMode="Externa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2.xml"/><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hyperlink" Target="http://www.youtube.com/watch?v=L5gAVO6op8A" TargetMode="External"/><Relationship Id="rId2" Type="http://schemas.openxmlformats.org/officeDocument/2006/relationships/notesSlide" Target="../notesSlides/notesSlide125.xml"/><Relationship Id="rId1" Type="http://schemas.openxmlformats.org/officeDocument/2006/relationships/slideLayout" Target="../slideLayouts/slideLayout11.xml"/><Relationship Id="rId4" Type="http://schemas.openxmlformats.org/officeDocument/2006/relationships/image" Target="../media/image68.jpg"/></Relationships>
</file>

<file path=ppt/slides/_rels/slide126.xml.rels><?xml version="1.0" encoding="UTF-8" standalone="yes"?>
<Relationships xmlns="http://schemas.openxmlformats.org/package/2006/relationships"><Relationship Id="rId3" Type="http://schemas.openxmlformats.org/officeDocument/2006/relationships/hyperlink" Target="https://teachingamericanhistory.org/library/document/federalist-no-78/" TargetMode="External"/><Relationship Id="rId2" Type="http://schemas.openxmlformats.org/officeDocument/2006/relationships/notesSlide" Target="../notesSlides/notesSlide126.xml"/><Relationship Id="rId1" Type="http://schemas.openxmlformats.org/officeDocument/2006/relationships/slideLayout" Target="../slideLayouts/slideLayout11.xml"/><Relationship Id="rId4" Type="http://schemas.openxmlformats.org/officeDocument/2006/relationships/image" Target="../media/image69.png"/></Relationships>
</file>

<file path=ppt/slides/_rels/slide127.xml.rels><?xml version="1.0" encoding="UTF-8" standalone="yes"?>
<Relationships xmlns="http://schemas.openxmlformats.org/package/2006/relationships"><Relationship Id="rId3" Type="http://schemas.openxmlformats.org/officeDocument/2006/relationships/hyperlink" Target="http://www.youtube.com/watch?v=iIBbUs-uzyg" TargetMode="External"/><Relationship Id="rId2" Type="http://schemas.openxmlformats.org/officeDocument/2006/relationships/notesSlide" Target="../notesSlides/notesSlide127.xml"/><Relationship Id="rId1" Type="http://schemas.openxmlformats.org/officeDocument/2006/relationships/slideLayout" Target="../slideLayouts/slideLayout11.xml"/><Relationship Id="rId4" Type="http://schemas.openxmlformats.org/officeDocument/2006/relationships/image" Target="../media/image70.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hyperlink" Target="http://www.youtube.com/watch?v=hOvsZyqRfCo" TargetMode="External"/><Relationship Id="rId2" Type="http://schemas.openxmlformats.org/officeDocument/2006/relationships/notesSlide" Target="../notesSlides/notesSlide129.xml"/><Relationship Id="rId1" Type="http://schemas.openxmlformats.org/officeDocument/2006/relationships/slideLayout" Target="../slideLayouts/slideLayout11.xml"/><Relationship Id="rId4" Type="http://schemas.openxmlformats.org/officeDocument/2006/relationships/image" Target="../media/image7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hyperlink" Target="http://www.youtube.com/watch?v=iIBbUs-uzyg" TargetMode="External"/><Relationship Id="rId2" Type="http://schemas.openxmlformats.org/officeDocument/2006/relationships/notesSlide" Target="../notesSlides/notesSlide130.xml"/><Relationship Id="rId1" Type="http://schemas.openxmlformats.org/officeDocument/2006/relationships/slideLayout" Target="../slideLayouts/slideLayout11.xml"/><Relationship Id="rId6" Type="http://schemas.openxmlformats.org/officeDocument/2006/relationships/image" Target="../media/image72.jpg"/><Relationship Id="rId5" Type="http://schemas.openxmlformats.org/officeDocument/2006/relationships/hyperlink" Target="http://www.youtube.com/watch?v=YhhivF6tQuc" TargetMode="External"/><Relationship Id="rId4" Type="http://schemas.openxmlformats.org/officeDocument/2006/relationships/image" Target="../media/image70.jpg"/></Relationships>
</file>

<file path=ppt/slides/_rels/slide131.xml.rels><?xml version="1.0" encoding="UTF-8" standalone="yes"?>
<Relationships xmlns="http://schemas.openxmlformats.org/package/2006/relationships"><Relationship Id="rId3" Type="http://schemas.openxmlformats.org/officeDocument/2006/relationships/hyperlink" Target="http://www.youtube.com/watch?v=0xnzGSV66x4" TargetMode="External"/><Relationship Id="rId2" Type="http://schemas.openxmlformats.org/officeDocument/2006/relationships/notesSlide" Target="../notesSlides/notesSlide131.xml"/><Relationship Id="rId1" Type="http://schemas.openxmlformats.org/officeDocument/2006/relationships/slideLayout" Target="../slideLayouts/slideLayout11.xml"/><Relationship Id="rId4" Type="http://schemas.openxmlformats.org/officeDocument/2006/relationships/image" Target="../media/image54.jpg"/></Relationships>
</file>

<file path=ppt/slides/_rels/slide132.xml.rels><?xml version="1.0" encoding="UTF-8" standalone="yes"?>
<Relationships xmlns="http://schemas.openxmlformats.org/package/2006/relationships"><Relationship Id="rId3" Type="http://schemas.openxmlformats.org/officeDocument/2006/relationships/hyperlink" Target="http://www.youtube.com/watch?v=GwdbJ6fQb9Q" TargetMode="External"/><Relationship Id="rId2" Type="http://schemas.openxmlformats.org/officeDocument/2006/relationships/notesSlide" Target="../notesSlides/notesSlide132.xml"/><Relationship Id="rId1" Type="http://schemas.openxmlformats.org/officeDocument/2006/relationships/slideLayout" Target="../slideLayouts/slideLayout11.xml"/><Relationship Id="rId4" Type="http://schemas.openxmlformats.org/officeDocument/2006/relationships/image" Target="../media/image73.jp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8" Type="http://schemas.openxmlformats.org/officeDocument/2006/relationships/hyperlink" Target="https://simple.wiktionary.org/wiki/issue" TargetMode="External"/><Relationship Id="rId13" Type="http://schemas.openxmlformats.org/officeDocument/2006/relationships/hyperlink" Target="https://simple.wikipedia.org/wiki/Latin" TargetMode="External"/><Relationship Id="rId3" Type="http://schemas.openxmlformats.org/officeDocument/2006/relationships/hyperlink" Target="https://simple.wikipedia.org/wiki/Legal_case" TargetMode="External"/><Relationship Id="rId7" Type="http://schemas.openxmlformats.org/officeDocument/2006/relationships/hyperlink" Target="https://simple.wikipedia.org/wiki/Court" TargetMode="External"/><Relationship Id="rId12" Type="http://schemas.openxmlformats.org/officeDocument/2006/relationships/hyperlink" Target="https://simple.wiktionary.org/wiki/efficiency" TargetMode="External"/><Relationship Id="rId2" Type="http://schemas.openxmlformats.org/officeDocument/2006/relationships/notesSlide" Target="../notesSlides/notesSlide134.xml"/><Relationship Id="rId1" Type="http://schemas.openxmlformats.org/officeDocument/2006/relationships/slideLayout" Target="../slideLayouts/slideLayout3.xml"/><Relationship Id="rId6" Type="http://schemas.openxmlformats.org/officeDocument/2006/relationships/hyperlink" Target="https://simple.wikipedia.org/wiki/Rule" TargetMode="External"/><Relationship Id="rId11" Type="http://schemas.openxmlformats.org/officeDocument/2006/relationships/hyperlink" Target="https://simple.wikipedia.org/wiki/Fairness" TargetMode="External"/><Relationship Id="rId5" Type="http://schemas.openxmlformats.org/officeDocument/2006/relationships/hyperlink" Target="https://simple.wikipedia.org/wiki/Principle" TargetMode="External"/><Relationship Id="rId10" Type="http://schemas.openxmlformats.org/officeDocument/2006/relationships/hyperlink" Target="https://simple.wiktionary.org/wiki/stability" TargetMode="External"/><Relationship Id="rId4" Type="http://schemas.openxmlformats.org/officeDocument/2006/relationships/hyperlink" Target="https://simple.wiktionary.org/wiki/establish" TargetMode="External"/><Relationship Id="rId9" Type="http://schemas.openxmlformats.org/officeDocument/2006/relationships/hyperlink" Target="https://simple.wiktionary.org/wiki/predictability" TargetMode="External"/><Relationship Id="rId14" Type="http://schemas.openxmlformats.org/officeDocument/2006/relationships/hyperlink" Target="https://simple.wikipedia.org/wiki/Doctrine" TargetMode="Externa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hyperlink" Target="http://www.youtube.com/watch?v=d2K2d01l3vg" TargetMode="External"/><Relationship Id="rId2" Type="http://schemas.openxmlformats.org/officeDocument/2006/relationships/notesSlide" Target="../notesSlides/notesSlide136.xml"/><Relationship Id="rId1" Type="http://schemas.openxmlformats.org/officeDocument/2006/relationships/slideLayout" Target="../slideLayouts/slideLayout11.xml"/><Relationship Id="rId4" Type="http://schemas.openxmlformats.org/officeDocument/2006/relationships/image" Target="../media/image74.jpg"/></Relationships>
</file>

<file path=ppt/slides/_rels/slide137.xml.rels><?xml version="1.0" encoding="UTF-8" standalone="yes"?>
<Relationships xmlns="http://schemas.openxmlformats.org/package/2006/relationships"><Relationship Id="rId3" Type="http://schemas.openxmlformats.org/officeDocument/2006/relationships/hyperlink" Target="http://www.youtube.com/watch?v=8Yl_yNNXKnY" TargetMode="External"/><Relationship Id="rId2" Type="http://schemas.openxmlformats.org/officeDocument/2006/relationships/notesSlide" Target="../notesSlides/notesSlide137.xml"/><Relationship Id="rId1" Type="http://schemas.openxmlformats.org/officeDocument/2006/relationships/slideLayout" Target="../slideLayouts/slideLayout11.xml"/><Relationship Id="rId4" Type="http://schemas.openxmlformats.org/officeDocument/2006/relationships/image" Target="../media/image75.jpg"/></Relationships>
</file>

<file path=ppt/slides/_rels/slide138.xml.rels><?xml version="1.0" encoding="UTF-8" standalone="yes"?>
<Relationships xmlns="http://schemas.openxmlformats.org/package/2006/relationships"><Relationship Id="rId3" Type="http://schemas.openxmlformats.org/officeDocument/2006/relationships/hyperlink" Target="http://www.youtube.com/watch?v=riRzKjtdjfI" TargetMode="External"/><Relationship Id="rId2" Type="http://schemas.openxmlformats.org/officeDocument/2006/relationships/notesSlide" Target="../notesSlides/notesSlide138.xml"/><Relationship Id="rId1" Type="http://schemas.openxmlformats.org/officeDocument/2006/relationships/slideLayout" Target="../slideLayouts/slideLayout11.xml"/><Relationship Id="rId4" Type="http://schemas.openxmlformats.org/officeDocument/2006/relationships/image" Target="../media/image76.jp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hyperlink" Target="https://www.people-press.org/quiz/political-typology/" TargetMode="External"/><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hyperlink" Target="http://www.youtube.com/watch?v=LvBmy7oqF_M" TargetMode="External"/><Relationship Id="rId2" Type="http://schemas.openxmlformats.org/officeDocument/2006/relationships/notesSlide" Target="../notesSlides/notesSlide141.xml"/><Relationship Id="rId1" Type="http://schemas.openxmlformats.org/officeDocument/2006/relationships/slideLayout" Target="../slideLayouts/slideLayout11.xml"/><Relationship Id="rId4" Type="http://schemas.openxmlformats.org/officeDocument/2006/relationships/image" Target="../media/image77.jpg"/></Relationships>
</file>

<file path=ppt/slides/_rels/slide142.xml.rels><?xml version="1.0" encoding="UTF-8" standalone="yes"?>
<Relationships xmlns="http://schemas.openxmlformats.org/package/2006/relationships"><Relationship Id="rId3" Type="http://schemas.openxmlformats.org/officeDocument/2006/relationships/hyperlink" Target="http://www.youtube.com/watch?v=9CcZ2n3KJKA" TargetMode="External"/><Relationship Id="rId2" Type="http://schemas.openxmlformats.org/officeDocument/2006/relationships/notesSlide" Target="../notesSlides/notesSlide142.xml"/><Relationship Id="rId1" Type="http://schemas.openxmlformats.org/officeDocument/2006/relationships/slideLayout" Target="../slideLayouts/slideLayout11.xml"/><Relationship Id="rId4" Type="http://schemas.openxmlformats.org/officeDocument/2006/relationships/image" Target="../media/image78.jpg"/></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hyperlink" Target="https://en.wikipedia.org/wiki/Cherokee_Nation_v._Georgia" TargetMode="External"/><Relationship Id="rId2" Type="http://schemas.openxmlformats.org/officeDocument/2006/relationships/notesSlide" Target="../notesSlides/notesSlide144.xml"/><Relationship Id="rId1" Type="http://schemas.openxmlformats.org/officeDocument/2006/relationships/slideLayout" Target="../slideLayouts/slideLayout3.xml"/><Relationship Id="rId4" Type="http://schemas.openxmlformats.org/officeDocument/2006/relationships/hyperlink" Target="http://content.time.com/time/specials/packages/article/0,28804,2036448_2036452_2036611,00.html" TargetMode="External"/></Relationships>
</file>

<file path=ppt/slides/_rels/slide1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3" Type="http://schemas.openxmlformats.org/officeDocument/2006/relationships/hyperlink" Target="https://www.edutopia.org/discussion/mock-us-supreme-court-hearing-metal-bladed-kirpan-and-free-exercise-clause" TargetMode="External"/><Relationship Id="rId2" Type="http://schemas.openxmlformats.org/officeDocument/2006/relationships/notesSlide" Target="../notesSlides/notesSlide146.xml"/><Relationship Id="rId1" Type="http://schemas.openxmlformats.org/officeDocument/2006/relationships/slideLayout" Target="../slideLayouts/slideLayout11.xml"/><Relationship Id="rId4" Type="http://schemas.openxmlformats.org/officeDocument/2006/relationships/image" Target="../media/image80.jpg"/></Relationships>
</file>

<file path=ppt/slides/_rels/slide147.xml.rels><?xml version="1.0" encoding="UTF-8" standalone="yes"?>
<Relationships xmlns="http://schemas.openxmlformats.org/package/2006/relationships"><Relationship Id="rId3" Type="http://schemas.openxmlformats.org/officeDocument/2006/relationships/hyperlink" Target="http://www.youtube.com/watch?v=R3TtZSX63ts" TargetMode="External"/><Relationship Id="rId2" Type="http://schemas.openxmlformats.org/officeDocument/2006/relationships/notesSlide" Target="../notesSlides/notesSlide147.xml"/><Relationship Id="rId1" Type="http://schemas.openxmlformats.org/officeDocument/2006/relationships/slideLayout" Target="../slideLayouts/slideLayout11.xml"/><Relationship Id="rId4" Type="http://schemas.openxmlformats.org/officeDocument/2006/relationships/image" Target="../media/image81.jpg"/></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3" Type="http://schemas.openxmlformats.org/officeDocument/2006/relationships/hyperlink" Target="http://www.youtube.com/watch?v=uIjSx1c1HKQ" TargetMode="External"/><Relationship Id="rId2" Type="http://schemas.openxmlformats.org/officeDocument/2006/relationships/notesSlide" Target="../notesSlides/notesSlide149.xml"/><Relationship Id="rId1" Type="http://schemas.openxmlformats.org/officeDocument/2006/relationships/slideLayout" Target="../slideLayouts/slideLayout11.xml"/><Relationship Id="rId4" Type="http://schemas.openxmlformats.org/officeDocument/2006/relationships/image" Target="../media/image82.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50.xml.rels><?xml version="1.0" encoding="UTF-8" standalone="yes"?>
<Relationships xmlns="http://schemas.openxmlformats.org/package/2006/relationships"><Relationship Id="rId3" Type="http://schemas.openxmlformats.org/officeDocument/2006/relationships/hyperlink" Target="https://www.crf-usa.org/bill-of-rights-in-action/bria-14-2-c-an-independent-judiciary" TargetMode="External"/><Relationship Id="rId2" Type="http://schemas.openxmlformats.org/officeDocument/2006/relationships/notesSlide" Target="../notesSlides/notesSlide150.xml"/><Relationship Id="rId1" Type="http://schemas.openxmlformats.org/officeDocument/2006/relationships/slideLayout" Target="../slideLayouts/slideLayout11.xml"/><Relationship Id="rId4" Type="http://schemas.openxmlformats.org/officeDocument/2006/relationships/image" Target="../media/image83.jpg"/></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3" Type="http://schemas.openxmlformats.org/officeDocument/2006/relationships/hyperlink" Target="http://www.youtube.com/watch?v=FwREAW4SlVY" TargetMode="External"/><Relationship Id="rId2" Type="http://schemas.openxmlformats.org/officeDocument/2006/relationships/notesSlide" Target="../notesSlides/notesSlide152.xml"/><Relationship Id="rId1" Type="http://schemas.openxmlformats.org/officeDocument/2006/relationships/slideLayout" Target="../slideLayouts/slideLayout11.xml"/><Relationship Id="rId4" Type="http://schemas.openxmlformats.org/officeDocument/2006/relationships/image" Target="../media/image84.jpg"/></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3" Type="http://schemas.openxmlformats.org/officeDocument/2006/relationships/hyperlink" Target="http://www.youtube.com/watch?v=o7fQfFLvbaU" TargetMode="External"/><Relationship Id="rId2" Type="http://schemas.openxmlformats.org/officeDocument/2006/relationships/notesSlide" Target="../notesSlides/notesSlide155.xml"/><Relationship Id="rId1" Type="http://schemas.openxmlformats.org/officeDocument/2006/relationships/slideLayout" Target="../slideLayouts/slideLayout11.xml"/><Relationship Id="rId4" Type="http://schemas.openxmlformats.org/officeDocument/2006/relationships/image" Target="../media/image39.jpg"/></Relationships>
</file>

<file path=ppt/slides/_rels/slide156.xml.rels><?xml version="1.0" encoding="UTF-8" standalone="yes"?>
<Relationships xmlns="http://schemas.openxmlformats.org/package/2006/relationships"><Relationship Id="rId3" Type="http://schemas.openxmlformats.org/officeDocument/2006/relationships/hyperlink" Target="http://www.youtube.com/watch?v=kDgYbyUGpb8" TargetMode="External"/><Relationship Id="rId2" Type="http://schemas.openxmlformats.org/officeDocument/2006/relationships/notesSlide" Target="../notesSlides/notesSlide156.xml"/><Relationship Id="rId1" Type="http://schemas.openxmlformats.org/officeDocument/2006/relationships/slideLayout" Target="../slideLayouts/slideLayout11.xml"/><Relationship Id="rId4" Type="http://schemas.openxmlformats.org/officeDocument/2006/relationships/image" Target="../media/image85.jpg"/></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hyperlink" Target="http://www.youtube.com/watch?v=dk4kxYclt24" TargetMode="External"/><Relationship Id="rId2" Type="http://schemas.openxmlformats.org/officeDocument/2006/relationships/notesSlide" Target="../notesSlides/notesSlide158.xml"/><Relationship Id="rId1" Type="http://schemas.openxmlformats.org/officeDocument/2006/relationships/slideLayout" Target="../slideLayouts/slideLayout11.xml"/><Relationship Id="rId4" Type="http://schemas.openxmlformats.org/officeDocument/2006/relationships/image" Target="../media/image86.jpg"/></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60.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160.xml"/><Relationship Id="rId1" Type="http://schemas.openxmlformats.org/officeDocument/2006/relationships/slideLayout" Target="../slideLayouts/slideLayout11.xml"/></Relationships>
</file>

<file path=ppt/slides/_rels/slide16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61.xml"/><Relationship Id="rId1" Type="http://schemas.openxmlformats.org/officeDocument/2006/relationships/slideLayout" Target="../slideLayouts/slideLayout11.xml"/></Relationships>
</file>

<file path=ppt/slides/_rels/slide162.xml.rels><?xml version="1.0" encoding="UTF-8" standalone="yes"?>
<Relationships xmlns="http://schemas.openxmlformats.org/package/2006/relationships"><Relationship Id="rId3" Type="http://schemas.openxmlformats.org/officeDocument/2006/relationships/hyperlink" Target="http://www.youtube.com/watch?v=nbfIFZL2iqU" TargetMode="External"/><Relationship Id="rId2" Type="http://schemas.openxmlformats.org/officeDocument/2006/relationships/notesSlide" Target="../notesSlides/notesSlide162.xml"/><Relationship Id="rId1" Type="http://schemas.openxmlformats.org/officeDocument/2006/relationships/slideLayout" Target="../slideLayouts/slideLayout11.xml"/><Relationship Id="rId4" Type="http://schemas.openxmlformats.org/officeDocument/2006/relationships/image" Target="../media/image89.jpg"/></Relationships>
</file>

<file path=ppt/slides/_rels/slide163.xml.rels><?xml version="1.0" encoding="UTF-8" standalone="yes"?>
<Relationships xmlns="http://schemas.openxmlformats.org/package/2006/relationships"><Relationship Id="rId3" Type="http://schemas.openxmlformats.org/officeDocument/2006/relationships/hyperlink" Target="http://www.youtube.com/watch?v=PYBzVO0sPos" TargetMode="External"/><Relationship Id="rId2" Type="http://schemas.openxmlformats.org/officeDocument/2006/relationships/notesSlide" Target="../notesSlides/notesSlide163.xml"/><Relationship Id="rId1" Type="http://schemas.openxmlformats.org/officeDocument/2006/relationships/slideLayout" Target="../slideLayouts/slideLayout11.xml"/><Relationship Id="rId4" Type="http://schemas.openxmlformats.org/officeDocument/2006/relationships/image" Target="../media/image90.jpg"/></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3" Type="http://schemas.openxmlformats.org/officeDocument/2006/relationships/hyperlink" Target="http://www.youtube.com/watch?v=sYuUQHa2I88" TargetMode="External"/><Relationship Id="rId2" Type="http://schemas.openxmlformats.org/officeDocument/2006/relationships/notesSlide" Target="../notesSlides/notesSlide165.xml"/><Relationship Id="rId1" Type="http://schemas.openxmlformats.org/officeDocument/2006/relationships/slideLayout" Target="../slideLayouts/slideLayout11.xml"/><Relationship Id="rId4" Type="http://schemas.openxmlformats.org/officeDocument/2006/relationships/image" Target="../media/image91.jpg"/></Relationships>
</file>

<file path=ppt/slides/_rels/slide166.xml.rels><?xml version="1.0" encoding="UTF-8" standalone="yes"?>
<Relationships xmlns="http://schemas.openxmlformats.org/package/2006/relationships"><Relationship Id="rId3" Type="http://schemas.openxmlformats.org/officeDocument/2006/relationships/hyperlink" Target="http://www.youtube.com/watch?v=emMnFMiEEWU" TargetMode="External"/><Relationship Id="rId2" Type="http://schemas.openxmlformats.org/officeDocument/2006/relationships/notesSlide" Target="../notesSlides/notesSlide166.xml"/><Relationship Id="rId1" Type="http://schemas.openxmlformats.org/officeDocument/2006/relationships/slideLayout" Target="../slideLayouts/slideLayout11.xml"/><Relationship Id="rId4" Type="http://schemas.openxmlformats.org/officeDocument/2006/relationships/image" Target="../media/image92.jpg"/></Relationships>
</file>

<file path=ppt/slides/_rels/slide167.xml.rels><?xml version="1.0" encoding="UTF-8" standalone="yes"?>
<Relationships xmlns="http://schemas.openxmlformats.org/package/2006/relationships"><Relationship Id="rId3" Type="http://schemas.openxmlformats.org/officeDocument/2006/relationships/hyperlink" Target="http://www.youtube.com/watch?v=A9GzquyL_XE" TargetMode="External"/><Relationship Id="rId2" Type="http://schemas.openxmlformats.org/officeDocument/2006/relationships/notesSlide" Target="../notesSlides/notesSlide167.xml"/><Relationship Id="rId1" Type="http://schemas.openxmlformats.org/officeDocument/2006/relationships/slideLayout" Target="../slideLayouts/slideLayout11.xml"/><Relationship Id="rId4" Type="http://schemas.openxmlformats.org/officeDocument/2006/relationships/image" Target="../media/image93.jpg"/></Relationships>
</file>

<file path=ppt/slides/_rels/slide16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68.xml"/><Relationship Id="rId1" Type="http://schemas.openxmlformats.org/officeDocument/2006/relationships/slideLayout" Target="../slideLayouts/slideLayout1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gZYHcSof9y4"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3" Type="http://schemas.openxmlformats.org/officeDocument/2006/relationships/hyperlink" Target="https://en.wikipedia.org/wiki/47th_United_States_Congress" TargetMode="External"/><Relationship Id="rId2" Type="http://schemas.openxmlformats.org/officeDocument/2006/relationships/notesSlide" Target="../notesSlides/notesSlide171.xml"/><Relationship Id="rId1" Type="http://schemas.openxmlformats.org/officeDocument/2006/relationships/slideLayout" Target="../slideLayouts/slideLayout3.xml"/><Relationship Id="rId5" Type="http://schemas.openxmlformats.org/officeDocument/2006/relationships/hyperlink" Target="https://en.wikipedia.org/wiki/Spoils_system" TargetMode="External"/><Relationship Id="rId4" Type="http://schemas.openxmlformats.org/officeDocument/2006/relationships/hyperlink" Target="https://en.wikipedia.org/wiki/Federal_government_of_the_United_States" TargetMode="External"/></Relationships>
</file>

<file path=ppt/slides/_rels/slide172.xml.rels><?xml version="1.0" encoding="UTF-8" standalone="yes"?>
<Relationships xmlns="http://schemas.openxmlformats.org/package/2006/relationships"><Relationship Id="rId3" Type="http://schemas.openxmlformats.org/officeDocument/2006/relationships/hyperlink" Target="http://www.youtube.com/watch?v=JpW-r22kBUk" TargetMode="External"/><Relationship Id="rId2" Type="http://schemas.openxmlformats.org/officeDocument/2006/relationships/notesSlide" Target="../notesSlides/notesSlide172.xml"/><Relationship Id="rId1" Type="http://schemas.openxmlformats.org/officeDocument/2006/relationships/slideLayout" Target="../slideLayouts/slideLayout11.xml"/><Relationship Id="rId4" Type="http://schemas.openxmlformats.org/officeDocument/2006/relationships/image" Target="../media/image95.jpg"/></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3" Type="http://schemas.openxmlformats.org/officeDocument/2006/relationships/hyperlink" Target="http://www.youtube.com/watch?v=umiNLMmY9R8" TargetMode="External"/><Relationship Id="rId2" Type="http://schemas.openxmlformats.org/officeDocument/2006/relationships/notesSlide" Target="../notesSlides/notesSlide175.xml"/><Relationship Id="rId1" Type="http://schemas.openxmlformats.org/officeDocument/2006/relationships/slideLayout" Target="../slideLayouts/slideLayout11.xml"/><Relationship Id="rId4" Type="http://schemas.openxmlformats.org/officeDocument/2006/relationships/image" Target="../media/image96.jpg"/></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eqEw_9_sLVk"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180.xml.rels><?xml version="1.0" encoding="UTF-8" standalone="yes"?>
<Relationships xmlns="http://schemas.openxmlformats.org/package/2006/relationships"><Relationship Id="rId3" Type="http://schemas.openxmlformats.org/officeDocument/2006/relationships/hyperlink" Target="https://www.epa.gov/compliance/how-we-monitor-compliance" TargetMode="External"/><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3" Type="http://schemas.openxmlformats.org/officeDocument/2006/relationships/hyperlink" Target="http://www.youtube.com/watch?v=rJSuEsqJLBk" TargetMode="External"/><Relationship Id="rId2" Type="http://schemas.openxmlformats.org/officeDocument/2006/relationships/notesSlide" Target="../notesSlides/notesSlide181.xml"/><Relationship Id="rId1" Type="http://schemas.openxmlformats.org/officeDocument/2006/relationships/slideLayout" Target="../slideLayouts/slideLayout11.xml"/><Relationship Id="rId4" Type="http://schemas.openxmlformats.org/officeDocument/2006/relationships/image" Target="../media/image97.jpg"/></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3" Type="http://schemas.openxmlformats.org/officeDocument/2006/relationships/hyperlink" Target="http://www.youtube.com/watch?v=rKds54ksBAo" TargetMode="External"/><Relationship Id="rId2" Type="http://schemas.openxmlformats.org/officeDocument/2006/relationships/notesSlide" Target="../notesSlides/notesSlide186.xml"/><Relationship Id="rId1" Type="http://schemas.openxmlformats.org/officeDocument/2006/relationships/slideLayout" Target="../slideLayouts/slideLayout11.xml"/><Relationship Id="rId4" Type="http://schemas.openxmlformats.org/officeDocument/2006/relationships/image" Target="../media/image93.jpg"/></Relationships>
</file>

<file path=ppt/slides/_rels/slide187.xml.rels><?xml version="1.0" encoding="UTF-8" standalone="yes"?>
<Relationships xmlns="http://schemas.openxmlformats.org/package/2006/relationships"><Relationship Id="rId3" Type="http://schemas.openxmlformats.org/officeDocument/2006/relationships/hyperlink" Target="http://www.youtube.com/watch?v=5vNAmvmHXs0" TargetMode="External"/><Relationship Id="rId2" Type="http://schemas.openxmlformats.org/officeDocument/2006/relationships/notesSlide" Target="../notesSlides/notesSlide187.xml"/><Relationship Id="rId1" Type="http://schemas.openxmlformats.org/officeDocument/2006/relationships/slideLayout" Target="../slideLayouts/slideLayout11.xml"/><Relationship Id="rId4" Type="http://schemas.openxmlformats.org/officeDocument/2006/relationships/image" Target="../media/image93.jpg"/></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image" Target="../media/image98.gif"/><Relationship Id="rId2" Type="http://schemas.openxmlformats.org/officeDocument/2006/relationships/notesSlide" Target="../notesSlides/notesSlide18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9WgLgBIEyJM"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190.xml.rels><?xml version="1.0" encoding="UTF-8" standalone="yes"?>
<Relationships xmlns="http://schemas.openxmlformats.org/package/2006/relationships"><Relationship Id="rId3" Type="http://schemas.openxmlformats.org/officeDocument/2006/relationships/hyperlink" Target="http://www.youtube.com/watch?v=dO1NVFHUKL0" TargetMode="External"/><Relationship Id="rId2" Type="http://schemas.openxmlformats.org/officeDocument/2006/relationships/notesSlide" Target="../notesSlides/notesSlide190.xml"/><Relationship Id="rId1" Type="http://schemas.openxmlformats.org/officeDocument/2006/relationships/slideLayout" Target="../slideLayouts/slideLayout11.xml"/><Relationship Id="rId4" Type="http://schemas.openxmlformats.org/officeDocument/2006/relationships/image" Target="../media/image99.jpg"/></Relationships>
</file>

<file path=ppt/slides/_rels/slide191.xml.rels><?xml version="1.0" encoding="UTF-8" standalone="yes"?>
<Relationships xmlns="http://schemas.openxmlformats.org/package/2006/relationships"><Relationship Id="rId3" Type="http://schemas.openxmlformats.org/officeDocument/2006/relationships/hyperlink" Target="http://www.youtube.com/watch?v=JETwCN5k0_o" TargetMode="External"/><Relationship Id="rId2" Type="http://schemas.openxmlformats.org/officeDocument/2006/relationships/notesSlide" Target="../notesSlides/notesSlide191.xml"/><Relationship Id="rId1" Type="http://schemas.openxmlformats.org/officeDocument/2006/relationships/slideLayout" Target="../slideLayouts/slideLayout11.xml"/><Relationship Id="rId4" Type="http://schemas.openxmlformats.org/officeDocument/2006/relationships/image" Target="../media/image100.jpg"/></Relationships>
</file>

<file path=ppt/slides/_rels/slide192.xml.rels><?xml version="1.0" encoding="UTF-8" standalone="yes"?>
<Relationships xmlns="http://schemas.openxmlformats.org/package/2006/relationships"><Relationship Id="rId3" Type="http://schemas.openxmlformats.org/officeDocument/2006/relationships/hyperlink" Target="http://www.youtube.com/watch?v=Y1iMpEE8vT8" TargetMode="External"/><Relationship Id="rId2" Type="http://schemas.openxmlformats.org/officeDocument/2006/relationships/notesSlide" Target="../notesSlides/notesSlide192.xml"/><Relationship Id="rId1" Type="http://schemas.openxmlformats.org/officeDocument/2006/relationships/slideLayout" Target="../slideLayouts/slideLayout11.xml"/><Relationship Id="rId4" Type="http://schemas.openxmlformats.org/officeDocument/2006/relationships/image" Target="../media/image10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d6DALKMRUv4"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Standing_Rules_of_the_United_States_Senate"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en.wikipedia.org/wiki/Filibuster#cite_note-58" TargetMode="External"/><Relationship Id="rId5" Type="http://schemas.openxmlformats.org/officeDocument/2006/relationships/hyperlink" Target="https://en.wikipedia.org/wiki/Standing_Rules_of_the_United_States_Senate,_Rule_XXII" TargetMode="External"/><Relationship Id="rId4" Type="http://schemas.openxmlformats.org/officeDocument/2006/relationships/hyperlink" Target="https://en.wikipedia.org/wiki/Clotu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NNbJ8kKSodU"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JdNlpY7ImOg"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uN7PNJZ_lKE"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MW9E3YuFRfo" TargetMode="External"/><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NTaczK-tvzs"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ejHpsqge9sA"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hyperlink" Target="https://en.wikipedia.org/wiki/Legislative"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www.youtube.com/watch?v=soNO1iflers" TargetMode="External"/><Relationship Id="rId2" Type="http://schemas.openxmlformats.org/officeDocument/2006/relationships/notesSlide" Target="../notesSlides/notesSlide53.xml"/><Relationship Id="rId1" Type="http://schemas.openxmlformats.org/officeDocument/2006/relationships/slideLayout" Target="../slideLayouts/slideLayout11.xml"/><Relationship Id="rId4" Type="http://schemas.openxmlformats.org/officeDocument/2006/relationships/image" Target="../media/image32.jpg"/></Relationships>
</file>

<file path=ppt/slides/_rels/slide54.xml.rels><?xml version="1.0" encoding="UTF-8" standalone="yes"?>
<Relationships xmlns="http://schemas.openxmlformats.org/package/2006/relationships"><Relationship Id="rId3" Type="http://schemas.openxmlformats.org/officeDocument/2006/relationships/hyperlink" Target="http://www.youtube.com/watch?v=B7cT6nWeijM" TargetMode="External"/><Relationship Id="rId2" Type="http://schemas.openxmlformats.org/officeDocument/2006/relationships/notesSlide" Target="../notesSlides/notesSlide54.xml"/><Relationship Id="rId1" Type="http://schemas.openxmlformats.org/officeDocument/2006/relationships/slideLayout" Target="../slideLayouts/slideLayout11.xml"/><Relationship Id="rId4" Type="http://schemas.openxmlformats.org/officeDocument/2006/relationships/image" Target="../media/image33.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en.wikipedia.org/wiki/Political_agenda"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hyperlink" Target="https://en.wikipedia.org/wiki/Consensus_decision-making"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en.wikipedia.org/wiki/Demographic" TargetMode="External"/><Relationship Id="rId3" Type="http://schemas.openxmlformats.org/officeDocument/2006/relationships/hyperlink" Target="https://en.wikipedia.org/wiki/Boundary_delimitation" TargetMode="External"/><Relationship Id="rId7" Type="http://schemas.openxmlformats.org/officeDocument/2006/relationships/hyperlink" Target="https://en.wikipedia.org/wiki/Salamanders_in_folklore"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hyperlink" Target="https://en.wikipedia.org/wiki/Boston" TargetMode="External"/><Relationship Id="rId5" Type="http://schemas.openxmlformats.org/officeDocument/2006/relationships/hyperlink" Target="https://en.wikipedia.org/wiki/Governor_of_Massachusetts" TargetMode="External"/><Relationship Id="rId4" Type="http://schemas.openxmlformats.org/officeDocument/2006/relationships/hyperlink" Target="https://en.wikipedia.org/wiki/Elbridge_Gerry"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hyperlink" Target="https://en.wikipedia.org/wiki/Midterm_elections"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en.wikipedia.org/wiki/Herbert_Hoover"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www.youtube.com/watch?v=-7fdYkbpdA4" TargetMode="External"/><Relationship Id="rId2" Type="http://schemas.openxmlformats.org/officeDocument/2006/relationships/notesSlide" Target="../notesSlides/notesSlide62.xml"/><Relationship Id="rId1" Type="http://schemas.openxmlformats.org/officeDocument/2006/relationships/slideLayout" Target="../slideLayouts/slideLayout11.xml"/><Relationship Id="rId4" Type="http://schemas.openxmlformats.org/officeDocument/2006/relationships/image" Target="../media/image34.jpg"/></Relationships>
</file>

<file path=ppt/slides/_rels/slide6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hyperlink" Target="http://www.youtube.com/watch?v=Gf1ntchb2T8" TargetMode="External"/><Relationship Id="rId2" Type="http://schemas.openxmlformats.org/officeDocument/2006/relationships/notesSlide" Target="../notesSlides/notesSlide64.xml"/><Relationship Id="rId1" Type="http://schemas.openxmlformats.org/officeDocument/2006/relationships/slideLayout" Target="../slideLayouts/slideLayout11.xml"/><Relationship Id="rId6" Type="http://schemas.openxmlformats.org/officeDocument/2006/relationships/image" Target="../media/image37.jpg"/><Relationship Id="rId5" Type="http://schemas.openxmlformats.org/officeDocument/2006/relationships/hyperlink" Target="http://www.youtube.com/watch?v=j6ODDqKMR5Y" TargetMode="External"/><Relationship Id="rId4" Type="http://schemas.openxmlformats.org/officeDocument/2006/relationships/image" Target="../media/image36.jpg"/></Relationships>
</file>

<file path=ppt/slides/_rels/slide65.xml.rels><?xml version="1.0" encoding="UTF-8" standalone="yes"?>
<Relationships xmlns="http://schemas.openxmlformats.org/package/2006/relationships"><Relationship Id="rId3" Type="http://schemas.openxmlformats.org/officeDocument/2006/relationships/hyperlink" Target="http://www.youtube.com/watch?v=BRci0YT3DDs" TargetMode="External"/><Relationship Id="rId2" Type="http://schemas.openxmlformats.org/officeDocument/2006/relationships/notesSlide" Target="../notesSlides/notesSlide65.xml"/><Relationship Id="rId1" Type="http://schemas.openxmlformats.org/officeDocument/2006/relationships/slideLayout" Target="../slideLayouts/slideLayout11.xml"/><Relationship Id="rId4" Type="http://schemas.openxmlformats.org/officeDocument/2006/relationships/image" Target="../media/image38.jpg"/></Relationships>
</file>

<file path=ppt/slides/_rels/slide66.xml.rels><?xml version="1.0" encoding="UTF-8" standalone="yes"?>
<Relationships xmlns="http://schemas.openxmlformats.org/package/2006/relationships"><Relationship Id="rId3" Type="http://schemas.openxmlformats.org/officeDocument/2006/relationships/hyperlink" Target="http://www.youtube.com/watch?v=j6ODDqKMR5Y" TargetMode="External"/><Relationship Id="rId2" Type="http://schemas.openxmlformats.org/officeDocument/2006/relationships/notesSlide" Target="../notesSlides/notesSlide66.xml"/><Relationship Id="rId1" Type="http://schemas.openxmlformats.org/officeDocument/2006/relationships/slideLayout" Target="../slideLayouts/slideLayout11.xml"/><Relationship Id="rId4" Type="http://schemas.openxmlformats.org/officeDocument/2006/relationships/image" Target="../media/image37.jp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www.youtube.com/watch?v=W3xymrnXlbE" TargetMode="External"/><Relationship Id="rId2" Type="http://schemas.openxmlformats.org/officeDocument/2006/relationships/notesSlide" Target="../notesSlides/notesSlide69.xml"/><Relationship Id="rId1" Type="http://schemas.openxmlformats.org/officeDocument/2006/relationships/slideLayout" Target="../slideLayouts/slideLayout11.xml"/><Relationship Id="rId4" Type="http://schemas.openxmlformats.org/officeDocument/2006/relationships/image" Target="../media/image39.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hyperlink" Target="http://www.youtube.com/watch?v=iu8xZiqW3yg" TargetMode="External"/><Relationship Id="rId2" Type="http://schemas.openxmlformats.org/officeDocument/2006/relationships/notesSlide" Target="../notesSlides/notesSlide70.xml"/><Relationship Id="rId1" Type="http://schemas.openxmlformats.org/officeDocument/2006/relationships/slideLayout" Target="../slideLayouts/slideLayout11.xml"/><Relationship Id="rId4" Type="http://schemas.openxmlformats.org/officeDocument/2006/relationships/image" Target="../media/image40.jp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www.youtube.com/watch?v=I6L31soXw0I" TargetMode="External"/><Relationship Id="rId2" Type="http://schemas.openxmlformats.org/officeDocument/2006/relationships/notesSlide" Target="../notesSlides/notesSlide76.xml"/><Relationship Id="rId1" Type="http://schemas.openxmlformats.org/officeDocument/2006/relationships/slideLayout" Target="../slideLayouts/slideLayout11.xml"/><Relationship Id="rId4" Type="http://schemas.openxmlformats.org/officeDocument/2006/relationships/image" Target="../media/image43.jp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http://www.youtube.com/watch?v=n_3cBWrC5n8" TargetMode="External"/><Relationship Id="rId2" Type="http://schemas.openxmlformats.org/officeDocument/2006/relationships/notesSlide" Target="../notesSlides/notesSlide79.xml"/><Relationship Id="rId1" Type="http://schemas.openxmlformats.org/officeDocument/2006/relationships/slideLayout" Target="../slideLayouts/slideLayout11.xml"/><Relationship Id="rId4" Type="http://schemas.openxmlformats.org/officeDocument/2006/relationships/image" Target="../media/image44.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hyperlink" Target="http://www.youtube.com/watch?v=7Ex_ls_Umrs" TargetMode="External"/><Relationship Id="rId2" Type="http://schemas.openxmlformats.org/officeDocument/2006/relationships/notesSlide" Target="../notesSlides/notesSlide80.xml"/><Relationship Id="rId1" Type="http://schemas.openxmlformats.org/officeDocument/2006/relationships/slideLayout" Target="../slideLayouts/slideLayout11.xml"/><Relationship Id="rId4" Type="http://schemas.openxmlformats.org/officeDocument/2006/relationships/image" Target="../media/image45.jpg"/></Relationships>
</file>

<file path=ppt/slides/_rels/slide81.xml.rels><?xml version="1.0" encoding="UTF-8" standalone="yes"?>
<Relationships xmlns="http://schemas.openxmlformats.org/package/2006/relationships"><Relationship Id="rId3" Type="http://schemas.openxmlformats.org/officeDocument/2006/relationships/hyperlink" Target="http://www.youtube.com/watch?v=oyOf3g-PJ94" TargetMode="External"/><Relationship Id="rId2" Type="http://schemas.openxmlformats.org/officeDocument/2006/relationships/notesSlide" Target="../notesSlides/notesSlide81.xml"/><Relationship Id="rId1" Type="http://schemas.openxmlformats.org/officeDocument/2006/relationships/slideLayout" Target="../slideLayouts/slideLayout11.xml"/><Relationship Id="rId4" Type="http://schemas.openxmlformats.org/officeDocument/2006/relationships/image" Target="../media/image46.jp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hyperlink" Target="http://www.youtube.com/watch?v=-OsBdrZglMU" TargetMode="External"/><Relationship Id="rId2" Type="http://schemas.openxmlformats.org/officeDocument/2006/relationships/notesSlide" Target="../notesSlides/notesSlide83.xml"/><Relationship Id="rId1" Type="http://schemas.openxmlformats.org/officeDocument/2006/relationships/slideLayout" Target="../slideLayouts/slideLayout11.xml"/><Relationship Id="rId4" Type="http://schemas.openxmlformats.org/officeDocument/2006/relationships/image" Target="../media/image47.jpg"/></Relationships>
</file>

<file path=ppt/slides/_rels/slide84.xml.rels><?xml version="1.0" encoding="UTF-8" standalone="yes"?>
<Relationships xmlns="http://schemas.openxmlformats.org/package/2006/relationships"><Relationship Id="rId3" Type="http://schemas.openxmlformats.org/officeDocument/2006/relationships/hyperlink" Target="http://www.youtube.com/watch?v=6dsy_iohtoA" TargetMode="External"/><Relationship Id="rId2" Type="http://schemas.openxmlformats.org/officeDocument/2006/relationships/notesSlide" Target="../notesSlides/notesSlide84.xml"/><Relationship Id="rId1" Type="http://schemas.openxmlformats.org/officeDocument/2006/relationships/slideLayout" Target="../slideLayouts/slideLayout11.xml"/><Relationship Id="rId4" Type="http://schemas.openxmlformats.org/officeDocument/2006/relationships/image" Target="../media/image48.jp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hyperlink" Target="http://www.youtube.com/watch?v=-OsBdrZglMU" TargetMode="External"/><Relationship Id="rId2" Type="http://schemas.openxmlformats.org/officeDocument/2006/relationships/notesSlide" Target="../notesSlides/notesSlide86.xml"/><Relationship Id="rId1" Type="http://schemas.openxmlformats.org/officeDocument/2006/relationships/slideLayout" Target="../slideLayouts/slideLayout11.xml"/><Relationship Id="rId4" Type="http://schemas.openxmlformats.org/officeDocument/2006/relationships/image" Target="../media/image47.jpg"/></Relationships>
</file>

<file path=ppt/slides/_rels/slide87.xml.rels><?xml version="1.0" encoding="UTF-8" standalone="yes"?>
<Relationships xmlns="http://schemas.openxmlformats.org/package/2006/relationships"><Relationship Id="rId3" Type="http://schemas.openxmlformats.org/officeDocument/2006/relationships/hyperlink" Target="http://www.youtube.com/watch?v=qGzn636DREY" TargetMode="External"/><Relationship Id="rId2" Type="http://schemas.openxmlformats.org/officeDocument/2006/relationships/notesSlide" Target="../notesSlides/notesSlide87.xml"/><Relationship Id="rId1" Type="http://schemas.openxmlformats.org/officeDocument/2006/relationships/slideLayout" Target="../slideLayouts/slideLayout11.xml"/><Relationship Id="rId4" Type="http://schemas.openxmlformats.org/officeDocument/2006/relationships/image" Target="../media/image49.jpg"/></Relationships>
</file>

<file path=ppt/slides/_rels/slide88.xml.rels><?xml version="1.0" encoding="UTF-8" standalone="yes"?>
<Relationships xmlns="http://schemas.openxmlformats.org/package/2006/relationships"><Relationship Id="rId3" Type="http://schemas.openxmlformats.org/officeDocument/2006/relationships/hyperlink" Target="http://www.youtube.com/watch?v=xso5rd1rdXE" TargetMode="External"/><Relationship Id="rId2" Type="http://schemas.openxmlformats.org/officeDocument/2006/relationships/notesSlide" Target="../notesSlides/notesSlide88.xml"/><Relationship Id="rId1" Type="http://schemas.openxmlformats.org/officeDocument/2006/relationships/slideLayout" Target="../slideLayouts/slideLayout11.xml"/><Relationship Id="rId4" Type="http://schemas.openxmlformats.org/officeDocument/2006/relationships/image" Target="../media/image50.jpg"/></Relationships>
</file>

<file path=ppt/slides/_rels/slide89.xml.rels><?xml version="1.0" encoding="UTF-8" standalone="yes"?>
<Relationships xmlns="http://schemas.openxmlformats.org/package/2006/relationships"><Relationship Id="rId3" Type="http://schemas.openxmlformats.org/officeDocument/2006/relationships/hyperlink" Target="http://www.youtube.com/watch?v=v_7UsylXsIw" TargetMode="External"/><Relationship Id="rId2" Type="http://schemas.openxmlformats.org/officeDocument/2006/relationships/notesSlide" Target="../notesSlides/notesSlide89.xml"/><Relationship Id="rId1" Type="http://schemas.openxmlformats.org/officeDocument/2006/relationships/slideLayout" Target="../slideLayouts/slideLayout11.xml"/><Relationship Id="rId4" Type="http://schemas.openxmlformats.org/officeDocument/2006/relationships/image" Target="../media/image51.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hyperlink" Target="http://www.youtube.com/watch?v=0xnzGSV66x4" TargetMode="External"/><Relationship Id="rId2" Type="http://schemas.openxmlformats.org/officeDocument/2006/relationships/notesSlide" Target="../notesSlides/notesSlide93.xml"/><Relationship Id="rId1" Type="http://schemas.openxmlformats.org/officeDocument/2006/relationships/slideLayout" Target="../slideLayouts/slideLayout11.xml"/><Relationship Id="rId4" Type="http://schemas.openxmlformats.org/officeDocument/2006/relationships/image" Target="../media/image54.jp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hyperlink" Target="http://www.youtube.com/watch?v=civXpHrkRHw" TargetMode="External"/><Relationship Id="rId2" Type="http://schemas.openxmlformats.org/officeDocument/2006/relationships/notesSlide" Target="../notesSlides/notesSlide95.xml"/><Relationship Id="rId1" Type="http://schemas.openxmlformats.org/officeDocument/2006/relationships/slideLayout" Target="../slideLayouts/slideLayout11.xml"/><Relationship Id="rId4" Type="http://schemas.openxmlformats.org/officeDocument/2006/relationships/image" Target="../media/image55.jp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hyperlink" Target="http://www.youtube.com/watch?v=FURC9e5ftgI" TargetMode="External"/><Relationship Id="rId2" Type="http://schemas.openxmlformats.org/officeDocument/2006/relationships/notesSlide" Target="../notesSlides/notesSlide97.xml"/><Relationship Id="rId1" Type="http://schemas.openxmlformats.org/officeDocument/2006/relationships/slideLayout" Target="../slideLayouts/slideLayout11.xml"/><Relationship Id="rId4" Type="http://schemas.openxmlformats.org/officeDocument/2006/relationships/image" Target="../media/image56.jpg"/></Relationships>
</file>

<file path=ppt/slides/_rels/slide98.xml.rels><?xml version="1.0" encoding="UTF-8" standalone="yes"?>
<Relationships xmlns="http://schemas.openxmlformats.org/package/2006/relationships"><Relationship Id="rId3" Type="http://schemas.openxmlformats.org/officeDocument/2006/relationships/hyperlink" Target="http://www.youtube.com/watch?v=jJ5-8DHqDak" TargetMode="External"/><Relationship Id="rId2" Type="http://schemas.openxmlformats.org/officeDocument/2006/relationships/notesSlide" Target="../notesSlides/notesSlide98.xml"/><Relationship Id="rId1" Type="http://schemas.openxmlformats.org/officeDocument/2006/relationships/slideLayout" Target="../slideLayouts/slideLayout11.xml"/><Relationship Id="rId4" Type="http://schemas.openxmlformats.org/officeDocument/2006/relationships/image" Target="../media/image57.jpg"/></Relationships>
</file>

<file path=ppt/slides/_rels/slide99.xml.rels><?xml version="1.0" encoding="UTF-8" standalone="yes"?>
<Relationships xmlns="http://schemas.openxmlformats.org/package/2006/relationships"><Relationship Id="rId3" Type="http://schemas.openxmlformats.org/officeDocument/2006/relationships/hyperlink" Target="http://www.youtube.com/watch?v=Vm7uZYYiX9I" TargetMode="External"/><Relationship Id="rId2" Type="http://schemas.openxmlformats.org/officeDocument/2006/relationships/notesSlide" Target="../notesSlides/notesSlide99.xml"/><Relationship Id="rId1" Type="http://schemas.openxmlformats.org/officeDocument/2006/relationships/slideLayout" Target="../slideLayouts/slideLayout11.xml"/><Relationship Id="rId4" Type="http://schemas.openxmlformats.org/officeDocument/2006/relationships/image" Target="../media/image5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subTitle" idx="1"/>
          </p:nvPr>
        </p:nvSpPr>
        <p:spPr>
          <a:xfrm>
            <a:off x="308550" y="1693626"/>
            <a:ext cx="8374500" cy="147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b="1">
                <a:latin typeface="Nunito"/>
                <a:ea typeface="Nunito"/>
                <a:cs typeface="Nunito"/>
                <a:sym typeface="Nunito"/>
              </a:rPr>
              <a:t>Unit II</a:t>
            </a:r>
            <a:endParaRPr sz="1400" b="1">
              <a:latin typeface="Nunito"/>
              <a:ea typeface="Nunito"/>
              <a:cs typeface="Nunito"/>
              <a:sym typeface="Nunito"/>
            </a:endParaRPr>
          </a:p>
          <a:p>
            <a:pPr marL="0" marR="0" lvl="0" indent="0" algn="ctr" rtl="0">
              <a:lnSpc>
                <a:spcPct val="100000"/>
              </a:lnSpc>
              <a:spcBef>
                <a:spcPts val="0"/>
              </a:spcBef>
              <a:spcAft>
                <a:spcPts val="0"/>
              </a:spcAft>
              <a:buNone/>
            </a:pPr>
            <a:r>
              <a:rPr lang="en" sz="3600" b="1">
                <a:latin typeface="Nunito"/>
                <a:ea typeface="Nunito"/>
                <a:cs typeface="Nunito"/>
                <a:sym typeface="Nunito"/>
              </a:rPr>
              <a:t>Interactions</a:t>
            </a:r>
            <a:endParaRPr sz="3600" b="1">
              <a:latin typeface="Nunito"/>
              <a:ea typeface="Nunito"/>
              <a:cs typeface="Nunito"/>
              <a:sym typeface="Nunito"/>
            </a:endParaRPr>
          </a:p>
          <a:p>
            <a:pPr marL="0" marR="0" lvl="0" indent="0" algn="ctr" rtl="0">
              <a:lnSpc>
                <a:spcPct val="100000"/>
              </a:lnSpc>
              <a:spcBef>
                <a:spcPts val="0"/>
              </a:spcBef>
              <a:spcAft>
                <a:spcPts val="0"/>
              </a:spcAft>
              <a:buNone/>
            </a:pPr>
            <a:r>
              <a:rPr lang="en" sz="3600" b="1">
                <a:latin typeface="Nunito"/>
                <a:ea typeface="Nunito"/>
                <a:cs typeface="Nunito"/>
                <a:sym typeface="Nunito"/>
              </a:rPr>
              <a:t>Among Branches of Government</a:t>
            </a:r>
            <a:br>
              <a:rPr lang="en" sz="3600">
                <a:latin typeface="Nunito"/>
                <a:ea typeface="Nunito"/>
                <a:cs typeface="Nunito"/>
                <a:sym typeface="Nunito"/>
              </a:rPr>
            </a:br>
            <a:endParaRPr sz="3800">
              <a:latin typeface="Nunito"/>
              <a:ea typeface="Nunito"/>
              <a:cs typeface="Nunito"/>
              <a:sym typeface="Nunito"/>
            </a:endParaRPr>
          </a:p>
        </p:txBody>
      </p:sp>
      <p:sp>
        <p:nvSpPr>
          <p:cNvPr id="129" name="Google Shape;129;p13"/>
          <p:cNvSpPr txBox="1"/>
          <p:nvPr/>
        </p:nvSpPr>
        <p:spPr>
          <a:xfrm>
            <a:off x="5418575" y="4308850"/>
            <a:ext cx="3392100" cy="52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rgbClr val="999999"/>
                </a:solidFill>
              </a:rPr>
              <a:t>Created November 2019</a:t>
            </a:r>
            <a:endParaRPr sz="1000">
              <a:solidFill>
                <a:srgbClr val="999999"/>
              </a:solidFill>
            </a:endParaRPr>
          </a:p>
          <a:p>
            <a:pPr marL="0" lvl="0" indent="0" algn="r" rtl="0">
              <a:spcBef>
                <a:spcPts val="0"/>
              </a:spcBef>
              <a:spcAft>
                <a:spcPts val="0"/>
              </a:spcAft>
              <a:buNone/>
            </a:pPr>
            <a:r>
              <a:rPr lang="en" sz="1000">
                <a:solidFill>
                  <a:srgbClr val="999999"/>
                </a:solidFill>
              </a:rPr>
              <a:t>Version 1.0</a:t>
            </a:r>
            <a:endParaRPr sz="1000">
              <a:solidFill>
                <a:srgbClr val="999999"/>
              </a:solidFill>
            </a:endParaRPr>
          </a:p>
          <a:p>
            <a:pPr marL="0" lvl="0" indent="0" algn="r" rtl="0">
              <a:spcBef>
                <a:spcPts val="0"/>
              </a:spcBef>
              <a:spcAft>
                <a:spcPts val="0"/>
              </a:spcAft>
              <a:buNone/>
            </a:pPr>
            <a:r>
              <a:rPr lang="en" sz="1000">
                <a:solidFill>
                  <a:srgbClr val="999999"/>
                </a:solidFill>
              </a:rPr>
              <a:t>ppaccone@smusd.us</a:t>
            </a:r>
            <a:endParaRPr sz="1000">
              <a:solidFill>
                <a:srgbClr val="999999"/>
              </a:solidFill>
            </a:endParaRPr>
          </a:p>
          <a:p>
            <a:pPr marL="0" lvl="0" indent="0" algn="r" rtl="0">
              <a:spcBef>
                <a:spcPts val="0"/>
              </a:spcBef>
              <a:spcAft>
                <a:spcPts val="0"/>
              </a:spcAft>
              <a:buNone/>
            </a:pPr>
            <a:endParaRPr sz="1000">
              <a:solidFill>
                <a:srgbClr val="999999"/>
              </a:solidFill>
              <a:latin typeface="Calibri"/>
              <a:ea typeface="Calibri"/>
              <a:cs typeface="Calibri"/>
              <a:sym typeface="Calibri"/>
            </a:endParaRPr>
          </a:p>
        </p:txBody>
      </p:sp>
      <p:sp>
        <p:nvSpPr>
          <p:cNvPr id="130" name="Google Shape;130;p13"/>
          <p:cNvSpPr txBox="1"/>
          <p:nvPr/>
        </p:nvSpPr>
        <p:spPr>
          <a:xfrm>
            <a:off x="0" y="3168980"/>
            <a:ext cx="9144000" cy="14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Twenty-Eight (28) Fifty-Five Minute Class Periods for the Year-Long Course</a:t>
            </a:r>
            <a:br>
              <a:rPr lang="en" sz="900"/>
            </a:br>
            <a:r>
              <a:rPr lang="en" sz="900"/>
              <a:t>Fourteen (14) Forty-Five Minute Class Periods for the Semester-Long Course</a:t>
            </a:r>
            <a:endParaRPr sz="900"/>
          </a:p>
          <a:p>
            <a:pPr marL="0" lvl="0" indent="0" algn="ctr" rtl="0">
              <a:lnSpc>
                <a:spcPct val="115000"/>
              </a:lnSpc>
              <a:spcBef>
                <a:spcPts val="0"/>
              </a:spcBef>
              <a:spcAft>
                <a:spcPts val="0"/>
              </a:spcAft>
              <a:buNone/>
            </a:pPr>
            <a:endParaRPr sz="1200"/>
          </a:p>
          <a:p>
            <a:pPr marL="0" lvl="0" indent="0" algn="ctr" rtl="0">
              <a:spcBef>
                <a:spcPts val="0"/>
              </a:spcBef>
              <a:spcAft>
                <a:spcPts val="0"/>
              </a:spcAft>
              <a:buNone/>
            </a:pPr>
            <a:r>
              <a:rPr lang="en" sz="1100" b="1"/>
              <a:t>Click </a:t>
            </a:r>
            <a:r>
              <a:rPr lang="en" sz="1100" b="1" u="sng">
                <a:solidFill>
                  <a:schemeClr val="hlink"/>
                </a:solidFill>
                <a:hlinkClick r:id="rId3"/>
              </a:rPr>
              <a:t>here</a:t>
            </a:r>
            <a:r>
              <a:rPr lang="en" sz="1100" b="1"/>
              <a:t> to view an outline that corresponds with this slideshow</a:t>
            </a:r>
            <a:endParaRPr sz="1100" b="1"/>
          </a:p>
          <a:p>
            <a:pPr marL="0" lvl="0" indent="0" algn="l" rtl="0">
              <a:spcBef>
                <a:spcPts val="0"/>
              </a:spcBef>
              <a:spcAft>
                <a:spcPts val="0"/>
              </a:spcAft>
              <a:buNone/>
            </a:pPr>
            <a:endParaRPr sz="3800" b="1">
              <a:solidFill>
                <a:schemeClr val="lt1"/>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2"/>
          <p:cNvPicPr preferRelativeResize="0"/>
          <p:nvPr/>
        </p:nvPicPr>
        <p:blipFill>
          <a:blip r:embed="rId3">
            <a:alphaModFix/>
          </a:blip>
          <a:stretch>
            <a:fillRect/>
          </a:stretch>
        </p:blipFill>
        <p:spPr>
          <a:xfrm>
            <a:off x="714375" y="0"/>
            <a:ext cx="7715250" cy="51435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1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2.6: Expansion of Presidential Power (Con-4.C.2)</a:t>
            </a:r>
            <a:endParaRPr sz="1200">
              <a:solidFill>
                <a:srgbClr val="0000FF"/>
              </a:solidFill>
              <a:latin typeface="Arial"/>
              <a:ea typeface="Arial"/>
              <a:cs typeface="Arial"/>
              <a:sym typeface="Arial"/>
            </a:endParaRPr>
          </a:p>
        </p:txBody>
      </p:sp>
      <p:sp>
        <p:nvSpPr>
          <p:cNvPr id="686" name="Google Shape;686;p112"/>
          <p:cNvSpPr txBox="1">
            <a:spLocks noGrp="1"/>
          </p:cNvSpPr>
          <p:nvPr>
            <p:ph type="body" idx="1"/>
          </p:nvPr>
        </p:nvSpPr>
        <p:spPr>
          <a:xfrm>
            <a:off x="833325" y="947500"/>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 sz="1700">
                <a:solidFill>
                  <a:srgbClr val="FF0000"/>
                </a:solidFill>
                <a:latin typeface="Arial"/>
                <a:ea typeface="Arial"/>
                <a:cs typeface="Arial"/>
                <a:sym typeface="Arial"/>
              </a:rPr>
              <a:t>Term-of-office and constitutional-power restrictions, including the passage of the Twenty-Second Amendment, demonstrate changing presidential roles. </a:t>
            </a:r>
            <a:endParaRPr sz="1700">
              <a:solidFill>
                <a:srgbClr val="FF0000"/>
              </a:solidFill>
              <a:latin typeface="Arial"/>
              <a:ea typeface="Arial"/>
              <a:cs typeface="Arial"/>
              <a:sym typeface="Arial"/>
            </a:endParaRPr>
          </a:p>
          <a:p>
            <a:pPr marL="0" marR="0" lvl="0" indent="0" algn="l" rtl="0">
              <a:lnSpc>
                <a:spcPct val="115000"/>
              </a:lnSpc>
              <a:spcBef>
                <a:spcPts val="1200"/>
              </a:spcBef>
              <a:spcAft>
                <a:spcPts val="0"/>
              </a:spcAft>
              <a:buNone/>
            </a:pPr>
            <a:r>
              <a:rPr lang="en" sz="1700">
                <a:solidFill>
                  <a:srgbClr val="FF0000"/>
                </a:solidFill>
                <a:latin typeface="Arial"/>
                <a:ea typeface="Arial"/>
                <a:cs typeface="Arial"/>
                <a:sym typeface="Arial"/>
              </a:rPr>
              <a:t>					</a:t>
            </a:r>
            <a:endParaRPr sz="1700">
              <a:solidFill>
                <a:srgbClr val="FF0000"/>
              </a:solidFill>
              <a:latin typeface="Arial"/>
              <a:ea typeface="Arial"/>
              <a:cs typeface="Arial"/>
              <a:sym typeface="Arial"/>
            </a:endParaRPr>
          </a:p>
          <a:p>
            <a:pPr marL="0" marR="0" lvl="0" indent="0" algn="l" rtl="0">
              <a:lnSpc>
                <a:spcPct val="115000"/>
              </a:lnSpc>
              <a:spcBef>
                <a:spcPts val="1200"/>
              </a:spcBef>
              <a:spcAft>
                <a:spcPts val="0"/>
              </a:spcAft>
              <a:buNone/>
            </a:pPr>
            <a:r>
              <a:rPr lang="en" sz="1700">
                <a:solidFill>
                  <a:srgbClr val="FF0000"/>
                </a:solidFill>
                <a:latin typeface="Arial"/>
                <a:ea typeface="Arial"/>
                <a:cs typeface="Arial"/>
                <a:sym typeface="Arial"/>
              </a:rPr>
              <a:t>				</a:t>
            </a:r>
            <a:endParaRPr sz="1700">
              <a:solidFill>
                <a:srgbClr val="FF0000"/>
              </a:solidFill>
              <a:latin typeface="Arial"/>
              <a:ea typeface="Arial"/>
              <a:cs typeface="Arial"/>
              <a:sym typeface="Arial"/>
            </a:endParaRPr>
          </a:p>
          <a:p>
            <a:pPr marL="0" marR="0" lvl="0" indent="0" algn="l" rtl="0">
              <a:lnSpc>
                <a:spcPct val="115000"/>
              </a:lnSpc>
              <a:spcBef>
                <a:spcPts val="1200"/>
              </a:spcBef>
              <a:spcAft>
                <a:spcPts val="0"/>
              </a:spcAft>
              <a:buNone/>
            </a:pPr>
            <a:r>
              <a:rPr lang="en" sz="1700">
                <a:solidFill>
                  <a:srgbClr val="FF0000"/>
                </a:solidFill>
                <a:latin typeface="Arial"/>
                <a:ea typeface="Arial"/>
                <a:cs typeface="Arial"/>
                <a:sym typeface="Arial"/>
              </a:rPr>
              <a:t>			</a:t>
            </a: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13"/>
          <p:cNvSpPr txBox="1"/>
          <p:nvPr/>
        </p:nvSpPr>
        <p:spPr>
          <a:xfrm>
            <a:off x="6858000" y="20349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The 22nd Amendment</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History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1:38</a:t>
            </a:r>
            <a:endParaRPr sz="1200">
              <a:latin typeface="Nunito"/>
              <a:ea typeface="Nunito"/>
              <a:cs typeface="Nunito"/>
              <a:sym typeface="Nunito"/>
            </a:endParaRPr>
          </a:p>
        </p:txBody>
      </p:sp>
      <p:sp>
        <p:nvSpPr>
          <p:cNvPr id="692" name="Google Shape;692;p113"/>
          <p:cNvSpPr txBox="1"/>
          <p:nvPr/>
        </p:nvSpPr>
        <p:spPr>
          <a:xfrm>
            <a:off x="4307500" y="1212725"/>
            <a:ext cx="7344300" cy="8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693" name="Google Shape;693;p113" descr="Today, every President is restricted to serving two full terms in office. But that wasn't always the case. Historian David Eisenbach explains why. #America 101 &#10;&#10;Subscribe for more from HISTORY:&#10;http://www.youtube.com/subscription_center?add_user=historychannel&#10;&#10;Discover more about United States presidential elections here:&#10;http://www.history.com/topics/us-presidents/presidential-elections&#10;&#10;...and check out biographies of every U.S. president (so far):&#10;http://www.history.com/topics/us-presidents&#10;&#10;Here are 9 things you might not know about the electoral college:&#10;http://www.history.com/news/9-things-you-may-not-know-about-the-electoral-college&#10;&#10;Why do we vote on a Tuesday in November?&#10;http://www.history.com/news/ask-history/why-do-we-vote-on-a-tuesday-in-november&#10;&#10;Why is the Republican Party known as the GOP?&#10;http://www.history.com/news/ask-history/election-101-why-is-the-republican-party-known-as-the-g-o-p&#10;&#10;Newsletter: https://www.history.com/newsletter&#10;Website - http://www.history.com&#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 get the best of HISTORY with exclusive videos on our most popular topic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America 101: Why Do We Have Presidential Term Limits? | History">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114"/>
          <p:cNvSpPr txBox="1"/>
          <p:nvPr/>
        </p:nvSpPr>
        <p:spPr>
          <a:xfrm>
            <a:off x="6858000" y="20349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The 22nd Amendment</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Hip Hughes</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6:08</a:t>
            </a:r>
            <a:endParaRPr sz="1200">
              <a:latin typeface="Nunito"/>
              <a:ea typeface="Nunito"/>
              <a:cs typeface="Nunito"/>
              <a:sym typeface="Nunito"/>
            </a:endParaRPr>
          </a:p>
        </p:txBody>
      </p:sp>
      <p:sp>
        <p:nvSpPr>
          <p:cNvPr id="699" name="Google Shape;699;p114"/>
          <p:cNvSpPr txBox="1"/>
          <p:nvPr/>
        </p:nvSpPr>
        <p:spPr>
          <a:xfrm>
            <a:off x="4307500" y="1212725"/>
            <a:ext cx="7344300" cy="8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700" name="Google Shape;700;p114" descr="The 22nd Amendment of the US Constitution explained for students and life long learners. &#10;&#10;&#10;Check out the rest of the Constitution for Dummies Series http://www.youtube.com/playlist?list=...&#10;&#10;Follow me on Twitter @HipHughes www.twitter.com/hiphughes&#10;&quot;An informed citizenry is the only true repository of the public will.&quot; TJ&#10;Subscribe to my fellow EDU Gurus!!&#10;&#10;AMOR SCIENDI&#10;&#10;http://www.youtube.com/AmorSciendi&#10;&#10;ASAP SCIENCE&#10;&#10;http://www.youtube.com/AsapSCIENCE&#10;&#10;BOZEMAN BIOLOGY&#10;&#10;http://www.youtube.com/bozemanbiology&#10;&#10;KUMESHI CHAN&#10;&#10;http://www.youtube.com/KemushiChan&#10;&#10;BITE-SCIZED SCIENCE&#10;&#10;http://www.youtube.com/Lexie527&#10;&#10;MATH APPITICIAN&#10;&#10;http://www.youtube.com/mathapptician&#10;&#10;MYLES POWER&#10;&#10;http://www.youtube.com/powerm1985&#10;&#10;PROFS POP&#10;&#10;http://www.youtube.com/profspop&#10;&#10;SPANISH IS YOUR AMIGO&#10;&#10;http://www.youtube.com/SpanishIsYourA...&#10;&#10;Subscribe to these geniuses!&#10;&#10;Smarter Every Day http://www.youtube.com/user/destinws2&#10;&#10;History for Music Lovers http://www.youtube.com/user/historyte...&#10;&#10;Crash Course w/ the Green Brothers http://www.youtube.com/crashcourse&#10;&#10;Steve Spangler Science: http://www.youtube.com/SteveSpanglerS...&#10;&#10;Minute Physics: http://www.youtube.com/minutephysics&#10;&#10;PBSIdeaChannel: https://www.youtube.com/pbsideachannel&#10;&#10;Numberphile: http://www.youtube.com/numberphile&#10;&#10;Deep Sky Videos: http://www.youtube.com/deepskyvideos&#10;&#10;Veritasium: http://www.youtube.com/1veritasium&#10;&#10;ViHart: http://www.youtube.com/vihart&#10;&#10;Tom Richey http://www.youtube.com/user/tomforamerica&#10;&#10;CGP Grey: http://www.youtube.com/cgpgrey&#10;&#10;VSauce: http://www.youtube.com/vsauce&#10;&#10;TedEd: http://www.youtube.com/TEDEducation&#10;&#10;Subscribe to PoliPoppers!&#10;&#10;*Check the PoliPop channel: https://www.youtube.com/user/POLIPOP&#10;&#10;Love history? Come &quot;like&quot; / follow HipHughes History www.facebook.com/hiphugheshistory" title="The 22nd Amendment Explained: The Constitution for Dummies Series">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1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2.6: Expansion of Presidential Power (Con-4.C.3)</a:t>
            </a:r>
            <a:endParaRPr sz="1200">
              <a:solidFill>
                <a:srgbClr val="0000FF"/>
              </a:solidFill>
              <a:latin typeface="Arial"/>
              <a:ea typeface="Arial"/>
              <a:cs typeface="Arial"/>
              <a:sym typeface="Arial"/>
            </a:endParaRPr>
          </a:p>
        </p:txBody>
      </p:sp>
      <p:sp>
        <p:nvSpPr>
          <p:cNvPr id="706" name="Google Shape;706;p115"/>
          <p:cNvSpPr txBox="1">
            <a:spLocks noGrp="1"/>
          </p:cNvSpPr>
          <p:nvPr>
            <p:ph type="body" idx="1"/>
          </p:nvPr>
        </p:nvSpPr>
        <p:spPr>
          <a:xfrm>
            <a:off x="833325" y="947500"/>
            <a:ext cx="7424700" cy="3355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700">
                <a:solidFill>
                  <a:srgbClr val="FF0000"/>
                </a:solidFill>
                <a:latin typeface="Arial"/>
                <a:ea typeface="Arial"/>
                <a:cs typeface="Arial"/>
                <a:sym typeface="Arial"/>
              </a:rPr>
              <a:t>Different perspectives on the presidential role, ranging from a limited to a more expansive interpretation and use of power, continue to be debated in the context of contemporary events. </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2.7: Presidential Communication (Con-4.D.1)</a:t>
            </a:r>
            <a:endParaRPr sz="1200">
              <a:solidFill>
                <a:srgbClr val="0000FF"/>
              </a:solidFill>
              <a:latin typeface="Arial"/>
              <a:ea typeface="Arial"/>
              <a:cs typeface="Arial"/>
              <a:sym typeface="Arial"/>
            </a:endParaRPr>
          </a:p>
        </p:txBody>
      </p:sp>
      <p:sp>
        <p:nvSpPr>
          <p:cNvPr id="712" name="Google Shape;712;p116"/>
          <p:cNvSpPr txBox="1">
            <a:spLocks noGrp="1"/>
          </p:cNvSpPr>
          <p:nvPr>
            <p:ph type="body" idx="1"/>
          </p:nvPr>
        </p:nvSpPr>
        <p:spPr>
          <a:xfrm>
            <a:off x="909525" y="1023700"/>
            <a:ext cx="7424700" cy="3355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700">
                <a:solidFill>
                  <a:srgbClr val="FF0000"/>
                </a:solidFill>
                <a:latin typeface="Arial"/>
                <a:ea typeface="Arial"/>
                <a:cs typeface="Arial"/>
                <a:sym typeface="Arial"/>
              </a:rPr>
              <a:t>The communication impact of the presidency can be demonstrated through such factors as: </a:t>
            </a:r>
            <a:endParaRPr sz="1700">
              <a:solidFill>
                <a:srgbClr val="FF0000"/>
              </a:solidFill>
              <a:latin typeface="Arial"/>
              <a:ea typeface="Arial"/>
              <a:cs typeface="Arial"/>
              <a:sym typeface="Arial"/>
            </a:endParaRPr>
          </a:p>
          <a:p>
            <a:pPr marL="457200" lvl="0" indent="-336550" algn="l" rtl="0">
              <a:spcBef>
                <a:spcPts val="1200"/>
              </a:spcBef>
              <a:spcAft>
                <a:spcPts val="0"/>
              </a:spcAft>
              <a:buClr>
                <a:srgbClr val="FF0000"/>
              </a:buClr>
              <a:buSzPts val="1700"/>
              <a:buFont typeface="Arial"/>
              <a:buChar char="●"/>
            </a:pPr>
            <a:r>
              <a:rPr lang="en" sz="1700">
                <a:solidFill>
                  <a:srgbClr val="FF0000"/>
                </a:solidFill>
                <a:latin typeface="Arial"/>
                <a:ea typeface="Arial"/>
                <a:cs typeface="Arial"/>
                <a:sym typeface="Arial"/>
              </a:rPr>
              <a:t>Modern technology, social media, and rapid response to political issues</a:t>
            </a:r>
            <a:endParaRPr sz="1700">
              <a:solidFill>
                <a:srgbClr val="FF0000"/>
              </a:solidFill>
              <a:latin typeface="Arial"/>
              <a:ea typeface="Arial"/>
              <a:cs typeface="Arial"/>
              <a:sym typeface="Arial"/>
            </a:endParaRPr>
          </a:p>
          <a:p>
            <a:pPr marL="457200" lvl="0" indent="-336550" algn="l" rtl="0">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Nationally broadcast State of the Union messages and the president’s bully pulpit used as tools for agenda setting.</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4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17"/>
          <p:cNvSpPr txBox="1"/>
          <p:nvPr/>
        </p:nvSpPr>
        <p:spPr>
          <a:xfrm>
            <a:off x="6858000" y="2034900"/>
            <a:ext cx="22860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The Bully Pulpit</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Khan Academy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5:54</a:t>
            </a:r>
            <a:endParaRPr sz="1200">
              <a:latin typeface="Nunito"/>
              <a:ea typeface="Nunito"/>
              <a:cs typeface="Nunito"/>
              <a:sym typeface="Nunito"/>
            </a:endParaRPr>
          </a:p>
        </p:txBody>
      </p:sp>
      <p:pic>
        <p:nvPicPr>
          <p:cNvPr id="718" name="Google Shape;718;p117" descr="What the &quot;bully pulpit&quot; is and how the State of the Union and mass media has enhanced the president's ability to directly influence opinion. Reagan footage from Reagan Presidential Library.&#10;&#10;View more lessons or practice this subject at https://www.khanacademy.org/humanities/ap-us-government-and-politics/interactions-among-branches-of-government/presidential-communication/v/presidents-bully-pulpit?utm_source=youtube&amp;utm_medium=desc&amp;utm_campaign=usgovernmentandcivics&#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Donate or volunteer today! &#10;&#10;Donate here: https://www.khanacademy.org/donate?utm_source=youtube&amp;utm_medium=desc&#10;&#10;Volunteer here: https://www.khanacademy.org/contribute?utm_source=youtube&amp;utm_medium=desc" title="The president's bully pulpit | US government and civics | Khan Academy">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1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Review</a:t>
            </a:r>
            <a:endParaRPr sz="1400"/>
          </a:p>
          <a:p>
            <a:pPr marL="0" lvl="0" indent="0" algn="ctr" rtl="0">
              <a:spcBef>
                <a:spcPts val="0"/>
              </a:spcBef>
              <a:spcAft>
                <a:spcPts val="0"/>
              </a:spcAft>
              <a:buNone/>
            </a:pPr>
            <a:r>
              <a:rPr lang="en" sz="2400"/>
              <a:t>The Executive Branch</a:t>
            </a:r>
            <a:endParaRPr sz="240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19"/>
          <p:cNvSpPr txBox="1">
            <a:spLocks noGrp="1"/>
          </p:cNvSpPr>
          <p:nvPr>
            <p:ph type="body" idx="1"/>
          </p:nvPr>
        </p:nvSpPr>
        <p:spPr>
          <a:xfrm>
            <a:off x="819150" y="874675"/>
            <a:ext cx="7505700" cy="3564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solidFill>
                  <a:srgbClr val="0000FF"/>
                </a:solidFill>
                <a:latin typeface="Arial"/>
                <a:ea typeface="Arial"/>
                <a:cs typeface="Arial"/>
                <a:sym typeface="Arial"/>
              </a:rPr>
              <a:t>Review Questions - The Executive Branch and the President</a:t>
            </a:r>
            <a:endParaRPr sz="3000" b="1">
              <a:solidFill>
                <a:srgbClr val="0000FF"/>
              </a:solidFill>
              <a:latin typeface="Nunito"/>
              <a:ea typeface="Nunito"/>
              <a:cs typeface="Nunito"/>
              <a:sym typeface="Nunito"/>
            </a:endParaRPr>
          </a:p>
          <a:p>
            <a:pPr marL="457200" marR="0" lvl="0" indent="-336550" algn="l" rtl="0">
              <a:lnSpc>
                <a:spcPct val="115000"/>
              </a:lnSpc>
              <a:spcBef>
                <a:spcPts val="1000"/>
              </a:spcBef>
              <a:spcAft>
                <a:spcPts val="0"/>
              </a:spcAft>
              <a:buClr>
                <a:srgbClr val="000000"/>
              </a:buClr>
              <a:buSzPts val="1700"/>
              <a:buFont typeface="Arial"/>
              <a:buChar char="●"/>
            </a:pPr>
            <a:r>
              <a:rPr lang="en" sz="1700">
                <a:solidFill>
                  <a:srgbClr val="000000"/>
                </a:solidFill>
                <a:latin typeface="Arial"/>
                <a:ea typeface="Arial"/>
                <a:cs typeface="Arial"/>
                <a:sym typeface="Arial"/>
              </a:rPr>
              <a:t>Explain how the president can implement a policy agenda.. </a:t>
            </a:r>
            <a:r>
              <a:rPr lang="en" sz="1200">
                <a:solidFill>
                  <a:srgbClr val="000000"/>
                </a:solidFill>
                <a:latin typeface="Arial"/>
                <a:ea typeface="Arial"/>
                <a:cs typeface="Arial"/>
                <a:sym typeface="Arial"/>
              </a:rPr>
              <a:t>(CON-4.A</a:t>
            </a:r>
            <a:r>
              <a:rPr lang="en" sz="1700">
                <a:solidFill>
                  <a:srgbClr val="000000"/>
                </a:solidFill>
                <a:latin typeface="Arial"/>
                <a:ea typeface="Arial"/>
                <a:cs typeface="Arial"/>
                <a:sym typeface="Arial"/>
              </a:rPr>
              <a:t>)</a:t>
            </a:r>
            <a:endParaRPr sz="1700">
              <a:solidFill>
                <a:srgbClr val="000000"/>
              </a:solidFill>
              <a:latin typeface="Arial"/>
              <a:ea typeface="Arial"/>
              <a:cs typeface="Arial"/>
              <a:sym typeface="Arial"/>
            </a:endParaRPr>
          </a:p>
          <a:p>
            <a:pPr marL="457200" marR="0" lvl="0" indent="-336550" algn="l" rtl="0">
              <a:lnSpc>
                <a:spcPct val="115000"/>
              </a:lnSpc>
              <a:spcBef>
                <a:spcPts val="1000"/>
              </a:spcBef>
              <a:spcAft>
                <a:spcPts val="0"/>
              </a:spcAft>
              <a:buClr>
                <a:srgbClr val="000000"/>
              </a:buClr>
              <a:buSzPts val="1700"/>
              <a:buFont typeface="Arial"/>
              <a:buChar char="●"/>
            </a:pPr>
            <a:r>
              <a:rPr lang="en" sz="1700">
                <a:solidFill>
                  <a:srgbClr val="000000"/>
                </a:solidFill>
                <a:latin typeface="Arial"/>
                <a:ea typeface="Arial"/>
                <a:cs typeface="Arial"/>
                <a:sym typeface="Arial"/>
              </a:rPr>
              <a:t>Explain how the president’s agenda can create tension and frequent confrontations with Congress.n. </a:t>
            </a:r>
            <a:r>
              <a:rPr lang="en" sz="1200">
                <a:solidFill>
                  <a:srgbClr val="000000"/>
                </a:solidFill>
                <a:latin typeface="Arial"/>
                <a:ea typeface="Arial"/>
                <a:cs typeface="Arial"/>
                <a:sym typeface="Arial"/>
              </a:rPr>
              <a:t>(CON-4.B</a:t>
            </a:r>
            <a:r>
              <a:rPr lang="en" sz="1700">
                <a:solidFill>
                  <a:srgbClr val="000000"/>
                </a:solidFill>
                <a:latin typeface="Arial"/>
                <a:ea typeface="Arial"/>
                <a:cs typeface="Arial"/>
                <a:sym typeface="Arial"/>
              </a:rPr>
              <a:t>)</a:t>
            </a:r>
            <a:endParaRPr sz="1200">
              <a:solidFill>
                <a:srgbClr val="000000"/>
              </a:solidFill>
              <a:latin typeface="Arial"/>
              <a:ea typeface="Arial"/>
              <a:cs typeface="Arial"/>
              <a:sym typeface="Arial"/>
            </a:endParaRPr>
          </a:p>
          <a:p>
            <a:pPr marL="457200" marR="0" lvl="0" indent="-336550" algn="l" rtl="0">
              <a:lnSpc>
                <a:spcPct val="115000"/>
              </a:lnSpc>
              <a:spcBef>
                <a:spcPts val="1000"/>
              </a:spcBef>
              <a:spcAft>
                <a:spcPts val="0"/>
              </a:spcAft>
              <a:buClr>
                <a:srgbClr val="000000"/>
              </a:buClr>
              <a:buSzPts val="1700"/>
              <a:buFont typeface="Arial"/>
              <a:buChar char="●"/>
            </a:pPr>
            <a:r>
              <a:rPr lang="en" sz="1700">
                <a:solidFill>
                  <a:srgbClr val="000000"/>
                </a:solidFill>
                <a:latin typeface="Arial"/>
                <a:ea typeface="Arial"/>
                <a:cs typeface="Arial"/>
                <a:sym typeface="Arial"/>
              </a:rPr>
              <a:t>Explain how presidents have interpreted and justified their use of formal and informal powers. </a:t>
            </a:r>
            <a:r>
              <a:rPr lang="en" sz="1200">
                <a:solidFill>
                  <a:srgbClr val="000000"/>
                </a:solidFill>
                <a:latin typeface="Arial"/>
                <a:ea typeface="Arial"/>
                <a:cs typeface="Arial"/>
                <a:sym typeface="Arial"/>
              </a:rPr>
              <a:t>(CON 4C</a:t>
            </a:r>
            <a:r>
              <a:rPr lang="en" sz="1700">
                <a:solidFill>
                  <a:srgbClr val="000000"/>
                </a:solidFill>
                <a:latin typeface="Arial"/>
                <a:ea typeface="Arial"/>
                <a:cs typeface="Arial"/>
                <a:sym typeface="Arial"/>
              </a:rPr>
              <a:t>)</a:t>
            </a:r>
            <a:endParaRPr sz="1700">
              <a:solidFill>
                <a:srgbClr val="000000"/>
              </a:solidFill>
              <a:latin typeface="Arial"/>
              <a:ea typeface="Arial"/>
              <a:cs typeface="Arial"/>
              <a:sym typeface="Arial"/>
            </a:endParaRPr>
          </a:p>
          <a:p>
            <a:pPr marL="457200" marR="0" lvl="0" indent="-336550" algn="l" rtl="0">
              <a:lnSpc>
                <a:spcPct val="115000"/>
              </a:lnSpc>
              <a:spcBef>
                <a:spcPts val="1000"/>
              </a:spcBef>
              <a:spcAft>
                <a:spcPts val="0"/>
              </a:spcAft>
              <a:buClr>
                <a:srgbClr val="000000"/>
              </a:buClr>
              <a:buSzPts val="1700"/>
              <a:buFont typeface="Arial"/>
              <a:buChar char="●"/>
            </a:pPr>
            <a:r>
              <a:rPr lang="en" sz="1700">
                <a:solidFill>
                  <a:srgbClr val="000000"/>
                </a:solidFill>
                <a:latin typeface="Arial"/>
                <a:ea typeface="Arial"/>
                <a:cs typeface="Arial"/>
                <a:sym typeface="Arial"/>
              </a:rPr>
              <a:t>Explain how communication technology has changed the president’s relationship with the national constituency and the other branches. </a:t>
            </a:r>
            <a:r>
              <a:rPr lang="en" sz="1200">
                <a:solidFill>
                  <a:srgbClr val="000000"/>
                </a:solidFill>
                <a:latin typeface="Arial"/>
                <a:ea typeface="Arial"/>
                <a:cs typeface="Arial"/>
                <a:sym typeface="Arial"/>
              </a:rPr>
              <a:t>(CON 4-D</a:t>
            </a:r>
            <a:r>
              <a:rPr lang="en" sz="1700">
                <a:solidFill>
                  <a:srgbClr val="000000"/>
                </a:solidFill>
                <a:latin typeface="Arial"/>
                <a:ea typeface="Arial"/>
                <a:cs typeface="Arial"/>
                <a:sym typeface="Arial"/>
              </a:rPr>
              <a:t>)</a:t>
            </a:r>
            <a:endParaRPr sz="1700">
              <a:solidFill>
                <a:srgbClr val="000000"/>
              </a:solidFill>
              <a:latin typeface="Arial"/>
              <a:ea typeface="Arial"/>
              <a:cs typeface="Arial"/>
              <a:sym typeface="Arial"/>
            </a:endParaRPr>
          </a:p>
          <a:p>
            <a:pPr marL="0" marR="0" lvl="0" indent="0" algn="l" rtl="0">
              <a:lnSpc>
                <a:spcPct val="115000"/>
              </a:lnSpc>
              <a:spcBef>
                <a:spcPts val="1600"/>
              </a:spcBef>
              <a:spcAft>
                <a:spcPts val="1600"/>
              </a:spcAft>
              <a:buNone/>
            </a:pPr>
            <a:endParaRPr sz="1700">
              <a:solidFill>
                <a:srgbClr val="000000"/>
              </a:solidFill>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20"/>
          <p:cNvSpPr txBox="1">
            <a:spLocks noGrp="1"/>
          </p:cNvSpPr>
          <p:nvPr>
            <p:ph type="body" idx="1"/>
          </p:nvPr>
        </p:nvSpPr>
        <p:spPr>
          <a:xfrm>
            <a:off x="819150" y="874675"/>
            <a:ext cx="7505700" cy="3564000"/>
          </a:xfrm>
          <a:prstGeom prst="rect">
            <a:avLst/>
          </a:prstGeom>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rgbClr val="000000"/>
              </a:buClr>
              <a:buSzPts val="1300"/>
              <a:buFont typeface="Arial"/>
              <a:buChar char="●"/>
            </a:pPr>
            <a:r>
              <a:rPr lang="en" sz="1700">
                <a:solidFill>
                  <a:srgbClr val="000000"/>
                </a:solidFill>
                <a:latin typeface="Arial"/>
                <a:ea typeface="Arial"/>
                <a:cs typeface="Arial"/>
                <a:sym typeface="Arial"/>
              </a:rPr>
              <a:t>Explain the extent to which governmental branches can hold the bureaucracy accountable given the competing interests of Congress, the president, and the federal courts. </a:t>
            </a:r>
            <a:r>
              <a:rPr lang="en" sz="1200">
                <a:solidFill>
                  <a:srgbClr val="000000"/>
                </a:solidFill>
                <a:latin typeface="Arial"/>
                <a:ea typeface="Arial"/>
                <a:cs typeface="Arial"/>
                <a:sym typeface="Arial"/>
              </a:rPr>
              <a:t>(PMI-2.E)</a:t>
            </a:r>
            <a:endParaRPr sz="1700">
              <a:solidFill>
                <a:srgbClr val="000000"/>
              </a:solidFill>
              <a:latin typeface="Arial"/>
              <a:ea typeface="Arial"/>
              <a:cs typeface="Arial"/>
              <a:sym typeface="Arial"/>
            </a:endParaRPr>
          </a:p>
          <a:p>
            <a:pPr marL="0" marR="0" lvl="0" indent="0" algn="l" rtl="0">
              <a:lnSpc>
                <a:spcPct val="115000"/>
              </a:lnSpc>
              <a:spcBef>
                <a:spcPts val="1000"/>
              </a:spcBef>
              <a:spcAft>
                <a:spcPts val="1600"/>
              </a:spcAft>
              <a:buNone/>
            </a:pPr>
            <a:endParaRPr sz="1700">
              <a:solidFill>
                <a:srgbClr val="000000"/>
              </a:solidFill>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pic>
        <p:nvPicPr>
          <p:cNvPr id="738" name="Google Shape;738;p121"/>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2.1: The Senate and the House of Representatives (Con-3.A.1)</a:t>
            </a:r>
            <a:endParaRPr sz="1200">
              <a:solidFill>
                <a:srgbClr val="0000FF"/>
              </a:solidFill>
              <a:latin typeface="Arial"/>
              <a:ea typeface="Arial"/>
              <a:cs typeface="Arial"/>
              <a:sym typeface="Arial"/>
            </a:endParaRPr>
          </a:p>
        </p:txBody>
      </p:sp>
      <p:sp>
        <p:nvSpPr>
          <p:cNvPr id="183" name="Google Shape;183;p23"/>
          <p:cNvSpPr txBox="1">
            <a:spLocks noGrp="1"/>
          </p:cNvSpPr>
          <p:nvPr>
            <p:ph type="body" idx="1"/>
          </p:nvPr>
        </p:nvSpPr>
        <p:spPr>
          <a:xfrm>
            <a:off x="859650" y="1106975"/>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a:solidFill>
                  <a:srgbClr val="FF0000"/>
                </a:solidFill>
                <a:latin typeface="Arial"/>
                <a:ea typeface="Arial"/>
                <a:cs typeface="Arial"/>
                <a:sym typeface="Arial"/>
              </a:rPr>
              <a:t>The Senate is designed to represent states equally, while the House is designed to represent the population.</a:t>
            </a: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22"/>
          <p:cNvSpPr txBox="1"/>
          <p:nvPr/>
        </p:nvSpPr>
        <p:spPr>
          <a:xfrm>
            <a:off x="6858000" y="21111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latin typeface="Nunito"/>
              <a:ea typeface="Nunito"/>
              <a:cs typeface="Nunito"/>
              <a:sym typeface="Nunito"/>
            </a:endParaRPr>
          </a:p>
          <a:p>
            <a:pPr marL="0" marR="0" lvl="0" indent="0" algn="ctr" rtl="0">
              <a:lnSpc>
                <a:spcPct val="100000"/>
              </a:lnSpc>
              <a:spcBef>
                <a:spcPts val="0"/>
              </a:spcBef>
              <a:spcAft>
                <a:spcPts val="0"/>
              </a:spcAft>
              <a:buNone/>
            </a:pPr>
            <a:r>
              <a:rPr lang="en" sz="1200">
                <a:latin typeface="Nunito"/>
                <a:ea typeface="Nunito"/>
                <a:cs typeface="Nunito"/>
                <a:sym typeface="Nunito"/>
              </a:rPr>
              <a:t>Review</a:t>
            </a:r>
            <a:endParaRPr sz="1200">
              <a:latin typeface="Nunito"/>
              <a:ea typeface="Nunito"/>
              <a:cs typeface="Nunito"/>
              <a:sym typeface="Nunito"/>
            </a:endParaRPr>
          </a:p>
          <a:p>
            <a:pPr marL="0" lvl="0" indent="0" algn="ctr" rtl="0">
              <a:spcBef>
                <a:spcPts val="0"/>
              </a:spcBef>
              <a:spcAft>
                <a:spcPts val="0"/>
              </a:spcAft>
              <a:buNone/>
            </a:pPr>
            <a:r>
              <a:rPr lang="en" sz="1700"/>
              <a:t>The Executive Branch</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Jocz Production</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6:07</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744" name="Google Shape;744;p122" descr="AP Government review video for any government textbook. &#10;&#10;Download the slides here:&#10;http://www.apushexplained.com/apgov.html&#10;&#10;Government in America (Pearson) Chapter 12&#10;American Government: Institutions &amp; Policies (Wilson) Chapters 14&#10;&#10;Topics covered:&#10;The Presidency, Presidential powers, executive branch, Federalist #70, electoral college, Vice President, 22nd Amendment, impeachment, Article II, enumerated powers, Madisonian system, Executive Order, increase in Presidential power, Cabinet, Executive Officer, White House Staff, First Lady, State of the Union, veto power, pocket veto, line-item veto, electoral mandate, Chief Diplomat, Commander in Chief, War Powers Resolution, Crisis Manager, “bully pulpit”, signing statements, Press Secretary, divided government, judicial nominations&#10;&#10;&#10;Congress Chapter 11 video: https://youtu.be/PJBwyL-gOVI&#10;The Federal Budget Chapter 13 video: https://youtu.be/uN7PNJZ_lKE" title="AP GOV Review Chapter 12 The Presidency">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23"/>
          <p:cNvSpPr txBox="1"/>
          <p:nvPr/>
        </p:nvSpPr>
        <p:spPr>
          <a:xfrm>
            <a:off x="6858000" y="21111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latin typeface="Nunito"/>
              <a:ea typeface="Nunito"/>
              <a:cs typeface="Nunito"/>
              <a:sym typeface="Nunito"/>
            </a:endParaRPr>
          </a:p>
          <a:p>
            <a:pPr marL="0" marR="0" lvl="0" indent="0" algn="ctr" rtl="0">
              <a:lnSpc>
                <a:spcPct val="100000"/>
              </a:lnSpc>
              <a:spcBef>
                <a:spcPts val="0"/>
              </a:spcBef>
              <a:spcAft>
                <a:spcPts val="0"/>
              </a:spcAft>
              <a:buNone/>
            </a:pPr>
            <a:r>
              <a:rPr lang="en" sz="1200">
                <a:latin typeface="Nunito"/>
                <a:ea typeface="Nunito"/>
                <a:cs typeface="Nunito"/>
                <a:sym typeface="Nunito"/>
              </a:rPr>
              <a:t>Review</a:t>
            </a:r>
            <a:endParaRPr sz="1200">
              <a:latin typeface="Nunito"/>
              <a:ea typeface="Nunito"/>
              <a:cs typeface="Nunito"/>
              <a:sym typeface="Nunito"/>
            </a:endParaRPr>
          </a:p>
          <a:p>
            <a:pPr marL="0" lvl="0" indent="0" algn="ctr" rtl="0">
              <a:spcBef>
                <a:spcPts val="0"/>
              </a:spcBef>
              <a:spcAft>
                <a:spcPts val="0"/>
              </a:spcAft>
              <a:buNone/>
            </a:pPr>
            <a:r>
              <a:rPr lang="en" sz="1700"/>
              <a:t>The Executive Branch</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Tom Richey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6:07</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750" name="Google Shape;750;p123" descr="Tom Richey goes through the powers of the presidency for AP Government students in this short review lecture for the AP Government and Politics exam.&#10;&#10;Powers of the Presidency:&#10;&#10;1. Commander in Chief&#10;2. Chief Executive&#10;3. Chief Diplomat&#10;4. Head of State&#10;5. Party Leader&#10;6. Chief Legislator&#10;7. Scapegoat in Chief" title="The Presidency (AP Government Review)">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24"/>
          <p:cNvSpPr txBox="1"/>
          <p:nvPr/>
        </p:nvSpPr>
        <p:spPr>
          <a:xfrm>
            <a:off x="6858000" y="21111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latin typeface="Nunito"/>
              <a:ea typeface="Nunito"/>
              <a:cs typeface="Nunito"/>
              <a:sym typeface="Nunito"/>
            </a:endParaRPr>
          </a:p>
          <a:p>
            <a:pPr marL="0" marR="0" lvl="0" indent="0" algn="ctr" rtl="0">
              <a:lnSpc>
                <a:spcPct val="100000"/>
              </a:lnSpc>
              <a:spcBef>
                <a:spcPts val="0"/>
              </a:spcBef>
              <a:spcAft>
                <a:spcPts val="0"/>
              </a:spcAft>
              <a:buNone/>
            </a:pPr>
            <a:r>
              <a:rPr lang="en" sz="1200">
                <a:latin typeface="Nunito"/>
                <a:ea typeface="Nunito"/>
                <a:cs typeface="Nunito"/>
                <a:sym typeface="Nunito"/>
              </a:rPr>
              <a:t>Review</a:t>
            </a:r>
            <a:endParaRPr sz="1200">
              <a:latin typeface="Nunito"/>
              <a:ea typeface="Nunito"/>
              <a:cs typeface="Nunito"/>
              <a:sym typeface="Nunito"/>
            </a:endParaRPr>
          </a:p>
          <a:p>
            <a:pPr marL="0" lvl="0" indent="0" algn="ctr" rtl="0">
              <a:spcBef>
                <a:spcPts val="0"/>
              </a:spcBef>
              <a:spcAft>
                <a:spcPts val="0"/>
              </a:spcAft>
              <a:buNone/>
            </a:pPr>
            <a:r>
              <a:rPr lang="en" sz="1700"/>
              <a:t>The Executive Branch</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Kelsey Falkowski</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6:07</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756" name="Google Shape;756;p124" descr="AP Gov: Executive orders, executive privilege, veto power, war powers" title="What Makes the Presidency the Most Powerful Branch?">
            <a:hlinkClick r:id="rId3"/>
          </p:cNvPr>
          <p:cNvPicPr preferRelativeResize="0"/>
          <p:nvPr/>
        </p:nvPicPr>
        <p:blipFill>
          <a:blip r:embed="rId4">
            <a:alphaModFix/>
          </a:blip>
          <a:stretch>
            <a:fillRect/>
          </a:stretch>
        </p:blipFill>
        <p:spPr>
          <a:xfrm>
            <a:off x="0" y="38100"/>
            <a:ext cx="6858000" cy="514350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125"/>
          <p:cNvSpPr txBox="1">
            <a:spLocks noGrp="1"/>
          </p:cNvSpPr>
          <p:nvPr>
            <p:ph type="title"/>
          </p:nvPr>
        </p:nvSpPr>
        <p:spPr>
          <a:xfrm>
            <a:off x="1" y="1746100"/>
            <a:ext cx="91440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Topic 2.8 - 2.11</a:t>
            </a:r>
            <a:endParaRPr sz="1400"/>
          </a:p>
          <a:p>
            <a:pPr marL="0" lvl="0" indent="0" algn="ctr" rtl="0">
              <a:spcBef>
                <a:spcPts val="0"/>
              </a:spcBef>
              <a:spcAft>
                <a:spcPts val="0"/>
              </a:spcAft>
              <a:buNone/>
            </a:pPr>
            <a:r>
              <a:rPr lang="en" sz="3000" b="1"/>
              <a:t>The Judicial Branch</a:t>
            </a:r>
            <a:endParaRPr sz="3000" b="1"/>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1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Enduring Understanding </a:t>
            </a:r>
            <a:r>
              <a:rPr lang="en" sz="1800"/>
              <a:t>(Con-5)</a:t>
            </a:r>
            <a:endParaRPr sz="1800"/>
          </a:p>
        </p:txBody>
      </p:sp>
      <p:sp>
        <p:nvSpPr>
          <p:cNvPr id="767" name="Google Shape;767;p126"/>
          <p:cNvSpPr txBox="1">
            <a:spLocks noGrp="1"/>
          </p:cNvSpPr>
          <p:nvPr>
            <p:ph type="body" idx="1"/>
          </p:nvPr>
        </p:nvSpPr>
        <p:spPr>
          <a:xfrm>
            <a:off x="883450" y="1382625"/>
            <a:ext cx="7441500" cy="3158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a:solidFill>
                  <a:srgbClr val="0000FF"/>
                </a:solidFill>
                <a:latin typeface="Arial"/>
                <a:ea typeface="Arial"/>
                <a:cs typeface="Arial"/>
                <a:sym typeface="Arial"/>
              </a:rPr>
              <a:t>The design of the judicial branch protects the Supreme Court’s independence as a branch of government, and the emergence and use of judicial review remains a powerful judicial practice.</a:t>
            </a:r>
            <a:endParaRPr sz="1700">
              <a:solidFill>
                <a:srgbClr val="0000FF"/>
              </a:solidFill>
              <a:latin typeface="Arial"/>
              <a:ea typeface="Arial"/>
              <a:cs typeface="Arial"/>
              <a:sym typeface="Arial"/>
            </a:endParaRPr>
          </a:p>
          <a:p>
            <a:pPr marL="0" marR="0" lvl="0" indent="0" algn="l" rtl="0">
              <a:lnSpc>
                <a:spcPct val="115000"/>
              </a:lnSpc>
              <a:spcBef>
                <a:spcPts val="1600"/>
              </a:spcBef>
              <a:spcAft>
                <a:spcPts val="0"/>
              </a:spcAft>
              <a:buNone/>
            </a:pPr>
            <a:endParaRPr sz="1700">
              <a:solidFill>
                <a:srgbClr val="0000FF"/>
              </a:solidFill>
              <a:latin typeface="Arial"/>
              <a:ea typeface="Arial"/>
              <a:cs typeface="Arial"/>
              <a:sym typeface="Arial"/>
            </a:endParaRPr>
          </a:p>
          <a:p>
            <a:pPr marL="914400" marR="0" lvl="0" indent="0" algn="l" rtl="0">
              <a:lnSpc>
                <a:spcPct val="115000"/>
              </a:lnSpc>
              <a:spcBef>
                <a:spcPts val="1600"/>
              </a:spcBef>
              <a:spcAft>
                <a:spcPts val="0"/>
              </a:spcAft>
              <a:buNone/>
            </a:pPr>
            <a:br>
              <a:rPr lang="en" sz="1700">
                <a:solidFill>
                  <a:srgbClr val="0000FF"/>
                </a:solidFill>
                <a:latin typeface="Arial"/>
                <a:ea typeface="Arial"/>
                <a:cs typeface="Arial"/>
                <a:sym typeface="Arial"/>
              </a:rPr>
            </a:br>
            <a:endParaRPr sz="1700">
              <a:solidFill>
                <a:srgbClr val="0000FF"/>
              </a:solidFill>
              <a:latin typeface="Arial"/>
              <a:ea typeface="Arial"/>
              <a:cs typeface="Arial"/>
              <a:sym typeface="Arial"/>
            </a:endParaRPr>
          </a:p>
          <a:p>
            <a:pPr marL="0" marR="0" lvl="0" indent="0" algn="l" rtl="0">
              <a:lnSpc>
                <a:spcPct val="115000"/>
              </a:lnSpc>
              <a:spcBef>
                <a:spcPts val="1600"/>
              </a:spcBef>
              <a:spcAft>
                <a:spcPts val="1600"/>
              </a:spcAft>
              <a:buNone/>
            </a:pPr>
            <a:endParaRPr sz="1700">
              <a:solidFill>
                <a:srgbClr val="0000FF"/>
              </a:solidFill>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127"/>
          <p:cNvSpPr txBox="1"/>
          <p:nvPr/>
        </p:nvSpPr>
        <p:spPr>
          <a:xfrm>
            <a:off x="6858000" y="2007750"/>
            <a:ext cx="2286000" cy="1128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200" b="1">
                <a:latin typeface="Nunito"/>
                <a:ea typeface="Nunito"/>
                <a:cs typeface="Nunito"/>
                <a:sym typeface="Nunito"/>
              </a:rPr>
              <a:t>Intro to Topic 2.8</a:t>
            </a:r>
            <a:endParaRPr sz="1200" b="1">
              <a:latin typeface="Nunito"/>
              <a:ea typeface="Nunito"/>
              <a:cs typeface="Nunito"/>
              <a:sym typeface="Nunito"/>
            </a:endParaRPr>
          </a:p>
          <a:p>
            <a:pPr marL="0" lvl="0" indent="0" algn="ctr" rtl="0">
              <a:spcBef>
                <a:spcPts val="0"/>
              </a:spcBef>
              <a:spcAft>
                <a:spcPts val="0"/>
              </a:spcAft>
              <a:buNone/>
            </a:pPr>
            <a:r>
              <a:rPr lang="en" sz="1700"/>
              <a:t>The Judicial Branch</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3:49</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773" name="Google Shape;773;p127"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8 The Judicial Branch AP Government">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1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2.8: The Judicial Branch (Con-5.A.1)</a:t>
            </a:r>
            <a:endParaRPr sz="1200">
              <a:solidFill>
                <a:srgbClr val="0000FF"/>
              </a:solidFill>
              <a:latin typeface="Arial"/>
              <a:ea typeface="Arial"/>
              <a:cs typeface="Arial"/>
              <a:sym typeface="Arial"/>
            </a:endParaRPr>
          </a:p>
        </p:txBody>
      </p:sp>
      <p:sp>
        <p:nvSpPr>
          <p:cNvPr id="779" name="Google Shape;779;p128"/>
          <p:cNvSpPr txBox="1">
            <a:spLocks noGrp="1"/>
          </p:cNvSpPr>
          <p:nvPr>
            <p:ph type="body" idx="1"/>
          </p:nvPr>
        </p:nvSpPr>
        <p:spPr>
          <a:xfrm>
            <a:off x="909525" y="1176100"/>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a:solidFill>
                  <a:srgbClr val="FF0000"/>
                </a:solidFill>
                <a:latin typeface="Arial"/>
                <a:ea typeface="Arial"/>
                <a:cs typeface="Arial"/>
                <a:sym typeface="Arial"/>
              </a:rPr>
              <a:t>The foundation for powers of the judicial branch and how its independence checks the power of other institutions and state governments are set forth in:</a:t>
            </a:r>
            <a:endParaRPr sz="1700">
              <a:solidFill>
                <a:srgbClr val="FF0000"/>
              </a:solidFill>
              <a:latin typeface="Arial"/>
              <a:ea typeface="Arial"/>
              <a:cs typeface="Arial"/>
              <a:sym typeface="Arial"/>
            </a:endParaRPr>
          </a:p>
          <a:p>
            <a:pPr marL="457200" marR="0" lvl="0" indent="-317500" algn="l" rtl="0">
              <a:lnSpc>
                <a:spcPct val="115000"/>
              </a:lnSpc>
              <a:spcBef>
                <a:spcPts val="1000"/>
              </a:spcBef>
              <a:spcAft>
                <a:spcPts val="0"/>
              </a:spcAft>
              <a:buClr>
                <a:srgbClr val="000000"/>
              </a:buClr>
              <a:buSzPts val="1400"/>
              <a:buFont typeface="Arial"/>
              <a:buChar char="●"/>
            </a:pPr>
            <a:r>
              <a:rPr lang="en" sz="1400">
                <a:solidFill>
                  <a:srgbClr val="000000"/>
                </a:solidFill>
                <a:latin typeface="Arial"/>
                <a:ea typeface="Arial"/>
                <a:cs typeface="Arial"/>
                <a:sym typeface="Arial"/>
              </a:rPr>
              <a:t>Article III of the Constitution</a:t>
            </a:r>
            <a:endParaRPr sz="140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Federalist No. 78</a:t>
            </a:r>
            <a:endParaRPr sz="140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Marbury v. Madison (1803)</a:t>
            </a: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Article III of the Constitution </a:t>
            </a:r>
            <a:r>
              <a:rPr lang="en" sz="1200" u="sng">
                <a:solidFill>
                  <a:schemeClr val="hlink"/>
                </a:solidFill>
                <a:hlinkClick r:id="rId3"/>
              </a:rPr>
              <a:t>(click here)</a:t>
            </a:r>
            <a:endParaRPr sz="1200"/>
          </a:p>
        </p:txBody>
      </p:sp>
      <p:sp>
        <p:nvSpPr>
          <p:cNvPr id="785" name="Google Shape;785;p129"/>
          <p:cNvSpPr txBox="1">
            <a:spLocks noGrp="1"/>
          </p:cNvSpPr>
          <p:nvPr>
            <p:ph type="body" idx="1"/>
          </p:nvPr>
        </p:nvSpPr>
        <p:spPr>
          <a:xfrm>
            <a:off x="819150" y="1522375"/>
            <a:ext cx="7505700" cy="2448000"/>
          </a:xfrm>
          <a:prstGeom prst="rect">
            <a:avLst/>
          </a:prstGeom>
        </p:spPr>
        <p:txBody>
          <a:bodyPr spcFirstLastPara="1" wrap="square" lIns="91425" tIns="91425" rIns="91425" bIns="91425" anchor="t" anchorCtr="0">
            <a:noAutofit/>
          </a:bodyPr>
          <a:lstStyle/>
          <a:p>
            <a:pPr marL="457200" marR="0" lvl="0" indent="-336550" algn="l" rtl="0">
              <a:lnSpc>
                <a:spcPct val="115000"/>
              </a:lnSpc>
              <a:spcBef>
                <a:spcPts val="0"/>
              </a:spcBef>
              <a:spcAft>
                <a:spcPts val="0"/>
              </a:spcAft>
              <a:buClr>
                <a:srgbClr val="222D66"/>
              </a:buClr>
              <a:buSzPts val="1700"/>
              <a:buFont typeface="Arial"/>
              <a:buChar char="●"/>
            </a:pPr>
            <a:r>
              <a:rPr lang="en" sz="1700">
                <a:solidFill>
                  <a:srgbClr val="222D66"/>
                </a:solidFill>
                <a:highlight>
                  <a:srgbClr val="FFFFFF"/>
                </a:highlight>
                <a:latin typeface="Arial"/>
                <a:ea typeface="Arial"/>
                <a:cs typeface="Arial"/>
                <a:sym typeface="Arial"/>
              </a:rPr>
              <a:t>Establishes the judicial branch of the federal government. </a:t>
            </a:r>
            <a:endParaRPr sz="1700">
              <a:solidFill>
                <a:srgbClr val="222D66"/>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222D66"/>
              </a:buClr>
              <a:buSzPts val="1700"/>
              <a:buFont typeface="Arial"/>
              <a:buChar char="●"/>
            </a:pPr>
            <a:r>
              <a:rPr lang="en" sz="1700">
                <a:solidFill>
                  <a:srgbClr val="222D66"/>
                </a:solidFill>
                <a:highlight>
                  <a:srgbClr val="FFFFFF"/>
                </a:highlight>
                <a:latin typeface="Arial"/>
                <a:ea typeface="Arial"/>
                <a:cs typeface="Arial"/>
                <a:sym typeface="Arial"/>
              </a:rPr>
              <a:t>Says that the judicial branch shall consist of the Supreme Court of the United States, as well as lower courts created by </a:t>
            </a:r>
            <a:r>
              <a:rPr lang="en" sz="1700">
                <a:solidFill>
                  <a:srgbClr val="222D66"/>
                </a:solidFill>
                <a:highlight>
                  <a:srgbClr val="FFFFFF"/>
                </a:highlight>
                <a:uFill>
                  <a:noFill/>
                </a:uFill>
                <a:latin typeface="Arial"/>
                <a:ea typeface="Arial"/>
                <a:cs typeface="Arial"/>
                <a:sym typeface="Arial"/>
                <a:hlinkClick r:id="rId4"/>
              </a:rPr>
              <a:t>Congress</a:t>
            </a:r>
            <a:r>
              <a:rPr lang="en" sz="1700">
                <a:solidFill>
                  <a:srgbClr val="222D66"/>
                </a:solidFill>
                <a:highlight>
                  <a:srgbClr val="FFFFFF"/>
                </a:highlight>
                <a:latin typeface="Arial"/>
                <a:ea typeface="Arial"/>
                <a:cs typeface="Arial"/>
                <a:sym typeface="Arial"/>
              </a:rPr>
              <a:t>. </a:t>
            </a:r>
            <a:endParaRPr sz="1700">
              <a:solidFill>
                <a:srgbClr val="222D66"/>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222D66"/>
              </a:buClr>
              <a:buSzPts val="1700"/>
              <a:buFont typeface="Arial"/>
              <a:buChar char="●"/>
            </a:pPr>
            <a:r>
              <a:rPr lang="en" sz="1700">
                <a:solidFill>
                  <a:srgbClr val="222D66"/>
                </a:solidFill>
                <a:highlight>
                  <a:srgbClr val="FFFFFF"/>
                </a:highlight>
                <a:latin typeface="Arial"/>
                <a:ea typeface="Arial"/>
                <a:cs typeface="Arial"/>
                <a:sym typeface="Arial"/>
              </a:rPr>
              <a:t>Empowers the courts to handle cases or controversies arising under federal law, as well as other enumerated areas. </a:t>
            </a:r>
            <a:endParaRPr sz="1700">
              <a:solidFill>
                <a:srgbClr val="222D66"/>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222D66"/>
              </a:buClr>
              <a:buSzPts val="1700"/>
              <a:buFont typeface="Arial"/>
              <a:buChar char="●"/>
            </a:pPr>
            <a:r>
              <a:rPr lang="en" sz="1700">
                <a:solidFill>
                  <a:srgbClr val="222D66"/>
                </a:solidFill>
                <a:highlight>
                  <a:srgbClr val="FFFFFF"/>
                </a:highlight>
                <a:latin typeface="Arial"/>
                <a:ea typeface="Arial"/>
                <a:cs typeface="Arial"/>
                <a:sym typeface="Arial"/>
              </a:rPr>
              <a:t>Defines treason.</a:t>
            </a:r>
            <a:endParaRPr sz="1700">
              <a:solidFill>
                <a:srgbClr val="222D66"/>
              </a:solidFill>
              <a:highlight>
                <a:srgbClr val="FFFFFF"/>
              </a:highlight>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30"/>
          <p:cNvSpPr txBox="1">
            <a:spLocks noGrp="1"/>
          </p:cNvSpPr>
          <p:nvPr>
            <p:ph type="body" idx="1"/>
          </p:nvPr>
        </p:nvSpPr>
        <p:spPr>
          <a:xfrm>
            <a:off x="819150" y="678300"/>
            <a:ext cx="7505700" cy="3292200"/>
          </a:xfrm>
          <a:prstGeom prst="rect">
            <a:avLst/>
          </a:prstGeom>
        </p:spPr>
        <p:txBody>
          <a:bodyPr spcFirstLastPara="1" wrap="square" lIns="91425" tIns="91425" rIns="91425" bIns="91425" anchor="t" anchorCtr="0">
            <a:noAutofit/>
          </a:bodyPr>
          <a:lstStyle/>
          <a:p>
            <a:pPr marL="457200" marR="0" lvl="0" indent="-336550" algn="l" rtl="0">
              <a:lnSpc>
                <a:spcPct val="115000"/>
              </a:lnSpc>
              <a:spcBef>
                <a:spcPts val="0"/>
              </a:spcBef>
              <a:spcAft>
                <a:spcPts val="0"/>
              </a:spcAft>
              <a:buClr>
                <a:srgbClr val="222D66"/>
              </a:buClr>
              <a:buSzPts val="1700"/>
              <a:buFont typeface="Arial"/>
              <a:buChar char="●"/>
            </a:pPr>
            <a:r>
              <a:rPr lang="en" sz="1700">
                <a:solidFill>
                  <a:srgbClr val="222D66"/>
                </a:solidFill>
                <a:highlight>
                  <a:schemeClr val="dk1"/>
                </a:highlight>
                <a:latin typeface="Arial"/>
                <a:ea typeface="Arial"/>
                <a:cs typeface="Arial"/>
                <a:sym typeface="Arial"/>
              </a:rPr>
              <a:t>Topic 1 of Article III</a:t>
            </a:r>
            <a:endParaRPr sz="1700">
              <a:solidFill>
                <a:srgbClr val="222D66"/>
              </a:solidFill>
              <a:highlight>
                <a:schemeClr val="dk1"/>
              </a:highlight>
              <a:latin typeface="Arial"/>
              <a:ea typeface="Arial"/>
              <a:cs typeface="Arial"/>
              <a:sym typeface="Arial"/>
            </a:endParaRPr>
          </a:p>
          <a:p>
            <a:pPr marL="914400" marR="0" lvl="1" indent="-336550" algn="l" rtl="0">
              <a:lnSpc>
                <a:spcPct val="115000"/>
              </a:lnSpc>
              <a:spcBef>
                <a:spcPts val="0"/>
              </a:spcBef>
              <a:spcAft>
                <a:spcPts val="0"/>
              </a:spcAft>
              <a:buClr>
                <a:srgbClr val="222D66"/>
              </a:buClr>
              <a:buSzPts val="1700"/>
              <a:buFont typeface="Arial"/>
              <a:buChar char="○"/>
            </a:pPr>
            <a:r>
              <a:rPr lang="en" sz="1700">
                <a:solidFill>
                  <a:srgbClr val="222D66"/>
                </a:solidFill>
                <a:highlight>
                  <a:schemeClr val="dk1"/>
                </a:highlight>
                <a:latin typeface="Arial"/>
                <a:ea typeface="Arial"/>
                <a:cs typeface="Arial"/>
                <a:sym typeface="Arial"/>
              </a:rPr>
              <a:t>Vests the judicial power of the United States in the Supreme Court, as well as inferior courts established by Congress.</a:t>
            </a:r>
            <a:endParaRPr sz="1700">
              <a:solidFill>
                <a:srgbClr val="222D66"/>
              </a:solidFill>
              <a:highlight>
                <a:schemeClr val="dk1"/>
              </a:highlight>
              <a:latin typeface="Arial"/>
              <a:ea typeface="Arial"/>
              <a:cs typeface="Arial"/>
              <a:sym typeface="Arial"/>
            </a:endParaRPr>
          </a:p>
          <a:p>
            <a:pPr marL="914400" marR="0" lvl="1" indent="-336550" algn="l" rtl="0">
              <a:lnSpc>
                <a:spcPct val="115000"/>
              </a:lnSpc>
              <a:spcBef>
                <a:spcPts val="0"/>
              </a:spcBef>
              <a:spcAft>
                <a:spcPts val="0"/>
              </a:spcAft>
              <a:buClr>
                <a:srgbClr val="222D66"/>
              </a:buClr>
              <a:buSzPts val="1700"/>
              <a:buFont typeface="Arial"/>
              <a:buChar char="○"/>
            </a:pPr>
            <a:r>
              <a:rPr lang="en" sz="1700">
                <a:solidFill>
                  <a:srgbClr val="222D66"/>
                </a:solidFill>
                <a:highlight>
                  <a:schemeClr val="dk1"/>
                </a:highlight>
                <a:latin typeface="Arial"/>
                <a:ea typeface="Arial"/>
                <a:cs typeface="Arial"/>
                <a:sym typeface="Arial"/>
              </a:rPr>
              <a:t>Authorizes the creation of inferior courts, but does not require it</a:t>
            </a:r>
            <a:endParaRPr sz="1700">
              <a:solidFill>
                <a:srgbClr val="222D66"/>
              </a:solidFill>
              <a:highlight>
                <a:schemeClr val="dk1"/>
              </a:highlight>
              <a:latin typeface="Arial"/>
              <a:ea typeface="Arial"/>
              <a:cs typeface="Arial"/>
              <a:sym typeface="Arial"/>
            </a:endParaRPr>
          </a:p>
          <a:p>
            <a:pPr marL="914400" marR="0" lvl="1" indent="-336550" algn="l" rtl="0">
              <a:lnSpc>
                <a:spcPct val="115000"/>
              </a:lnSpc>
              <a:spcBef>
                <a:spcPts val="0"/>
              </a:spcBef>
              <a:spcAft>
                <a:spcPts val="0"/>
              </a:spcAft>
              <a:buClr>
                <a:srgbClr val="222D66"/>
              </a:buClr>
              <a:buSzPts val="1700"/>
              <a:buFont typeface="Arial"/>
              <a:buChar char="○"/>
            </a:pPr>
            <a:r>
              <a:rPr lang="en" sz="1700">
                <a:solidFill>
                  <a:srgbClr val="222D66"/>
                </a:solidFill>
                <a:highlight>
                  <a:schemeClr val="dk1"/>
                </a:highlight>
                <a:latin typeface="Arial"/>
                <a:ea typeface="Arial"/>
                <a:cs typeface="Arial"/>
                <a:sym typeface="Arial"/>
              </a:rPr>
              <a:t>Establishes that federal judges do not face term limits, and that an individual judge's salary may not be decreased. </a:t>
            </a:r>
            <a:endParaRPr sz="1700">
              <a:solidFill>
                <a:srgbClr val="222D66"/>
              </a:solidFill>
              <a:highlight>
                <a:schemeClr val="dk1"/>
              </a:highlight>
              <a:latin typeface="Arial"/>
              <a:ea typeface="Arial"/>
              <a:cs typeface="Arial"/>
              <a:sym typeface="Arial"/>
            </a:endParaRPr>
          </a:p>
          <a:p>
            <a:pPr marL="0" marR="0" lvl="0" indent="0" algn="l" rtl="0">
              <a:lnSpc>
                <a:spcPct val="115000"/>
              </a:lnSpc>
              <a:spcBef>
                <a:spcPts val="1600"/>
              </a:spcBef>
              <a:spcAft>
                <a:spcPts val="0"/>
              </a:spcAft>
              <a:buNone/>
            </a:pPr>
            <a:r>
              <a:rPr lang="en" sz="1700">
                <a:solidFill>
                  <a:srgbClr val="222D66"/>
                </a:solidFill>
                <a:highlight>
                  <a:schemeClr val="dk1"/>
                </a:highlight>
                <a:latin typeface="Arial"/>
                <a:ea typeface="Arial"/>
                <a:cs typeface="Arial"/>
                <a:sym typeface="Arial"/>
              </a:rPr>
              <a:t>Article III does not set the size of the Supreme Court or establish specific positions on the court, but </a:t>
            </a:r>
            <a:r>
              <a:rPr lang="en" sz="1700">
                <a:solidFill>
                  <a:srgbClr val="222D66"/>
                </a:solidFill>
                <a:highlight>
                  <a:schemeClr val="dk1"/>
                </a:highlight>
                <a:uFill>
                  <a:noFill/>
                </a:uFill>
                <a:latin typeface="Arial"/>
                <a:ea typeface="Arial"/>
                <a:cs typeface="Arial"/>
                <a:sym typeface="Arial"/>
                <a:hlinkClick r:id="rId3"/>
              </a:rPr>
              <a:t>Article </a:t>
            </a:r>
            <a:r>
              <a:rPr lang="en" sz="1700">
                <a:solidFill>
                  <a:srgbClr val="222D66"/>
                </a:solidFill>
                <a:highlight>
                  <a:schemeClr val="dk1"/>
                </a:highlight>
                <a:latin typeface="Arial"/>
                <a:ea typeface="Arial"/>
                <a:cs typeface="Arial"/>
                <a:sym typeface="Arial"/>
              </a:rPr>
              <a:t>I establishes the position of </a:t>
            </a:r>
            <a:r>
              <a:rPr lang="en" sz="1700">
                <a:solidFill>
                  <a:srgbClr val="222D66"/>
                </a:solidFill>
                <a:highlight>
                  <a:schemeClr val="dk1"/>
                </a:highlight>
                <a:uFill>
                  <a:noFill/>
                </a:uFill>
                <a:latin typeface="Arial"/>
                <a:ea typeface="Arial"/>
                <a:cs typeface="Arial"/>
                <a:sym typeface="Arial"/>
                <a:hlinkClick r:id="rId4"/>
              </a:rPr>
              <a:t>chief justice</a:t>
            </a:r>
            <a:r>
              <a:rPr lang="en" sz="1700">
                <a:solidFill>
                  <a:srgbClr val="222D66"/>
                </a:solidFill>
                <a:highlight>
                  <a:schemeClr val="dk1"/>
                </a:highlight>
                <a:latin typeface="Arial"/>
                <a:ea typeface="Arial"/>
                <a:cs typeface="Arial"/>
                <a:sym typeface="Arial"/>
              </a:rPr>
              <a:t>.</a:t>
            </a:r>
            <a:endParaRPr sz="1700">
              <a:solidFill>
                <a:srgbClr val="222D66"/>
              </a:solidFill>
              <a:highlight>
                <a:schemeClr val="dk1"/>
              </a:highlight>
              <a:latin typeface="Arial"/>
              <a:ea typeface="Arial"/>
              <a:cs typeface="Arial"/>
              <a:sym typeface="Arial"/>
            </a:endParaRPr>
          </a:p>
          <a:p>
            <a:pPr marL="0" marR="0" lvl="0" indent="0" algn="l" rtl="0">
              <a:lnSpc>
                <a:spcPct val="115000"/>
              </a:lnSpc>
              <a:spcBef>
                <a:spcPts val="1600"/>
              </a:spcBef>
              <a:spcAft>
                <a:spcPts val="1600"/>
              </a:spcAft>
              <a:buNone/>
            </a:pPr>
            <a:endParaRPr sz="1700">
              <a:solidFill>
                <a:srgbClr val="222D66"/>
              </a:solidFill>
              <a:highlight>
                <a:srgbClr val="FFFFFF"/>
              </a:highlight>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31"/>
          <p:cNvSpPr txBox="1">
            <a:spLocks noGrp="1"/>
          </p:cNvSpPr>
          <p:nvPr>
            <p:ph type="body" idx="1"/>
          </p:nvPr>
        </p:nvSpPr>
        <p:spPr>
          <a:xfrm>
            <a:off x="819150" y="678300"/>
            <a:ext cx="7505700" cy="32922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222D66"/>
              </a:buClr>
              <a:buSzPts val="1700"/>
              <a:buFont typeface="Arial"/>
              <a:buChar char="●"/>
            </a:pPr>
            <a:r>
              <a:rPr lang="en" sz="1700">
                <a:solidFill>
                  <a:srgbClr val="222D66"/>
                </a:solidFill>
                <a:highlight>
                  <a:schemeClr val="dk1"/>
                </a:highlight>
                <a:latin typeface="Arial"/>
                <a:ea typeface="Arial"/>
                <a:cs typeface="Arial"/>
                <a:sym typeface="Arial"/>
              </a:rPr>
              <a:t>Topic 2 of Article III </a:t>
            </a:r>
            <a:endParaRPr sz="1700">
              <a:solidFill>
                <a:srgbClr val="222D66"/>
              </a:solidFill>
              <a:highlight>
                <a:schemeClr val="dk1"/>
              </a:highlight>
              <a:latin typeface="Arial"/>
              <a:ea typeface="Arial"/>
              <a:cs typeface="Arial"/>
              <a:sym typeface="Arial"/>
            </a:endParaRPr>
          </a:p>
          <a:p>
            <a:pPr marL="914400" lvl="1" indent="-336550" algn="l" rtl="0">
              <a:spcBef>
                <a:spcPts val="0"/>
              </a:spcBef>
              <a:spcAft>
                <a:spcPts val="0"/>
              </a:spcAft>
              <a:buClr>
                <a:srgbClr val="222D66"/>
              </a:buClr>
              <a:buSzPts val="1700"/>
              <a:buFont typeface="Arial"/>
              <a:buChar char="○"/>
            </a:pPr>
            <a:r>
              <a:rPr lang="en" sz="1700">
                <a:solidFill>
                  <a:srgbClr val="222D66"/>
                </a:solidFill>
                <a:highlight>
                  <a:schemeClr val="dk1"/>
                </a:highlight>
                <a:latin typeface="Arial"/>
                <a:ea typeface="Arial"/>
                <a:cs typeface="Arial"/>
                <a:sym typeface="Arial"/>
              </a:rPr>
              <a:t>Delineates federal judicial power. The </a:t>
            </a:r>
            <a:r>
              <a:rPr lang="en" sz="1700">
                <a:solidFill>
                  <a:srgbClr val="222D66"/>
                </a:solidFill>
                <a:highlight>
                  <a:schemeClr val="dk1"/>
                </a:highlight>
                <a:uFill>
                  <a:noFill/>
                </a:uFill>
                <a:latin typeface="Arial"/>
                <a:ea typeface="Arial"/>
                <a:cs typeface="Arial"/>
                <a:sym typeface="Arial"/>
                <a:hlinkClick r:id="rId3"/>
              </a:rPr>
              <a:t>Case or Controversy Clause</a:t>
            </a:r>
            <a:r>
              <a:rPr lang="en" sz="1700">
                <a:solidFill>
                  <a:srgbClr val="222D66"/>
                </a:solidFill>
                <a:highlight>
                  <a:schemeClr val="dk1"/>
                </a:highlight>
                <a:latin typeface="Arial"/>
                <a:ea typeface="Arial"/>
                <a:cs typeface="Arial"/>
                <a:sym typeface="Arial"/>
              </a:rPr>
              <a:t> restricts the judiciary's power to actual cases and controversies, meaning that federal judicial power does not extend to cases which are hypothetical, or which are proscribed due to </a:t>
            </a:r>
            <a:r>
              <a:rPr lang="en" sz="1700">
                <a:solidFill>
                  <a:srgbClr val="222D66"/>
                </a:solidFill>
                <a:highlight>
                  <a:schemeClr val="dk1"/>
                </a:highlight>
                <a:uFill>
                  <a:noFill/>
                </a:uFill>
                <a:latin typeface="Arial"/>
                <a:ea typeface="Arial"/>
                <a:cs typeface="Arial"/>
                <a:sym typeface="Arial"/>
                <a:hlinkClick r:id="rId4"/>
              </a:rPr>
              <a:t>standing</a:t>
            </a:r>
            <a:r>
              <a:rPr lang="en" sz="1700">
                <a:solidFill>
                  <a:srgbClr val="222D66"/>
                </a:solidFill>
                <a:highlight>
                  <a:schemeClr val="dk1"/>
                </a:highlight>
                <a:latin typeface="Arial"/>
                <a:ea typeface="Arial"/>
                <a:cs typeface="Arial"/>
                <a:sym typeface="Arial"/>
              </a:rPr>
              <a:t>, </a:t>
            </a:r>
            <a:r>
              <a:rPr lang="en" sz="1700">
                <a:solidFill>
                  <a:srgbClr val="222D66"/>
                </a:solidFill>
                <a:highlight>
                  <a:schemeClr val="dk1"/>
                </a:highlight>
                <a:uFill>
                  <a:noFill/>
                </a:uFill>
                <a:latin typeface="Arial"/>
                <a:ea typeface="Arial"/>
                <a:cs typeface="Arial"/>
                <a:sym typeface="Arial"/>
                <a:hlinkClick r:id="rId5"/>
              </a:rPr>
              <a:t>mootness</a:t>
            </a:r>
            <a:r>
              <a:rPr lang="en" sz="1700">
                <a:solidFill>
                  <a:srgbClr val="222D66"/>
                </a:solidFill>
                <a:highlight>
                  <a:schemeClr val="dk1"/>
                </a:highlight>
                <a:latin typeface="Arial"/>
                <a:ea typeface="Arial"/>
                <a:cs typeface="Arial"/>
                <a:sym typeface="Arial"/>
              </a:rPr>
              <a:t>, or </a:t>
            </a:r>
            <a:r>
              <a:rPr lang="en" sz="1700">
                <a:solidFill>
                  <a:srgbClr val="222D66"/>
                </a:solidFill>
                <a:highlight>
                  <a:schemeClr val="dk1"/>
                </a:highlight>
                <a:uFill>
                  <a:noFill/>
                </a:uFill>
                <a:latin typeface="Arial"/>
                <a:ea typeface="Arial"/>
                <a:cs typeface="Arial"/>
                <a:sym typeface="Arial"/>
                <a:hlinkClick r:id="rId6"/>
              </a:rPr>
              <a:t>ripeness</a:t>
            </a:r>
            <a:r>
              <a:rPr lang="en" sz="1700">
                <a:solidFill>
                  <a:srgbClr val="222D66"/>
                </a:solidFill>
                <a:highlight>
                  <a:schemeClr val="dk1"/>
                </a:highlight>
                <a:latin typeface="Arial"/>
                <a:ea typeface="Arial"/>
                <a:cs typeface="Arial"/>
                <a:sym typeface="Arial"/>
              </a:rPr>
              <a:t> issues.</a:t>
            </a:r>
            <a:endParaRPr sz="1700">
              <a:solidFill>
                <a:srgbClr val="222D66"/>
              </a:solidFill>
              <a:highlight>
                <a:schemeClr val="dk1"/>
              </a:highlight>
              <a:latin typeface="Arial"/>
              <a:ea typeface="Arial"/>
              <a:cs typeface="Arial"/>
              <a:sym typeface="Arial"/>
            </a:endParaRPr>
          </a:p>
          <a:p>
            <a:pPr marL="914400" lvl="1" indent="-336550" algn="l" rtl="0">
              <a:spcBef>
                <a:spcPts val="0"/>
              </a:spcBef>
              <a:spcAft>
                <a:spcPts val="0"/>
              </a:spcAft>
              <a:buClr>
                <a:srgbClr val="222D66"/>
              </a:buClr>
              <a:buSzPts val="1700"/>
              <a:buFont typeface="Arial"/>
              <a:buChar char="○"/>
            </a:pPr>
            <a:r>
              <a:rPr lang="en" sz="1700">
                <a:solidFill>
                  <a:srgbClr val="222D66"/>
                </a:solidFill>
                <a:highlight>
                  <a:schemeClr val="dk1"/>
                </a:highlight>
                <a:latin typeface="Arial"/>
                <a:ea typeface="Arial"/>
                <a:cs typeface="Arial"/>
                <a:sym typeface="Arial"/>
              </a:rPr>
              <a:t>States that federal judiciary's power extends to cases arising under the Constitution, federal laws, federal treaties, controversies involving multiple states or foreign powers, and other enumerated areas. </a:t>
            </a:r>
            <a:endParaRPr sz="1700">
              <a:solidFill>
                <a:srgbClr val="222D66"/>
              </a:solidFill>
              <a:highlight>
                <a:schemeClr val="dk1"/>
              </a:highlight>
              <a:latin typeface="Arial"/>
              <a:ea typeface="Arial"/>
              <a:cs typeface="Arial"/>
              <a:sym typeface="Arial"/>
            </a:endParaRPr>
          </a:p>
          <a:p>
            <a:pPr marL="914400" lvl="1" indent="-336550" algn="l" rtl="0">
              <a:spcBef>
                <a:spcPts val="0"/>
              </a:spcBef>
              <a:spcAft>
                <a:spcPts val="0"/>
              </a:spcAft>
              <a:buClr>
                <a:srgbClr val="222D66"/>
              </a:buClr>
              <a:buSzPts val="1700"/>
              <a:buFont typeface="Arial"/>
              <a:buChar char="○"/>
            </a:pPr>
            <a:r>
              <a:rPr lang="en" sz="1700">
                <a:solidFill>
                  <a:srgbClr val="222D66"/>
                </a:solidFill>
                <a:highlight>
                  <a:schemeClr val="dk1"/>
                </a:highlight>
                <a:latin typeface="Arial"/>
                <a:ea typeface="Arial"/>
                <a:cs typeface="Arial"/>
                <a:sym typeface="Arial"/>
              </a:rPr>
              <a:t>Gives the Supreme Court </a:t>
            </a:r>
            <a:r>
              <a:rPr lang="en" sz="1700">
                <a:solidFill>
                  <a:srgbClr val="222D66"/>
                </a:solidFill>
                <a:highlight>
                  <a:schemeClr val="dk1"/>
                </a:highlight>
                <a:uFill>
                  <a:noFill/>
                </a:uFill>
                <a:latin typeface="Arial"/>
                <a:ea typeface="Arial"/>
                <a:cs typeface="Arial"/>
                <a:sym typeface="Arial"/>
                <a:hlinkClick r:id="rId7"/>
              </a:rPr>
              <a:t>original jurisdiction</a:t>
            </a:r>
            <a:r>
              <a:rPr lang="en" sz="1700">
                <a:solidFill>
                  <a:srgbClr val="222D66"/>
                </a:solidFill>
                <a:highlight>
                  <a:schemeClr val="dk1"/>
                </a:highlight>
                <a:latin typeface="Arial"/>
                <a:ea typeface="Arial"/>
                <a:cs typeface="Arial"/>
                <a:sym typeface="Arial"/>
              </a:rPr>
              <a:t> when ambassadors, public officials, or the states are a party in the case, leaving the </a:t>
            </a:r>
            <a:endParaRPr sz="1700">
              <a:solidFill>
                <a:srgbClr val="222D66"/>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2.1: The Senate and the House of Representatives (Con-3.A.2)</a:t>
            </a:r>
            <a:endParaRPr sz="1200">
              <a:solidFill>
                <a:srgbClr val="0000FF"/>
              </a:solidFill>
              <a:latin typeface="Arial"/>
              <a:ea typeface="Arial"/>
              <a:cs typeface="Arial"/>
              <a:sym typeface="Arial"/>
            </a:endParaRPr>
          </a:p>
        </p:txBody>
      </p:sp>
      <p:sp>
        <p:nvSpPr>
          <p:cNvPr id="189" name="Google Shape;189;p24"/>
          <p:cNvSpPr txBox="1">
            <a:spLocks noGrp="1"/>
          </p:cNvSpPr>
          <p:nvPr>
            <p:ph type="body" idx="1"/>
          </p:nvPr>
        </p:nvSpPr>
        <p:spPr>
          <a:xfrm>
            <a:off x="833325" y="1099900"/>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a:solidFill>
                  <a:srgbClr val="FF0000"/>
                </a:solidFill>
                <a:latin typeface="Arial"/>
                <a:ea typeface="Arial"/>
                <a:cs typeface="Arial"/>
                <a:sym typeface="Arial"/>
              </a:rPr>
              <a:t>Different chamber sizes and constituencies influence formality of debate.</a:t>
            </a: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32"/>
          <p:cNvSpPr txBox="1">
            <a:spLocks noGrp="1"/>
          </p:cNvSpPr>
          <p:nvPr>
            <p:ph type="body" idx="1"/>
          </p:nvPr>
        </p:nvSpPr>
        <p:spPr>
          <a:xfrm>
            <a:off x="819150" y="678300"/>
            <a:ext cx="7505700" cy="32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700">
              <a:solidFill>
                <a:srgbClr val="222D66"/>
              </a:solidFill>
              <a:highlight>
                <a:schemeClr val="dk1"/>
              </a:highlight>
              <a:latin typeface="Arial"/>
              <a:ea typeface="Arial"/>
              <a:cs typeface="Arial"/>
              <a:sym typeface="Arial"/>
            </a:endParaRPr>
          </a:p>
          <a:p>
            <a:pPr marL="914400" lvl="0" indent="0" algn="l" rtl="0">
              <a:spcBef>
                <a:spcPts val="1600"/>
              </a:spcBef>
              <a:spcAft>
                <a:spcPts val="0"/>
              </a:spcAft>
              <a:buNone/>
            </a:pPr>
            <a:r>
              <a:rPr lang="en" sz="1700">
                <a:solidFill>
                  <a:srgbClr val="222D66"/>
                </a:solidFill>
                <a:highlight>
                  <a:schemeClr val="dk1"/>
                </a:highlight>
                <a:latin typeface="Arial"/>
                <a:ea typeface="Arial"/>
                <a:cs typeface="Arial"/>
                <a:sym typeface="Arial"/>
              </a:rPr>
              <a:t>Supreme Court with </a:t>
            </a:r>
            <a:r>
              <a:rPr lang="en" sz="1700">
                <a:solidFill>
                  <a:srgbClr val="222D66"/>
                </a:solidFill>
                <a:highlight>
                  <a:schemeClr val="dk1"/>
                </a:highlight>
                <a:uFill>
                  <a:noFill/>
                </a:uFill>
                <a:latin typeface="Arial"/>
                <a:ea typeface="Arial"/>
                <a:cs typeface="Arial"/>
                <a:sym typeface="Arial"/>
                <a:hlinkClick r:id="rId3"/>
              </a:rPr>
              <a:t>appellate jurisdiction</a:t>
            </a:r>
            <a:r>
              <a:rPr lang="en" sz="1700">
                <a:solidFill>
                  <a:srgbClr val="222D66"/>
                </a:solidFill>
                <a:highlight>
                  <a:schemeClr val="dk1"/>
                </a:highlight>
                <a:latin typeface="Arial"/>
                <a:ea typeface="Arial"/>
                <a:cs typeface="Arial"/>
                <a:sym typeface="Arial"/>
              </a:rPr>
              <a:t> in all other areas to which the federal judiciary's jurisdiction extends. </a:t>
            </a:r>
            <a:endParaRPr sz="1700">
              <a:solidFill>
                <a:srgbClr val="222D66"/>
              </a:solidFill>
              <a:highlight>
                <a:schemeClr val="dk1"/>
              </a:highlight>
              <a:latin typeface="Arial"/>
              <a:ea typeface="Arial"/>
              <a:cs typeface="Arial"/>
              <a:sym typeface="Arial"/>
            </a:endParaRPr>
          </a:p>
          <a:p>
            <a:pPr marL="914400" lvl="1" indent="-336550" algn="l" rtl="0">
              <a:spcBef>
                <a:spcPts val="1600"/>
              </a:spcBef>
              <a:spcAft>
                <a:spcPts val="0"/>
              </a:spcAft>
              <a:buClr>
                <a:srgbClr val="222D66"/>
              </a:buClr>
              <a:buSzPts val="1700"/>
              <a:buFont typeface="Arial"/>
              <a:buChar char="○"/>
            </a:pPr>
            <a:r>
              <a:rPr lang="en" sz="1700">
                <a:solidFill>
                  <a:srgbClr val="222D66"/>
                </a:solidFill>
                <a:highlight>
                  <a:schemeClr val="dk1"/>
                </a:highlight>
                <a:latin typeface="Arial"/>
                <a:ea typeface="Arial"/>
                <a:cs typeface="Arial"/>
                <a:sym typeface="Arial"/>
              </a:rPr>
              <a:t>Gives Congress the power to </a:t>
            </a:r>
            <a:r>
              <a:rPr lang="en" sz="1700">
                <a:solidFill>
                  <a:srgbClr val="222D66"/>
                </a:solidFill>
                <a:highlight>
                  <a:schemeClr val="dk1"/>
                </a:highlight>
                <a:uFill>
                  <a:noFill/>
                </a:uFill>
                <a:latin typeface="Arial"/>
                <a:ea typeface="Arial"/>
                <a:cs typeface="Arial"/>
                <a:sym typeface="Arial"/>
                <a:hlinkClick r:id="rId4"/>
              </a:rPr>
              <a:t>strip the Supreme Court</a:t>
            </a:r>
            <a:r>
              <a:rPr lang="en" sz="1700">
                <a:solidFill>
                  <a:srgbClr val="222D66"/>
                </a:solidFill>
                <a:highlight>
                  <a:schemeClr val="dk1"/>
                </a:highlight>
                <a:latin typeface="Arial"/>
                <a:ea typeface="Arial"/>
                <a:cs typeface="Arial"/>
                <a:sym typeface="Arial"/>
              </a:rPr>
              <a:t> of appellate jurisdiction, and establishes that all federal crimes must be tried before a </a:t>
            </a:r>
            <a:r>
              <a:rPr lang="en" sz="1700">
                <a:solidFill>
                  <a:srgbClr val="222D66"/>
                </a:solidFill>
                <a:highlight>
                  <a:schemeClr val="dk1"/>
                </a:highlight>
                <a:uFill>
                  <a:noFill/>
                </a:uFill>
                <a:latin typeface="Arial"/>
                <a:ea typeface="Arial"/>
                <a:cs typeface="Arial"/>
                <a:sym typeface="Arial"/>
                <a:hlinkClick r:id="rId5"/>
              </a:rPr>
              <a:t>jury</a:t>
            </a:r>
            <a:r>
              <a:rPr lang="en" sz="1700">
                <a:solidFill>
                  <a:srgbClr val="222D66"/>
                </a:solidFill>
                <a:highlight>
                  <a:schemeClr val="dk1"/>
                </a:highlight>
                <a:latin typeface="Arial"/>
                <a:ea typeface="Arial"/>
                <a:cs typeface="Arial"/>
                <a:sym typeface="Arial"/>
              </a:rPr>
              <a:t>. Topic 2 does not expressly grant the federal judiciary the power of </a:t>
            </a:r>
            <a:r>
              <a:rPr lang="en" sz="1700">
                <a:solidFill>
                  <a:srgbClr val="222D66"/>
                </a:solidFill>
                <a:highlight>
                  <a:schemeClr val="dk1"/>
                </a:highlight>
                <a:uFill>
                  <a:noFill/>
                </a:uFill>
                <a:latin typeface="Arial"/>
                <a:ea typeface="Arial"/>
                <a:cs typeface="Arial"/>
                <a:sym typeface="Arial"/>
                <a:hlinkClick r:id="rId6"/>
              </a:rPr>
              <a:t>judicial review</a:t>
            </a:r>
            <a:r>
              <a:rPr lang="en" sz="1700">
                <a:solidFill>
                  <a:srgbClr val="222D66"/>
                </a:solidFill>
                <a:highlight>
                  <a:schemeClr val="dk1"/>
                </a:highlight>
                <a:latin typeface="Arial"/>
                <a:ea typeface="Arial"/>
                <a:cs typeface="Arial"/>
                <a:sym typeface="Arial"/>
              </a:rPr>
              <a:t>, but the courts have exercised this power since the 1803 case of </a:t>
            </a:r>
            <a:r>
              <a:rPr lang="en" sz="1700">
                <a:solidFill>
                  <a:srgbClr val="222D66"/>
                </a:solidFill>
                <a:highlight>
                  <a:schemeClr val="dk1"/>
                </a:highlight>
                <a:uFill>
                  <a:noFill/>
                </a:uFill>
                <a:latin typeface="Arial"/>
                <a:ea typeface="Arial"/>
                <a:cs typeface="Arial"/>
                <a:sym typeface="Arial"/>
                <a:hlinkClick r:id="rId7"/>
              </a:rPr>
              <a:t>Marbury v. Madison</a:t>
            </a:r>
            <a:r>
              <a:rPr lang="en" sz="1700">
                <a:solidFill>
                  <a:srgbClr val="222D66"/>
                </a:solidFill>
                <a:highlight>
                  <a:schemeClr val="dk1"/>
                </a:highlight>
                <a:latin typeface="Arial"/>
                <a:ea typeface="Arial"/>
                <a:cs typeface="Arial"/>
                <a:sym typeface="Arial"/>
              </a:rPr>
              <a:t>.</a:t>
            </a:r>
            <a:endParaRPr sz="1700">
              <a:solidFill>
                <a:srgbClr val="222D66"/>
              </a:solidFill>
              <a:highlight>
                <a:schemeClr val="dk1"/>
              </a:highlight>
              <a:latin typeface="Arial"/>
              <a:ea typeface="Arial"/>
              <a:cs typeface="Arial"/>
              <a:sym typeface="Arial"/>
            </a:endParaRPr>
          </a:p>
          <a:p>
            <a:pPr marL="0" lvl="0" indent="0" algn="l" rtl="0">
              <a:spcBef>
                <a:spcPts val="1600"/>
              </a:spcBef>
              <a:spcAft>
                <a:spcPts val="0"/>
              </a:spcAft>
              <a:buNone/>
            </a:pPr>
            <a:endParaRPr sz="1700">
              <a:solidFill>
                <a:srgbClr val="222D66"/>
              </a:solidFill>
              <a:highlight>
                <a:schemeClr val="dk1"/>
              </a:highlight>
              <a:latin typeface="Arial"/>
              <a:ea typeface="Arial"/>
              <a:cs typeface="Arial"/>
              <a:sym typeface="Arial"/>
            </a:endParaRPr>
          </a:p>
          <a:p>
            <a:pPr marL="914400" lvl="0" indent="0" algn="l" rtl="0">
              <a:spcBef>
                <a:spcPts val="1600"/>
              </a:spcBef>
              <a:spcAft>
                <a:spcPts val="1600"/>
              </a:spcAft>
              <a:buNone/>
            </a:pPr>
            <a:endParaRPr sz="1700">
              <a:solidFill>
                <a:srgbClr val="222D66"/>
              </a:solidFill>
              <a:highlight>
                <a:schemeClr val="dk1"/>
              </a:highlight>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133"/>
          <p:cNvSpPr txBox="1">
            <a:spLocks noGrp="1"/>
          </p:cNvSpPr>
          <p:nvPr>
            <p:ph type="body" idx="1"/>
          </p:nvPr>
        </p:nvSpPr>
        <p:spPr>
          <a:xfrm>
            <a:off x="819150" y="678300"/>
            <a:ext cx="7505700" cy="32922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222D66"/>
              </a:buClr>
              <a:buSzPts val="1700"/>
              <a:buFont typeface="Arial"/>
              <a:buChar char="●"/>
            </a:pPr>
            <a:r>
              <a:rPr lang="en" sz="1700">
                <a:solidFill>
                  <a:srgbClr val="222D66"/>
                </a:solidFill>
                <a:highlight>
                  <a:schemeClr val="dk1"/>
                </a:highlight>
                <a:latin typeface="Arial"/>
                <a:ea typeface="Arial"/>
                <a:cs typeface="Arial"/>
                <a:sym typeface="Arial"/>
              </a:rPr>
              <a:t>Topic 3 of Article III </a:t>
            </a:r>
            <a:endParaRPr sz="1700">
              <a:solidFill>
                <a:srgbClr val="222D66"/>
              </a:solidFill>
              <a:highlight>
                <a:schemeClr val="dk1"/>
              </a:highlight>
              <a:latin typeface="Arial"/>
              <a:ea typeface="Arial"/>
              <a:cs typeface="Arial"/>
              <a:sym typeface="Arial"/>
            </a:endParaRPr>
          </a:p>
          <a:p>
            <a:pPr marL="914400" lvl="1" indent="-336550" algn="l" rtl="0">
              <a:spcBef>
                <a:spcPts val="0"/>
              </a:spcBef>
              <a:spcAft>
                <a:spcPts val="0"/>
              </a:spcAft>
              <a:buClr>
                <a:srgbClr val="222D66"/>
              </a:buClr>
              <a:buSzPts val="1700"/>
              <a:buFont typeface="Arial"/>
              <a:buChar char="○"/>
            </a:pPr>
            <a:r>
              <a:rPr lang="en" sz="1700">
                <a:solidFill>
                  <a:srgbClr val="222D66"/>
                </a:solidFill>
                <a:highlight>
                  <a:schemeClr val="dk1"/>
                </a:highlight>
                <a:latin typeface="Arial"/>
                <a:ea typeface="Arial"/>
                <a:cs typeface="Arial"/>
                <a:sym typeface="Arial"/>
              </a:rPr>
              <a:t>Defines treason and empowers Congress to punish treason. Requires that at least two witnesses testify to the treasonous act, or that the individual accused of treason confesses.</a:t>
            </a:r>
            <a:endParaRPr sz="1700">
              <a:solidFill>
                <a:srgbClr val="222D66"/>
              </a:solidFill>
              <a:highlight>
                <a:schemeClr val="dk1"/>
              </a:highlight>
              <a:latin typeface="Arial"/>
              <a:ea typeface="Arial"/>
              <a:cs typeface="Arial"/>
              <a:sym typeface="Arial"/>
            </a:endParaRPr>
          </a:p>
          <a:p>
            <a:pPr marL="914400" lvl="1" indent="-336550" algn="l" rtl="0">
              <a:spcBef>
                <a:spcPts val="0"/>
              </a:spcBef>
              <a:spcAft>
                <a:spcPts val="0"/>
              </a:spcAft>
              <a:buClr>
                <a:srgbClr val="222D66"/>
              </a:buClr>
              <a:buSzPts val="1700"/>
              <a:buFont typeface="Arial"/>
              <a:buChar char="○"/>
            </a:pPr>
            <a:r>
              <a:rPr lang="en" sz="1700">
                <a:solidFill>
                  <a:srgbClr val="222D66"/>
                </a:solidFill>
                <a:highlight>
                  <a:schemeClr val="dk1"/>
                </a:highlight>
                <a:latin typeface="Arial"/>
                <a:ea typeface="Arial"/>
                <a:cs typeface="Arial"/>
                <a:sym typeface="Arial"/>
              </a:rPr>
              <a:t>Limits the ways in which Congress can punish those convicted of treason.</a:t>
            </a:r>
            <a:endParaRPr sz="1700">
              <a:solidFill>
                <a:srgbClr val="222D66"/>
              </a:solidFill>
              <a:highlight>
                <a:schemeClr val="dk1"/>
              </a:highlight>
              <a:latin typeface="Arial"/>
              <a:ea typeface="Arial"/>
              <a:cs typeface="Arial"/>
              <a:sym typeface="Arial"/>
            </a:endParaRPr>
          </a:p>
          <a:p>
            <a:pPr marL="0" marR="0" lvl="0" indent="0" algn="l" rtl="0">
              <a:lnSpc>
                <a:spcPct val="115000"/>
              </a:lnSpc>
              <a:spcBef>
                <a:spcPts val="1600"/>
              </a:spcBef>
              <a:spcAft>
                <a:spcPts val="1600"/>
              </a:spcAft>
              <a:buNone/>
            </a:pPr>
            <a:endParaRPr sz="1700">
              <a:solidFill>
                <a:srgbClr val="222D66"/>
              </a:solidFill>
              <a:highlight>
                <a:srgbClr val="FFFFFF"/>
              </a:highlight>
              <a:latin typeface="Arial"/>
              <a:ea typeface="Arial"/>
              <a:cs typeface="Arial"/>
              <a:sym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pic>
        <p:nvPicPr>
          <p:cNvPr id="810" name="Google Shape;810;p134"/>
          <p:cNvPicPr preferRelativeResize="0"/>
          <p:nvPr/>
        </p:nvPicPr>
        <p:blipFill>
          <a:blip r:embed="rId3">
            <a:alphaModFix/>
          </a:blip>
          <a:stretch>
            <a:fillRect/>
          </a:stretch>
        </p:blipFill>
        <p:spPr>
          <a:xfrm>
            <a:off x="1095913" y="-35312"/>
            <a:ext cx="6952166" cy="5214125"/>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13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Federalist Paper #78</a:t>
            </a:r>
            <a:endParaRPr/>
          </a:p>
        </p:txBody>
      </p:sp>
      <p:sp>
        <p:nvSpPr>
          <p:cNvPr id="816" name="Google Shape;816;p135"/>
          <p:cNvSpPr txBox="1">
            <a:spLocks noGrp="1"/>
          </p:cNvSpPr>
          <p:nvPr>
            <p:ph type="body" idx="1"/>
          </p:nvPr>
        </p:nvSpPr>
        <p:spPr>
          <a:xfrm>
            <a:off x="819150" y="1617050"/>
            <a:ext cx="7505700" cy="2821800"/>
          </a:xfrm>
          <a:prstGeom prst="rect">
            <a:avLst/>
          </a:prstGeom>
        </p:spPr>
        <p:txBody>
          <a:bodyPr spcFirstLastPara="1" wrap="square" lIns="91425" tIns="91425" rIns="91425" bIns="91425" anchor="t" anchorCtr="0">
            <a:noAutofit/>
          </a:bodyPr>
          <a:lstStyle/>
          <a:p>
            <a:pPr marL="457200" lvl="0" indent="-336550" algn="l" rtl="0">
              <a:spcBef>
                <a:spcPts val="500"/>
              </a:spcBef>
              <a:spcAft>
                <a:spcPts val="0"/>
              </a:spcAft>
              <a:buSzPts val="1700"/>
              <a:buFont typeface="Arial"/>
              <a:buChar char="●"/>
            </a:pPr>
            <a:r>
              <a:rPr lang="en" sz="1700">
                <a:solidFill>
                  <a:srgbClr val="222222"/>
                </a:solidFill>
                <a:latin typeface="Arial"/>
                <a:ea typeface="Arial"/>
                <a:cs typeface="Arial"/>
                <a:sym typeface="Arial"/>
              </a:rPr>
              <a:t>Published under the pseudonym Publius but written by Alexander Hamilton </a:t>
            </a:r>
            <a:endParaRPr sz="1700">
              <a:solidFill>
                <a:srgbClr val="222222"/>
              </a:solidFill>
              <a:latin typeface="Arial"/>
              <a:ea typeface="Arial"/>
              <a:cs typeface="Arial"/>
              <a:sym typeface="Arial"/>
            </a:endParaRPr>
          </a:p>
          <a:p>
            <a:pPr marL="457200" lvl="0" indent="-336550" algn="l" rtl="0">
              <a:spcBef>
                <a:spcPts val="0"/>
              </a:spcBef>
              <a:spcAft>
                <a:spcPts val="0"/>
              </a:spcAft>
              <a:buSzPts val="1700"/>
              <a:buFont typeface="Arial"/>
              <a:buChar char="●"/>
            </a:pPr>
            <a:r>
              <a:rPr lang="en" sz="1700">
                <a:solidFill>
                  <a:srgbClr val="222222"/>
                </a:solidFill>
                <a:latin typeface="Arial"/>
                <a:ea typeface="Arial"/>
                <a:cs typeface="Arial"/>
                <a:sym typeface="Arial"/>
              </a:rPr>
              <a:t>Written to justify the structure of the judiciary under the proposed Constitution of the United States; it is the first of six essays by Hamilton on this issue. In particular, it addresses concerns by the Anti-Federalists over the scope and power of the federal judiciary, which would have comprised unelected, politically insulated judges that would be appointed for life.</a:t>
            </a:r>
            <a:endParaRPr sz="1700">
              <a:solidFill>
                <a:srgbClr val="222222"/>
              </a:solidFill>
              <a:latin typeface="Arial"/>
              <a:ea typeface="Arial"/>
              <a:cs typeface="Arial"/>
              <a:sym typeface="Arial"/>
            </a:endParaRPr>
          </a:p>
          <a:p>
            <a:pPr marL="457200" lvl="0" indent="-336550" algn="l" rtl="0">
              <a:spcBef>
                <a:spcPts val="0"/>
              </a:spcBef>
              <a:spcAft>
                <a:spcPts val="0"/>
              </a:spcAft>
              <a:buSzPts val="1700"/>
              <a:buFont typeface="Arial"/>
              <a:buChar char="●"/>
            </a:pPr>
            <a:r>
              <a:rPr lang="en" sz="1700">
                <a:solidFill>
                  <a:srgbClr val="222222"/>
                </a:solidFill>
                <a:latin typeface="Arial"/>
                <a:ea typeface="Arial"/>
                <a:cs typeface="Arial"/>
                <a:sym typeface="Arial"/>
              </a:rPr>
              <a:t>Said that the Judiciary branch of the proposed government would be </a:t>
            </a:r>
            <a:endParaRPr sz="1700">
              <a:latin typeface="Arial"/>
              <a:ea typeface="Arial"/>
              <a:cs typeface="Arial"/>
              <a:sym typeface="Aria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136"/>
          <p:cNvSpPr txBox="1">
            <a:spLocks noGrp="1"/>
          </p:cNvSpPr>
          <p:nvPr>
            <p:ph type="body" idx="1"/>
          </p:nvPr>
        </p:nvSpPr>
        <p:spPr>
          <a:xfrm>
            <a:off x="819150" y="673900"/>
            <a:ext cx="7505700" cy="3808800"/>
          </a:xfrm>
          <a:prstGeom prst="rect">
            <a:avLst/>
          </a:prstGeom>
        </p:spPr>
        <p:txBody>
          <a:bodyPr spcFirstLastPara="1" wrap="square" lIns="91425" tIns="91425" rIns="91425" bIns="91425" anchor="t" anchorCtr="0">
            <a:noAutofit/>
          </a:bodyPr>
          <a:lstStyle/>
          <a:p>
            <a:pPr marL="457200" lvl="0" indent="0" algn="l" rtl="0">
              <a:spcBef>
                <a:spcPts val="500"/>
              </a:spcBef>
              <a:spcAft>
                <a:spcPts val="0"/>
              </a:spcAft>
              <a:buNone/>
            </a:pPr>
            <a:r>
              <a:rPr lang="en" sz="1700">
                <a:solidFill>
                  <a:srgbClr val="222222"/>
                </a:solidFill>
                <a:latin typeface="Arial"/>
                <a:ea typeface="Arial"/>
                <a:cs typeface="Arial"/>
                <a:sym typeface="Arial"/>
              </a:rPr>
              <a:t>the weakest of the three branches because it had "no influence over either the sword or the purse, ...It may truly be said to have neither FORCE nor WILL, but merely judgment." </a:t>
            </a:r>
            <a:endParaRPr sz="1700">
              <a:solidFill>
                <a:srgbClr val="222222"/>
              </a:solidFill>
              <a:latin typeface="Arial"/>
              <a:ea typeface="Arial"/>
              <a:cs typeface="Arial"/>
              <a:sym typeface="Arial"/>
            </a:endParaRPr>
          </a:p>
          <a:p>
            <a:pPr marL="457200" lvl="0" indent="-336550" algn="l" rtl="0">
              <a:spcBef>
                <a:spcPts val="500"/>
              </a:spcBef>
              <a:spcAft>
                <a:spcPts val="0"/>
              </a:spcAft>
              <a:buSzPts val="1700"/>
              <a:buFont typeface="Arial"/>
              <a:buChar char="●"/>
            </a:pPr>
            <a:r>
              <a:rPr lang="en" sz="1700">
                <a:solidFill>
                  <a:srgbClr val="222222"/>
                </a:solidFill>
                <a:latin typeface="Arial"/>
                <a:ea typeface="Arial"/>
                <a:cs typeface="Arial"/>
                <a:sym typeface="Arial"/>
              </a:rPr>
              <a:t>Quotes Montesquieu: "Of the three powers [...], the judiciary is next to nothing." It would depend on the political branches to uphold its judgments. </a:t>
            </a:r>
            <a:endParaRPr sz="1700">
              <a:solidFill>
                <a:srgbClr val="222222"/>
              </a:solidFill>
              <a:latin typeface="Arial"/>
              <a:ea typeface="Arial"/>
              <a:cs typeface="Arial"/>
              <a:sym typeface="Arial"/>
            </a:endParaRPr>
          </a:p>
          <a:p>
            <a:pPr marL="457200" lvl="0" indent="-336550" algn="l" rtl="0">
              <a:spcBef>
                <a:spcPts val="0"/>
              </a:spcBef>
              <a:spcAft>
                <a:spcPts val="0"/>
              </a:spcAft>
              <a:buSzPts val="1700"/>
              <a:buFont typeface="Arial"/>
              <a:buChar char="●"/>
            </a:pPr>
            <a:r>
              <a:rPr lang="en" sz="1700">
                <a:solidFill>
                  <a:srgbClr val="222222"/>
                </a:solidFill>
                <a:latin typeface="Arial"/>
                <a:ea typeface="Arial"/>
                <a:cs typeface="Arial"/>
                <a:sym typeface="Arial"/>
              </a:rPr>
              <a:t>Discusses the power of judicial review. It argues that the federal courts have the duty to determine whether acts of Congress are constitutional and to follow the Constitution when there is inconsistency. Hamilton viewed this as a protection against abuse of power by Congress.</a:t>
            </a:r>
            <a:endParaRPr sz="1700">
              <a:solidFill>
                <a:srgbClr val="222222"/>
              </a:solidFill>
              <a:latin typeface="Arial"/>
              <a:ea typeface="Arial"/>
              <a:cs typeface="Arial"/>
              <a:sym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37"/>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827" name="Google Shape;827;p137" descr="HipHughes tackles the elusive Federalist Paper #78 and Hamilton's defense of the judiciary. A super duper starting point for kids wrapping their head around the big idea.Great for flippers, test review or just for plain ole' learning fun!" title="Federalist Paper #78 Explained: Government Review">
            <a:hlinkClick r:id="rId3"/>
          </p:cNvPr>
          <p:cNvPicPr preferRelativeResize="0"/>
          <p:nvPr/>
        </p:nvPicPr>
        <p:blipFill>
          <a:blip r:embed="rId4">
            <a:alphaModFix/>
          </a:blip>
          <a:stretch>
            <a:fillRect/>
          </a:stretch>
        </p:blipFill>
        <p:spPr>
          <a:xfrm>
            <a:off x="0" y="52050"/>
            <a:ext cx="6788600" cy="5091450"/>
          </a:xfrm>
          <a:prstGeom prst="rect">
            <a:avLst/>
          </a:prstGeom>
          <a:noFill/>
          <a:ln>
            <a:noFill/>
          </a:ln>
        </p:spPr>
      </p:pic>
      <p:sp>
        <p:nvSpPr>
          <p:cNvPr id="828" name="Google Shape;828;p137"/>
          <p:cNvSpPr txBox="1"/>
          <p:nvPr/>
        </p:nvSpPr>
        <p:spPr>
          <a:xfrm>
            <a:off x="6847025" y="1855050"/>
            <a:ext cx="2211600" cy="14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Federalist Paper #78</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Hip Hughes History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4:20</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138"/>
          <p:cNvSpPr txBox="1"/>
          <p:nvPr/>
        </p:nvSpPr>
        <p:spPr>
          <a:xfrm>
            <a:off x="6858000" y="1899600"/>
            <a:ext cx="2200500" cy="13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Federalist Paper #78</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Teaching American History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Click </a:t>
            </a:r>
            <a:r>
              <a:rPr lang="en" sz="1200" u="sng">
                <a:solidFill>
                  <a:schemeClr val="hlink"/>
                </a:solidFill>
                <a:latin typeface="Nunito"/>
                <a:ea typeface="Nunito"/>
                <a:cs typeface="Nunito"/>
                <a:sym typeface="Nunito"/>
                <a:hlinkClick r:id="rId3"/>
              </a:rPr>
              <a:t>here</a:t>
            </a:r>
            <a:r>
              <a:rPr lang="en" sz="1200">
                <a:latin typeface="Nunito"/>
                <a:ea typeface="Nunito"/>
                <a:cs typeface="Nunito"/>
                <a:sym typeface="Nunito"/>
              </a:rPr>
              <a:t> to read</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834" name="Google Shape;834;p138"/>
          <p:cNvPicPr preferRelativeResize="0"/>
          <p:nvPr/>
        </p:nvPicPr>
        <p:blipFill>
          <a:blip r:embed="rId4">
            <a:alphaModFix/>
          </a:blip>
          <a:stretch>
            <a:fillRect/>
          </a:stretch>
        </p:blipFill>
        <p:spPr>
          <a:xfrm>
            <a:off x="0" y="0"/>
            <a:ext cx="6857999" cy="5143500"/>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139"/>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https://www.youtube.com/watch?v=iIBbUs-uzyg</a:t>
            </a:r>
            <a:endParaRPr/>
          </a:p>
        </p:txBody>
      </p:sp>
      <p:sp>
        <p:nvSpPr>
          <p:cNvPr id="840" name="Google Shape;840;p139"/>
          <p:cNvSpPr txBox="1"/>
          <p:nvPr/>
        </p:nvSpPr>
        <p:spPr>
          <a:xfrm>
            <a:off x="6858000" y="1898700"/>
            <a:ext cx="2286000" cy="13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Federalist Paper #78</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Citizen U</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3:28</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841" name="Google Shape;841;p139" descr="Unpacking each of the 85 founding essays would be a dubious trek.  But highlighting the top 21 is a Mission POSSIBLE.  Herein lies our errand – equip students of government with a quick 21-step review of the “ingenious apparatus” of the American government as seen through the lens of the Federalist Papers.  This is a trek we call 21g." title="FEDERALIST #78 - 21G">
            <a:hlinkClick r:id="rId3"/>
          </p:cNvPr>
          <p:cNvPicPr preferRelativeResize="0"/>
          <p:nvPr/>
        </p:nvPicPr>
        <p:blipFill>
          <a:blip r:embed="rId4">
            <a:alphaModFix/>
          </a:blip>
          <a:stretch>
            <a:fillRect/>
          </a:stretch>
        </p:blipFill>
        <p:spPr>
          <a:xfrm>
            <a:off x="0" y="74325"/>
            <a:ext cx="6858000" cy="5143500"/>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40"/>
          <p:cNvSpPr txBox="1">
            <a:spLocks noGrp="1"/>
          </p:cNvSpPr>
          <p:nvPr>
            <p:ph type="title"/>
          </p:nvPr>
        </p:nvSpPr>
        <p:spPr>
          <a:xfrm>
            <a:off x="819150" y="9772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Marbury v. Madison (1803)</a:t>
            </a:r>
            <a:endParaRPr/>
          </a:p>
        </p:txBody>
      </p:sp>
      <p:sp>
        <p:nvSpPr>
          <p:cNvPr id="847" name="Google Shape;847;p140"/>
          <p:cNvSpPr txBox="1">
            <a:spLocks noGrp="1"/>
          </p:cNvSpPr>
          <p:nvPr>
            <p:ph type="body" idx="1"/>
          </p:nvPr>
        </p:nvSpPr>
        <p:spPr>
          <a:xfrm>
            <a:off x="819150" y="1573975"/>
            <a:ext cx="7505700" cy="24480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Arial"/>
              <a:buChar char="●"/>
            </a:pPr>
            <a:r>
              <a:rPr lang="en" sz="1700">
                <a:solidFill>
                  <a:srgbClr val="222222"/>
                </a:solidFill>
                <a:latin typeface="Arial"/>
                <a:ea typeface="Arial"/>
                <a:cs typeface="Arial"/>
                <a:sym typeface="Arial"/>
              </a:rPr>
              <a:t>A</a:t>
            </a:r>
            <a:r>
              <a:rPr lang="en" sz="1700">
                <a:solidFill>
                  <a:srgbClr val="222222"/>
                </a:solidFill>
                <a:highlight>
                  <a:srgbClr val="FFFFFF"/>
                </a:highlight>
                <a:latin typeface="Arial"/>
                <a:ea typeface="Arial"/>
                <a:cs typeface="Arial"/>
                <a:sym typeface="Arial"/>
              </a:rPr>
              <a:t> </a:t>
            </a:r>
            <a:r>
              <a:rPr lang="en" sz="1700">
                <a:solidFill>
                  <a:srgbClr val="222222"/>
                </a:solidFill>
                <a:latin typeface="Arial"/>
                <a:ea typeface="Arial"/>
                <a:cs typeface="Arial"/>
                <a:sym typeface="Arial"/>
              </a:rPr>
              <a:t>U.S. Supreme Court</a:t>
            </a:r>
            <a:r>
              <a:rPr lang="en" sz="1700">
                <a:solidFill>
                  <a:srgbClr val="222222"/>
                </a:solidFill>
                <a:highlight>
                  <a:srgbClr val="FFFFFF"/>
                </a:highlight>
                <a:latin typeface="Arial"/>
                <a:ea typeface="Arial"/>
                <a:cs typeface="Arial"/>
                <a:sym typeface="Arial"/>
              </a:rPr>
              <a:t> case that established the principle of </a:t>
            </a:r>
            <a:r>
              <a:rPr lang="en" sz="1700">
                <a:solidFill>
                  <a:srgbClr val="222222"/>
                </a:solidFill>
                <a:latin typeface="Arial"/>
                <a:ea typeface="Arial"/>
                <a:cs typeface="Arial"/>
                <a:sym typeface="Arial"/>
              </a:rPr>
              <a:t>judicial review</a:t>
            </a:r>
            <a:r>
              <a:rPr lang="en" sz="1700">
                <a:latin typeface="Arial"/>
                <a:ea typeface="Arial"/>
                <a:cs typeface="Arial"/>
                <a:sym typeface="Arial"/>
              </a:rPr>
              <a:t> - the power of the courts to declare the laws of the legislature and acts of the executive unconstitutional.</a:t>
            </a:r>
            <a:endParaRPr sz="1700">
              <a:latin typeface="Arial"/>
              <a:ea typeface="Arial"/>
              <a:cs typeface="Arial"/>
              <a:sym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41"/>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https://www.youtube.com/watch?v=hOvsZyqRfCo&amp;t=51s</a:t>
            </a:r>
            <a:endParaRPr/>
          </a:p>
        </p:txBody>
      </p:sp>
      <p:pic>
        <p:nvPicPr>
          <p:cNvPr id="853" name="Google Shape;853;p141" descr="What happened in the 1803 United States court case between William Marbury and James Madison? What affect did it have on the young nation?&#10;&#10;Subscribe for more from HISTORY:&#10;http://www.youtube.com/subscription_center?add_user=historychannel&#10;&#10;Newsletter: https://www.history.com/newsletter&#10;Website - http://www.history.com&#10;/posts&#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Marbury vs. Madison: What Was the Case About? | History">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
        <p:nvSpPr>
          <p:cNvPr id="854" name="Google Shape;854;p141"/>
          <p:cNvSpPr txBox="1"/>
          <p:nvPr/>
        </p:nvSpPr>
        <p:spPr>
          <a:xfrm>
            <a:off x="6858000" y="1964700"/>
            <a:ext cx="2286000" cy="12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Marbury v. Madison</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History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3:37</a:t>
            </a:r>
            <a:endParaRPr sz="1200">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2.1: The Senate and the House of Representatives (Con-3.A.3)</a:t>
            </a:r>
            <a:endParaRPr sz="1200">
              <a:solidFill>
                <a:srgbClr val="0000FF"/>
              </a:solidFill>
              <a:latin typeface="Arial"/>
              <a:ea typeface="Arial"/>
              <a:cs typeface="Arial"/>
              <a:sym typeface="Arial"/>
            </a:endParaRPr>
          </a:p>
        </p:txBody>
      </p:sp>
      <p:sp>
        <p:nvSpPr>
          <p:cNvPr id="195" name="Google Shape;195;p25"/>
          <p:cNvSpPr txBox="1">
            <a:spLocks noGrp="1"/>
          </p:cNvSpPr>
          <p:nvPr>
            <p:ph type="body" idx="1"/>
          </p:nvPr>
        </p:nvSpPr>
        <p:spPr>
          <a:xfrm>
            <a:off x="833325" y="1099900"/>
            <a:ext cx="7424700" cy="33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0000"/>
                </a:solidFill>
                <a:latin typeface="Arial"/>
                <a:ea typeface="Arial"/>
                <a:cs typeface="Arial"/>
                <a:sym typeface="Arial"/>
              </a:rPr>
              <a:t>Coalitions in Congress are affected by term-length differences</a:t>
            </a: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142"/>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https://www.youtube.com/watch?v=iIBbUs-uzyg</a:t>
            </a:r>
            <a:endParaRPr/>
          </a:p>
        </p:txBody>
      </p:sp>
      <p:pic>
        <p:nvPicPr>
          <p:cNvPr id="860" name="Google Shape;860;p142" descr="Unpacking each of the 85 founding essays would be a dubious trek.  But highlighting the top 21 is a Mission POSSIBLE.  Herein lies our errand – equip students of government with a quick 21-step review of the “ingenious apparatus” of the American government as seen through the lens of the Federalist Papers.  This is a trek we call 21g." title="FEDERALIST #78 - 21G">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
        <p:nvSpPr>
          <p:cNvPr id="861" name="Google Shape;861;p142"/>
          <p:cNvSpPr txBox="1"/>
          <p:nvPr/>
        </p:nvSpPr>
        <p:spPr>
          <a:xfrm>
            <a:off x="6943500" y="1861350"/>
            <a:ext cx="2200500" cy="14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The Court’s Power of Judicial Review</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Course Hero</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3:37</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862" name="Google Shape;862;p142" descr="Learn all about the power of judicial review in the United States in just a few minutes! Scot Schraufnagel, chair and professor of political science at Northern Illinois University, details how courts in the United States developed the power to review the laws and actions of the executive branch and legislative branch as part of the checks and balances defined in the U.S. Constitution.&#10;&#10;This video is part of a complete, condensed American Government series presented in short, digestible summaries. &#10;&#10;Access the free study guides for American Government here: https://www.coursehero.com/sg/american-government/ &#10;&#10;Course Hero's American Government video series covers all the essentials to understanding the United States's complex political structures. Our short digest covers everything you need to know about the development of the U.S. government, its principles, its structure, and trends in our country's political behavior. &#10;&#10;The video series begins with the building blocks of the Constitution and the Bill of Rights. We explore how the meaning of these documents has evolved through Supreme Court decisions and the civil rights movement. &#10;&#10;Along the way, you'll learn: &#10;• The three branches of government &#10;• How a bill becomes a law &#10;• The intricacies of presidential succession &#10;• How Supreme Court justices are nominated &#10;&#10;Then the series provides a deeper understanding of political behavior in the United States, including: &#10;• How Democratic and Republican parties and their coalitions have evolved since the Civil War &#10;• How the media frames politics &#10;• The role of special interest groups &#10;• The nuts and bolts of congressional and presidential elections &#10;&#10;Finally, the American Government crash course includes a primer on how polling works and explains some of the challenges that pollsters face in measuring true public opinion. &#10;&#10;Explore Course Hero’s collection of free Social Sciences Study Guides here: https://www.coursehero.com/sg/ &#10;&#10;About Course Hero: Course Hero helps empower students and educators to succeed! We’re fueled by a passionate community of students and educators who share their course-specific knowledge and resources to help others learn. Learn more at http://www.coursehero.com. &#10;&#10;Master Your Classes™ with Course Hero! &#10;&#10;Get the latest updates: &#10;Facebook: https://www.facebook.com/coursehero &#10;Twitter: https://twitter.com/coursehero" title="Power of Judicial Review | American Government">
            <a:hlinkClick r:id="rId5"/>
          </p:cNvPr>
          <p:cNvPicPr preferRelativeResize="0"/>
          <p:nvPr/>
        </p:nvPicPr>
        <p:blipFill>
          <a:blip r:embed="rId6">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pic>
        <p:nvPicPr>
          <p:cNvPr id="867" name="Google Shape;867;p143" descr="View full lesson: http://ed.ted.com/lessons/how-do-us-supreme-court-justices-get-appointed-peter-paccone&#10;&#10;There’s a job out there with a great deal of power, pay, prestige, and near-perfect job-security. And there’s only one way to be hired: get appointed to the US Supreme Court. But how do US Supreme Court Justices actually get that honor? Peter Paccone outlines the difficult process of getting a seat on the highest bench in the country. &#10;&#10;Lesson by Peter Paccone, animation by Globizco." title="How do US Supreme Court justices get appointed? - Peter Paccone">
            <a:hlinkClick r:id="rId3"/>
          </p:cNvPr>
          <p:cNvPicPr preferRelativeResize="0"/>
          <p:nvPr/>
        </p:nvPicPr>
        <p:blipFill>
          <a:blip r:embed="rId4">
            <a:alphaModFix/>
          </a:blip>
          <a:stretch>
            <a:fillRect/>
          </a:stretch>
        </p:blipFill>
        <p:spPr>
          <a:xfrm>
            <a:off x="52025" y="52025"/>
            <a:ext cx="6788633" cy="5091475"/>
          </a:xfrm>
          <a:prstGeom prst="rect">
            <a:avLst/>
          </a:prstGeom>
          <a:noFill/>
          <a:ln>
            <a:noFill/>
          </a:ln>
        </p:spPr>
      </p:pic>
      <p:sp>
        <p:nvSpPr>
          <p:cNvPr id="868" name="Google Shape;868;p143"/>
          <p:cNvSpPr txBox="1"/>
          <p:nvPr/>
        </p:nvSpPr>
        <p:spPr>
          <a:xfrm>
            <a:off x="6840650" y="1786800"/>
            <a:ext cx="2286000" cy="15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How do US Supreme Court Justices Get Appointed?</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TED-Ed</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4:25</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144"/>
          <p:cNvSpPr txBox="1"/>
          <p:nvPr/>
        </p:nvSpPr>
        <p:spPr>
          <a:xfrm>
            <a:off x="6858000" y="1823100"/>
            <a:ext cx="2286000" cy="14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Nunito"/>
                <a:ea typeface="Nunito"/>
                <a:cs typeface="Nunito"/>
                <a:sym typeface="Nunito"/>
              </a:rPr>
              <a:t>Intro to Topic 2.9</a:t>
            </a:r>
            <a:endParaRPr sz="1200" b="1">
              <a:latin typeface="Nunito"/>
              <a:ea typeface="Nunito"/>
              <a:cs typeface="Nunito"/>
              <a:sym typeface="Nunito"/>
            </a:endParaRPr>
          </a:p>
          <a:p>
            <a:pPr marL="0" lvl="0" indent="0" algn="ctr" rtl="0">
              <a:spcBef>
                <a:spcPts val="0"/>
              </a:spcBef>
              <a:spcAft>
                <a:spcPts val="0"/>
              </a:spcAft>
              <a:buNone/>
            </a:pPr>
            <a:r>
              <a:rPr lang="en" sz="1700"/>
              <a:t>The Legitimacy of the Judicial Branch</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3:49</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874" name="Google Shape;874;p144"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9 Legitimacy of the Judicial Branch AP Government">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14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2.9: Legitimacy of the Judicial Branch (Con-5.B.1)</a:t>
            </a:r>
            <a:endParaRPr sz="1200">
              <a:solidFill>
                <a:srgbClr val="0000FF"/>
              </a:solidFill>
              <a:latin typeface="Arial"/>
              <a:ea typeface="Arial"/>
              <a:cs typeface="Arial"/>
              <a:sym typeface="Arial"/>
            </a:endParaRPr>
          </a:p>
        </p:txBody>
      </p:sp>
      <p:sp>
        <p:nvSpPr>
          <p:cNvPr id="880" name="Google Shape;880;p145"/>
          <p:cNvSpPr txBox="1">
            <a:spLocks noGrp="1"/>
          </p:cNvSpPr>
          <p:nvPr>
            <p:ph type="body" idx="1"/>
          </p:nvPr>
        </p:nvSpPr>
        <p:spPr>
          <a:xfrm>
            <a:off x="909525" y="1176100"/>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a:solidFill>
                  <a:srgbClr val="FF0000"/>
                </a:solidFill>
                <a:latin typeface="Arial"/>
                <a:ea typeface="Arial"/>
                <a:cs typeface="Arial"/>
                <a:sym typeface="Arial"/>
              </a:rPr>
              <a:t>Precedents and stare decisis play an important role in judicial decision making.</a:t>
            </a:r>
            <a:endParaRPr sz="1700">
              <a:solidFill>
                <a:srgbClr val="FF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14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Precedent</a:t>
            </a:r>
            <a:endParaRPr/>
          </a:p>
        </p:txBody>
      </p:sp>
      <p:sp>
        <p:nvSpPr>
          <p:cNvPr id="886" name="Google Shape;886;p146"/>
          <p:cNvSpPr txBox="1">
            <a:spLocks noGrp="1"/>
          </p:cNvSpPr>
          <p:nvPr>
            <p:ph type="body" idx="1"/>
          </p:nvPr>
        </p:nvSpPr>
        <p:spPr>
          <a:xfrm>
            <a:off x="819150" y="1568475"/>
            <a:ext cx="7505700" cy="2870100"/>
          </a:xfrm>
          <a:prstGeom prst="rect">
            <a:avLst/>
          </a:prstGeom>
        </p:spPr>
        <p:txBody>
          <a:bodyPr spcFirstLastPara="1" wrap="square" lIns="91425" tIns="91425" rIns="91425" bIns="91425" anchor="t" anchorCtr="0">
            <a:noAutofit/>
          </a:bodyPr>
          <a:lstStyle/>
          <a:p>
            <a:pPr marL="457200" marR="0" lvl="0" indent="-336550" algn="l" rtl="0">
              <a:lnSpc>
                <a:spcPct val="115000"/>
              </a:lnSpc>
              <a:spcBef>
                <a:spcPts val="0"/>
              </a:spcBef>
              <a:spcAft>
                <a:spcPts val="0"/>
              </a:spcAft>
              <a:buClr>
                <a:srgbClr val="111111"/>
              </a:buClr>
              <a:buSzPts val="1700"/>
              <a:buFont typeface="Arial"/>
              <a:buChar char="●"/>
            </a:pPr>
            <a:r>
              <a:rPr lang="en" sz="1700">
                <a:solidFill>
                  <a:srgbClr val="111111"/>
                </a:solidFill>
                <a:latin typeface="Arial"/>
                <a:ea typeface="Arial"/>
                <a:cs typeface="Arial"/>
                <a:sym typeface="Arial"/>
              </a:rPr>
              <a:t>A decision made by a higher court such as a circuit court of appeals or the Supreme Court that is binding on all other federal courts.</a:t>
            </a:r>
            <a:endParaRPr sz="1700">
              <a:solidFill>
                <a:srgbClr val="111111"/>
              </a:solidFill>
              <a:latin typeface="Arial"/>
              <a:ea typeface="Arial"/>
              <a:cs typeface="Arial"/>
              <a:sym typeface="Arial"/>
            </a:endParaRPr>
          </a:p>
          <a:p>
            <a:pPr marL="457200" marR="0" lvl="0" indent="-336550" algn="l" rtl="0">
              <a:lnSpc>
                <a:spcPct val="115000"/>
              </a:lnSpc>
              <a:spcBef>
                <a:spcPts val="0"/>
              </a:spcBef>
              <a:spcAft>
                <a:spcPts val="0"/>
              </a:spcAft>
              <a:buClr>
                <a:srgbClr val="111111"/>
              </a:buClr>
              <a:buSzPts val="1700"/>
              <a:buFont typeface="Arial"/>
              <a:buChar char="●"/>
            </a:pPr>
            <a:r>
              <a:rPr lang="en" sz="1700">
                <a:solidFill>
                  <a:srgbClr val="111111"/>
                </a:solidFill>
                <a:latin typeface="Arial"/>
                <a:ea typeface="Arial"/>
                <a:cs typeface="Arial"/>
                <a:sym typeface="Arial"/>
              </a:rPr>
              <a:t>A </a:t>
            </a:r>
            <a:r>
              <a:rPr lang="en" sz="1700">
                <a:solidFill>
                  <a:srgbClr val="111111"/>
                </a:solidFill>
                <a:uFill>
                  <a:noFill/>
                </a:uFill>
                <a:latin typeface="Arial"/>
                <a:ea typeface="Arial"/>
                <a:cs typeface="Arial"/>
                <a:sym typeface="Arial"/>
                <a:hlinkClick r:id="rId3"/>
              </a:rPr>
              <a:t>legal case</a:t>
            </a:r>
            <a:r>
              <a:rPr lang="en" sz="1700">
                <a:solidFill>
                  <a:srgbClr val="111111"/>
                </a:solidFill>
                <a:latin typeface="Arial"/>
                <a:ea typeface="Arial"/>
                <a:cs typeface="Arial"/>
                <a:sym typeface="Arial"/>
              </a:rPr>
              <a:t> that </a:t>
            </a:r>
            <a:r>
              <a:rPr lang="en" sz="1700">
                <a:solidFill>
                  <a:srgbClr val="111111"/>
                </a:solidFill>
                <a:uFill>
                  <a:noFill/>
                </a:uFill>
                <a:latin typeface="Arial"/>
                <a:ea typeface="Arial"/>
                <a:cs typeface="Arial"/>
                <a:sym typeface="Arial"/>
                <a:hlinkClick r:id="rId4"/>
              </a:rPr>
              <a:t>establishes</a:t>
            </a:r>
            <a:r>
              <a:rPr lang="en" sz="1700">
                <a:solidFill>
                  <a:srgbClr val="111111"/>
                </a:solidFill>
                <a:latin typeface="Arial"/>
                <a:ea typeface="Arial"/>
                <a:cs typeface="Arial"/>
                <a:sym typeface="Arial"/>
              </a:rPr>
              <a:t> a </a:t>
            </a:r>
            <a:r>
              <a:rPr lang="en" sz="1700">
                <a:solidFill>
                  <a:srgbClr val="111111"/>
                </a:solidFill>
                <a:uFill>
                  <a:noFill/>
                </a:uFill>
                <a:latin typeface="Arial"/>
                <a:ea typeface="Arial"/>
                <a:cs typeface="Arial"/>
                <a:sym typeface="Arial"/>
                <a:hlinkClick r:id="rId5"/>
              </a:rPr>
              <a:t>principle</a:t>
            </a:r>
            <a:r>
              <a:rPr lang="en" sz="1700">
                <a:solidFill>
                  <a:srgbClr val="111111"/>
                </a:solidFill>
                <a:latin typeface="Arial"/>
                <a:ea typeface="Arial"/>
                <a:cs typeface="Arial"/>
                <a:sym typeface="Arial"/>
              </a:rPr>
              <a:t> or </a:t>
            </a:r>
            <a:r>
              <a:rPr lang="en" sz="1700">
                <a:solidFill>
                  <a:srgbClr val="111111"/>
                </a:solidFill>
                <a:uFill>
                  <a:noFill/>
                </a:uFill>
                <a:latin typeface="Arial"/>
                <a:ea typeface="Arial"/>
                <a:cs typeface="Arial"/>
                <a:sym typeface="Arial"/>
                <a:hlinkClick r:id="rId6"/>
              </a:rPr>
              <a:t>rule</a:t>
            </a:r>
            <a:r>
              <a:rPr lang="en" sz="1700">
                <a:solidFill>
                  <a:srgbClr val="111111"/>
                </a:solidFill>
                <a:latin typeface="Arial"/>
                <a:ea typeface="Arial"/>
                <a:cs typeface="Arial"/>
                <a:sym typeface="Arial"/>
              </a:rPr>
              <a:t>, with this principle or rule then used by the </a:t>
            </a:r>
            <a:r>
              <a:rPr lang="en" sz="1700">
                <a:solidFill>
                  <a:srgbClr val="111111"/>
                </a:solidFill>
                <a:uFill>
                  <a:noFill/>
                </a:uFill>
                <a:latin typeface="Arial"/>
                <a:ea typeface="Arial"/>
                <a:cs typeface="Arial"/>
                <a:sym typeface="Arial"/>
                <a:hlinkClick r:id="rId7"/>
              </a:rPr>
              <a:t>court</a:t>
            </a:r>
            <a:r>
              <a:rPr lang="en" sz="1700">
                <a:solidFill>
                  <a:srgbClr val="111111"/>
                </a:solidFill>
                <a:latin typeface="Arial"/>
                <a:ea typeface="Arial"/>
                <a:cs typeface="Arial"/>
                <a:sym typeface="Arial"/>
              </a:rPr>
              <a:t> when deciding later cases with similar </a:t>
            </a:r>
            <a:r>
              <a:rPr lang="en" sz="1700">
                <a:solidFill>
                  <a:srgbClr val="111111"/>
                </a:solidFill>
                <a:uFill>
                  <a:noFill/>
                </a:uFill>
                <a:latin typeface="Arial"/>
                <a:ea typeface="Arial"/>
                <a:cs typeface="Arial"/>
                <a:sym typeface="Arial"/>
                <a:hlinkClick r:id="rId8"/>
              </a:rPr>
              <a:t>issues</a:t>
            </a:r>
            <a:r>
              <a:rPr lang="en" sz="1700">
                <a:solidFill>
                  <a:srgbClr val="111111"/>
                </a:solidFill>
                <a:latin typeface="Arial"/>
                <a:ea typeface="Arial"/>
                <a:cs typeface="Arial"/>
                <a:sym typeface="Arial"/>
              </a:rPr>
              <a:t> or facts.</a:t>
            </a:r>
            <a:endParaRPr sz="1700">
              <a:solidFill>
                <a:srgbClr val="111111"/>
              </a:solidFill>
              <a:latin typeface="Arial"/>
              <a:ea typeface="Arial"/>
              <a:cs typeface="Arial"/>
              <a:sym typeface="Arial"/>
            </a:endParaRPr>
          </a:p>
          <a:p>
            <a:pPr marL="457200" lvl="0" indent="-336550" algn="l" rtl="0">
              <a:spcBef>
                <a:spcPts val="0"/>
              </a:spcBef>
              <a:spcAft>
                <a:spcPts val="0"/>
              </a:spcAft>
              <a:buClr>
                <a:srgbClr val="111111"/>
              </a:buClr>
              <a:buSzPts val="1700"/>
              <a:buFont typeface="Arial"/>
              <a:buChar char="●"/>
            </a:pPr>
            <a:r>
              <a:rPr lang="en" sz="1700">
                <a:solidFill>
                  <a:srgbClr val="111111"/>
                </a:solidFill>
                <a:latin typeface="Arial"/>
                <a:ea typeface="Arial"/>
                <a:cs typeface="Arial"/>
                <a:sym typeface="Arial"/>
              </a:rPr>
              <a:t>Also known as a Landmark decision or precedent setting case</a:t>
            </a:r>
            <a:endParaRPr sz="1700">
              <a:solidFill>
                <a:srgbClr val="111111"/>
              </a:solidFill>
              <a:latin typeface="Arial"/>
              <a:ea typeface="Arial"/>
              <a:cs typeface="Arial"/>
              <a:sym typeface="Arial"/>
            </a:endParaRPr>
          </a:p>
          <a:p>
            <a:pPr marL="457200" marR="0" lvl="0" indent="-336550" algn="l" rtl="0">
              <a:lnSpc>
                <a:spcPct val="115000"/>
              </a:lnSpc>
              <a:spcBef>
                <a:spcPts val="0"/>
              </a:spcBef>
              <a:spcAft>
                <a:spcPts val="0"/>
              </a:spcAft>
              <a:buClr>
                <a:srgbClr val="111111"/>
              </a:buClr>
              <a:buSzPts val="1700"/>
              <a:buFont typeface="Arial"/>
              <a:buChar char="●"/>
            </a:pPr>
            <a:r>
              <a:rPr lang="en" sz="1700">
                <a:solidFill>
                  <a:srgbClr val="111111"/>
                </a:solidFill>
                <a:latin typeface="Arial"/>
                <a:ea typeface="Arial"/>
                <a:cs typeface="Arial"/>
                <a:sym typeface="Arial"/>
              </a:rPr>
              <a:t>The use of precedent provides </a:t>
            </a:r>
            <a:r>
              <a:rPr lang="en" sz="1700">
                <a:solidFill>
                  <a:srgbClr val="111111"/>
                </a:solidFill>
                <a:uFill>
                  <a:noFill/>
                </a:uFill>
                <a:latin typeface="Arial"/>
                <a:ea typeface="Arial"/>
                <a:cs typeface="Arial"/>
                <a:sym typeface="Arial"/>
                <a:hlinkClick r:id="rId9"/>
              </a:rPr>
              <a:t>predictability</a:t>
            </a:r>
            <a:r>
              <a:rPr lang="en" sz="1700">
                <a:solidFill>
                  <a:srgbClr val="111111"/>
                </a:solidFill>
                <a:latin typeface="Arial"/>
                <a:ea typeface="Arial"/>
                <a:cs typeface="Arial"/>
                <a:sym typeface="Arial"/>
              </a:rPr>
              <a:t>, </a:t>
            </a:r>
            <a:r>
              <a:rPr lang="en" sz="1700">
                <a:solidFill>
                  <a:srgbClr val="111111"/>
                </a:solidFill>
                <a:uFill>
                  <a:noFill/>
                </a:uFill>
                <a:latin typeface="Arial"/>
                <a:ea typeface="Arial"/>
                <a:cs typeface="Arial"/>
                <a:sym typeface="Arial"/>
                <a:hlinkClick r:id="rId10"/>
              </a:rPr>
              <a:t>stability</a:t>
            </a:r>
            <a:r>
              <a:rPr lang="en" sz="1700">
                <a:solidFill>
                  <a:srgbClr val="111111"/>
                </a:solidFill>
                <a:latin typeface="Arial"/>
                <a:ea typeface="Arial"/>
                <a:cs typeface="Arial"/>
                <a:sym typeface="Arial"/>
              </a:rPr>
              <a:t>, </a:t>
            </a:r>
            <a:r>
              <a:rPr lang="en" sz="1700">
                <a:solidFill>
                  <a:srgbClr val="111111"/>
                </a:solidFill>
                <a:uFill>
                  <a:noFill/>
                </a:uFill>
                <a:latin typeface="Arial"/>
                <a:ea typeface="Arial"/>
                <a:cs typeface="Arial"/>
                <a:sym typeface="Arial"/>
                <a:hlinkClick r:id="rId11"/>
              </a:rPr>
              <a:t>fairness</a:t>
            </a:r>
            <a:r>
              <a:rPr lang="en" sz="1700">
                <a:solidFill>
                  <a:srgbClr val="111111"/>
                </a:solidFill>
                <a:latin typeface="Arial"/>
                <a:ea typeface="Arial"/>
                <a:cs typeface="Arial"/>
                <a:sym typeface="Arial"/>
              </a:rPr>
              <a:t>, and </a:t>
            </a:r>
            <a:r>
              <a:rPr lang="en" sz="1700">
                <a:solidFill>
                  <a:srgbClr val="111111"/>
                </a:solidFill>
                <a:uFill>
                  <a:noFill/>
                </a:uFill>
                <a:latin typeface="Arial"/>
                <a:ea typeface="Arial"/>
                <a:cs typeface="Arial"/>
                <a:sym typeface="Arial"/>
                <a:hlinkClick r:id="rId12"/>
              </a:rPr>
              <a:t>efficiency</a:t>
            </a:r>
            <a:r>
              <a:rPr lang="en" sz="1700">
                <a:solidFill>
                  <a:srgbClr val="111111"/>
                </a:solidFill>
                <a:latin typeface="Arial"/>
                <a:ea typeface="Arial"/>
                <a:cs typeface="Arial"/>
                <a:sym typeface="Arial"/>
              </a:rPr>
              <a:t> in the law. </a:t>
            </a:r>
            <a:endParaRPr sz="1700">
              <a:solidFill>
                <a:srgbClr val="111111"/>
              </a:solidFill>
              <a:latin typeface="Arial"/>
              <a:ea typeface="Arial"/>
              <a:cs typeface="Arial"/>
              <a:sym typeface="Arial"/>
            </a:endParaRPr>
          </a:p>
          <a:p>
            <a:pPr marL="457200" lvl="0" indent="-336550" algn="l" rtl="0">
              <a:spcBef>
                <a:spcPts val="0"/>
              </a:spcBef>
              <a:spcAft>
                <a:spcPts val="0"/>
              </a:spcAft>
              <a:buClr>
                <a:srgbClr val="111111"/>
              </a:buClr>
              <a:buSzPts val="1700"/>
              <a:buFont typeface="Arial"/>
              <a:buChar char="●"/>
            </a:pPr>
            <a:r>
              <a:rPr lang="en" sz="1700">
                <a:solidFill>
                  <a:srgbClr val="111111"/>
                </a:solidFill>
                <a:latin typeface="Arial"/>
                <a:ea typeface="Arial"/>
                <a:cs typeface="Arial"/>
                <a:sym typeface="Arial"/>
              </a:rPr>
              <a:t>The </a:t>
            </a:r>
            <a:r>
              <a:rPr lang="en" sz="1700">
                <a:solidFill>
                  <a:srgbClr val="111111"/>
                </a:solidFill>
                <a:uFill>
                  <a:noFill/>
                </a:uFill>
                <a:latin typeface="Arial"/>
                <a:ea typeface="Arial"/>
                <a:cs typeface="Arial"/>
                <a:sym typeface="Arial"/>
                <a:hlinkClick r:id="rId13"/>
              </a:rPr>
              <a:t>Latin</a:t>
            </a:r>
            <a:r>
              <a:rPr lang="en" sz="1700">
                <a:solidFill>
                  <a:srgbClr val="111111"/>
                </a:solidFill>
                <a:latin typeface="Arial"/>
                <a:ea typeface="Arial"/>
                <a:cs typeface="Arial"/>
                <a:sym typeface="Arial"/>
              </a:rPr>
              <a:t> term stare decisis is the </a:t>
            </a:r>
            <a:r>
              <a:rPr lang="en" sz="1700">
                <a:solidFill>
                  <a:srgbClr val="111111"/>
                </a:solidFill>
                <a:uFill>
                  <a:noFill/>
                </a:uFill>
                <a:latin typeface="Arial"/>
                <a:ea typeface="Arial"/>
                <a:cs typeface="Arial"/>
                <a:sym typeface="Arial"/>
                <a:hlinkClick r:id="rId14"/>
              </a:rPr>
              <a:t>doctrine</a:t>
            </a:r>
            <a:r>
              <a:rPr lang="en" sz="1700">
                <a:solidFill>
                  <a:srgbClr val="111111"/>
                </a:solidFill>
                <a:latin typeface="Arial"/>
                <a:ea typeface="Arial"/>
                <a:cs typeface="Arial"/>
                <a:sym typeface="Arial"/>
              </a:rPr>
              <a:t> of legal precedent.</a:t>
            </a:r>
            <a:endParaRPr sz="1700">
              <a:solidFill>
                <a:srgbClr val="111111"/>
              </a:solidFill>
              <a:latin typeface="Arial"/>
              <a:ea typeface="Arial"/>
              <a:cs typeface="Arial"/>
              <a:sym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4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Stare Decisis</a:t>
            </a:r>
            <a:endParaRPr/>
          </a:p>
        </p:txBody>
      </p:sp>
      <p:sp>
        <p:nvSpPr>
          <p:cNvPr id="892" name="Google Shape;892;p147"/>
          <p:cNvSpPr txBox="1">
            <a:spLocks noGrp="1"/>
          </p:cNvSpPr>
          <p:nvPr>
            <p:ph type="body" idx="1"/>
          </p:nvPr>
        </p:nvSpPr>
        <p:spPr>
          <a:xfrm>
            <a:off x="819150" y="1568475"/>
            <a:ext cx="7505700" cy="28701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111111"/>
              </a:buClr>
              <a:buSzPts val="1700"/>
              <a:buFont typeface="Arial"/>
              <a:buChar char="●"/>
            </a:pPr>
            <a:r>
              <a:rPr lang="en" sz="1700">
                <a:solidFill>
                  <a:srgbClr val="111111"/>
                </a:solidFill>
                <a:latin typeface="Arial"/>
                <a:ea typeface="Arial"/>
                <a:cs typeface="Arial"/>
                <a:sym typeface="Arial"/>
              </a:rPr>
              <a:t>Obligates courts to follow historical cases when making a ruling on a similar case. </a:t>
            </a:r>
            <a:endParaRPr sz="1700">
              <a:solidFill>
                <a:srgbClr val="111111"/>
              </a:solidFill>
              <a:latin typeface="Arial"/>
              <a:ea typeface="Arial"/>
              <a:cs typeface="Arial"/>
              <a:sym typeface="Arial"/>
            </a:endParaRPr>
          </a:p>
          <a:p>
            <a:pPr marL="457200" lvl="0" indent="-336550" algn="l" rtl="0">
              <a:spcBef>
                <a:spcPts val="0"/>
              </a:spcBef>
              <a:spcAft>
                <a:spcPts val="0"/>
              </a:spcAft>
              <a:buClr>
                <a:srgbClr val="111111"/>
              </a:buClr>
              <a:buSzPts val="1700"/>
              <a:buFont typeface="Arial"/>
              <a:buChar char="●"/>
            </a:pPr>
            <a:r>
              <a:rPr lang="en" sz="1700">
                <a:solidFill>
                  <a:srgbClr val="111111"/>
                </a:solidFill>
                <a:latin typeface="Arial"/>
                <a:ea typeface="Arial"/>
                <a:cs typeface="Arial"/>
                <a:sym typeface="Arial"/>
              </a:rPr>
              <a:t>Ensures that cases with similar scenarios and facts are approached in the same way. </a:t>
            </a:r>
            <a:endParaRPr sz="1700">
              <a:solidFill>
                <a:srgbClr val="111111"/>
              </a:solidFill>
              <a:latin typeface="Arial"/>
              <a:ea typeface="Arial"/>
              <a:cs typeface="Arial"/>
              <a:sym typeface="Arial"/>
            </a:endParaRPr>
          </a:p>
          <a:p>
            <a:pPr marL="457200" lvl="0" indent="-336550" algn="l" rtl="0">
              <a:spcBef>
                <a:spcPts val="0"/>
              </a:spcBef>
              <a:spcAft>
                <a:spcPts val="0"/>
              </a:spcAft>
              <a:buClr>
                <a:srgbClr val="111111"/>
              </a:buClr>
              <a:buSzPts val="1700"/>
              <a:buFont typeface="Arial"/>
              <a:buChar char="●"/>
            </a:pPr>
            <a:r>
              <a:rPr lang="en" sz="1700">
                <a:solidFill>
                  <a:srgbClr val="111111"/>
                </a:solidFill>
                <a:latin typeface="Arial"/>
                <a:ea typeface="Arial"/>
                <a:cs typeface="Arial"/>
                <a:sym typeface="Arial"/>
              </a:rPr>
              <a:t>Binds courts to follow legal precedents set by previous decisions.</a:t>
            </a:r>
            <a:endParaRPr sz="1700">
              <a:solidFill>
                <a:srgbClr val="111111"/>
              </a:solidFill>
              <a:latin typeface="Arial"/>
              <a:ea typeface="Arial"/>
              <a:cs typeface="Arial"/>
              <a:sym typeface="Arial"/>
            </a:endParaRPr>
          </a:p>
          <a:p>
            <a:pPr marL="457200" lvl="0" indent="-336550" algn="l" rtl="0">
              <a:spcBef>
                <a:spcPts val="0"/>
              </a:spcBef>
              <a:spcAft>
                <a:spcPts val="0"/>
              </a:spcAft>
              <a:buClr>
                <a:srgbClr val="111111"/>
              </a:buClr>
              <a:buSzPts val="1700"/>
              <a:buFont typeface="Arial"/>
              <a:buChar char="●"/>
            </a:pPr>
            <a:r>
              <a:rPr lang="en" sz="1700">
                <a:solidFill>
                  <a:srgbClr val="111111"/>
                </a:solidFill>
                <a:latin typeface="Arial"/>
                <a:ea typeface="Arial"/>
                <a:cs typeface="Arial"/>
                <a:sym typeface="Arial"/>
              </a:rPr>
              <a:t>A Latin term meaning "to stand by that which is decided."</a:t>
            </a:r>
            <a:endParaRPr sz="1700">
              <a:solidFill>
                <a:srgbClr val="111111"/>
              </a:solidFill>
              <a:latin typeface="Arial"/>
              <a:ea typeface="Arial"/>
              <a:cs typeface="Arial"/>
              <a:sym typeface="Arial"/>
            </a:endParaRPr>
          </a:p>
          <a:p>
            <a:pPr marL="0" lvl="0" indent="0" algn="l" rtl="0">
              <a:lnSpc>
                <a:spcPct val="120000"/>
              </a:lnSpc>
              <a:spcBef>
                <a:spcPts val="2100"/>
              </a:spcBef>
              <a:spcAft>
                <a:spcPts val="0"/>
              </a:spcAft>
              <a:buNone/>
            </a:pPr>
            <a:endParaRPr sz="1700">
              <a:latin typeface="Arial"/>
              <a:ea typeface="Arial"/>
              <a:cs typeface="Arial"/>
              <a:sym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148"/>
          <p:cNvSpPr txBox="1"/>
          <p:nvPr/>
        </p:nvSpPr>
        <p:spPr>
          <a:xfrm>
            <a:off x="6858000" y="1931400"/>
            <a:ext cx="2286000" cy="128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Stare Decisis</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Citizen U</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1:04</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898" name="Google Shape;898;p148" descr="Watch the 2 Teachers explain stare decisis in 60 seconds." title="Stare Decisis">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49"/>
          <p:cNvSpPr txBox="1"/>
          <p:nvPr/>
        </p:nvSpPr>
        <p:spPr>
          <a:xfrm>
            <a:off x="6858000" y="1654050"/>
            <a:ext cx="2200500" cy="183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Precedent and Stare Decisis in US Supreme Court Cases</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Khan Academy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3:57</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904" name="Google Shape;904;p149" descr="How the Supreme Court uses the principal of stare decisis when incorporating precedent into decisions.&#10;&#10;View more lessons or practice this subject at https://www.khanacademy.org/humanities/ap-us-government-and-politics/interactions-among-branches-of-government/legitimacy-of-the-judicial-branch/v/stare-decisis-and-precedent-in-the-supreme-court?utm_source=youtube&amp;utm_medium=desc&amp;utm_campaign=usgovernmentandcivics&#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Donate or volunteer today! &#10;&#10;Donate here: https://www.khanacademy.org/donate?utm_source=youtube&amp;utm_medium=desc&#10;&#10;Volunteer here: https://www.khanacademy.org/contribute?utm_source=youtube&amp;utm_medium=desc" title="Stare decisis and precedent in the Supreme Court | US government and civics | Khan Academy">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50"/>
          <p:cNvSpPr txBox="1"/>
          <p:nvPr/>
        </p:nvSpPr>
        <p:spPr>
          <a:xfrm>
            <a:off x="6858000" y="1848600"/>
            <a:ext cx="2286000" cy="144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What is Stare Decisis</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Federalist Society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3:57</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910" name="Google Shape;910;p150" descr="The Latin term “stare decisis” may be translated literally as “to stand by decided matters.” In the American legal system, stare decisis plays a significant role in promoting the evenhanded, predictable, and consistent development of legal principles.&#10;&#10;What is stare decisis? How does it impact the concept of precedent? Roger Pilon of the Cato Institute explores the origins and purpose of stare decisis.&#10;&#10;As always, the Federalist Society takes no particular legal or public policy positions. All opinions expressed are those of the speaker.&#10;&#10;Learn more about Roger Pilon:&#10;https://www.cato.org/people/roger-pilon &#10;&#10;Follow Roger Pilon on Twitter: @Roger_Pilon&#10;https://twitter.com/Roger_Pilon &#10;&#10;Related Links &amp; Differing Views:&#10;&#10;The Federalist Society: “Liberty Month Revisited: The Separation of Powers, Stare Decisis, and the Constitution”&#10;https://fedsoc.org/commentary/blog-posts/the-separation-of-powers-stare-decisis-and-the-constitution-1 &#10;&#10;The Federalist Society: “Liberty Month Revisited: Stare Decisis and the Separation of Powers”&#10;https://fedsoc.org/commentary/blog-posts/stare-decisis-and-the-separation-of-powers&#10;&#10;Constitution Society: “How stare decisis Subverts the Law”&#10;http://www.constitution.org/col/0610staredrift.htm" title="Stare Decisis: What Is Stare Decisis? [No. 86]">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15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2.9: Legitimacy of the Judicial Branch (Con-5.B.2)</a:t>
            </a:r>
            <a:endParaRPr sz="1200">
              <a:solidFill>
                <a:srgbClr val="0000FF"/>
              </a:solidFill>
              <a:latin typeface="Arial"/>
              <a:ea typeface="Arial"/>
              <a:cs typeface="Arial"/>
              <a:sym typeface="Arial"/>
            </a:endParaRPr>
          </a:p>
        </p:txBody>
      </p:sp>
      <p:sp>
        <p:nvSpPr>
          <p:cNvPr id="916" name="Google Shape;916;p151"/>
          <p:cNvSpPr txBox="1">
            <a:spLocks noGrp="1"/>
          </p:cNvSpPr>
          <p:nvPr>
            <p:ph type="body" idx="1"/>
          </p:nvPr>
        </p:nvSpPr>
        <p:spPr>
          <a:xfrm>
            <a:off x="909525" y="1176100"/>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a:solidFill>
                  <a:srgbClr val="FF0000"/>
                </a:solidFill>
                <a:latin typeface="Arial"/>
                <a:ea typeface="Arial"/>
                <a:cs typeface="Arial"/>
                <a:sym typeface="Arial"/>
              </a:rPr>
              <a:t>Ideological changes in the composition of the Supreme Court due to presidential appointments have led to the Court’s establishing new or rejectiving existing precedents.</a:t>
            </a:r>
            <a:endParaRPr sz="1700">
              <a:solidFill>
                <a:srgbClr val="FF0000"/>
              </a:solidFill>
              <a:latin typeface="Arial"/>
              <a:ea typeface="Arial"/>
              <a:cs typeface="Arial"/>
              <a:sym typeface="Arial"/>
            </a:endParaRPr>
          </a:p>
          <a:p>
            <a:pPr marL="0" marR="0" lvl="0" indent="0" algn="l" rtl="0">
              <a:lnSpc>
                <a:spcPct val="115000"/>
              </a:lnSpc>
              <a:spcBef>
                <a:spcPts val="1000"/>
              </a:spcBef>
              <a:spcAft>
                <a:spcPts val="1000"/>
              </a:spcAft>
              <a:buNone/>
            </a:pPr>
            <a:endParaRPr sz="1400">
              <a:solidFill>
                <a:srgbClr val="FF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2.1: The Senate and the House of Representatives (Con-3.A.4)</a:t>
            </a:r>
            <a:endParaRPr sz="1200">
              <a:solidFill>
                <a:srgbClr val="0000FF"/>
              </a:solidFill>
              <a:latin typeface="Arial"/>
              <a:ea typeface="Arial"/>
              <a:cs typeface="Arial"/>
              <a:sym typeface="Arial"/>
            </a:endParaRPr>
          </a:p>
        </p:txBody>
      </p:sp>
      <p:sp>
        <p:nvSpPr>
          <p:cNvPr id="201" name="Google Shape;201;p26"/>
          <p:cNvSpPr txBox="1">
            <a:spLocks noGrp="1"/>
          </p:cNvSpPr>
          <p:nvPr>
            <p:ph type="body" idx="1"/>
          </p:nvPr>
        </p:nvSpPr>
        <p:spPr>
          <a:xfrm>
            <a:off x="833325" y="1099900"/>
            <a:ext cx="7424700" cy="33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0000"/>
                </a:solidFill>
                <a:latin typeface="Arial"/>
                <a:ea typeface="Arial"/>
                <a:cs typeface="Arial"/>
                <a:sym typeface="Arial"/>
              </a:rPr>
              <a:t>The enumerated and implied powers in the Constitution allow the creation of public policy by Congress, which includes:</a:t>
            </a: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457200" marR="0" lvl="0" indent="-336550" algn="l" rtl="0">
              <a:lnSpc>
                <a:spcPct val="115000"/>
              </a:lnSpc>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Passing a federal budget, raising revenue, and coining money</a:t>
            </a:r>
            <a:endParaRPr sz="1700">
              <a:solidFill>
                <a:srgbClr val="FF0000"/>
              </a:solidFill>
              <a:latin typeface="Arial"/>
              <a:ea typeface="Arial"/>
              <a:cs typeface="Arial"/>
              <a:sym typeface="Arial"/>
            </a:endParaRPr>
          </a:p>
          <a:p>
            <a:pPr marL="457200" marR="0" lvl="0" indent="-336550" algn="l" rtl="0">
              <a:lnSpc>
                <a:spcPct val="115000"/>
              </a:lnSpc>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Declaring war and maintaining the armed forces</a:t>
            </a:r>
            <a:endParaRPr sz="1700">
              <a:solidFill>
                <a:srgbClr val="FF0000"/>
              </a:solidFill>
              <a:latin typeface="Arial"/>
              <a:ea typeface="Arial"/>
              <a:cs typeface="Arial"/>
              <a:sym typeface="Arial"/>
            </a:endParaRPr>
          </a:p>
          <a:p>
            <a:pPr marL="457200" marR="0" lvl="0" indent="-336550" algn="l" rtl="0">
              <a:lnSpc>
                <a:spcPct val="115000"/>
              </a:lnSpc>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Enacting legislation that addresses a wide range of economic, environmental, and social issues based on the necessary and proper clause</a:t>
            </a: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15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Political Ideology</a:t>
            </a:r>
            <a:endParaRPr/>
          </a:p>
        </p:txBody>
      </p:sp>
      <p:sp>
        <p:nvSpPr>
          <p:cNvPr id="922" name="Google Shape;922;p152"/>
          <p:cNvSpPr txBox="1">
            <a:spLocks noGrp="1"/>
          </p:cNvSpPr>
          <p:nvPr>
            <p:ph type="body" idx="1"/>
          </p:nvPr>
        </p:nvSpPr>
        <p:spPr>
          <a:xfrm>
            <a:off x="819150" y="1528750"/>
            <a:ext cx="7505700" cy="29097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a:solidFill>
                  <a:srgbClr val="222222"/>
                </a:solidFill>
                <a:highlight>
                  <a:srgbClr val="FFFFFF"/>
                </a:highlight>
                <a:latin typeface="Arial"/>
                <a:ea typeface="Arial"/>
                <a:cs typeface="Arial"/>
                <a:sym typeface="Arial"/>
              </a:rPr>
              <a:t>Political ideology can best be defined as a certain set of ethical ideals, principles, doctrines, myths or symbols that explains how society should work and offers some political and cultural blueprint for a certain social order.</a:t>
            </a:r>
            <a:endParaRPr sz="1700">
              <a:solidFill>
                <a:srgbClr val="222222"/>
              </a:solidFill>
              <a:highlight>
                <a:srgbClr val="FFFFFF"/>
              </a:highlight>
              <a:latin typeface="Arial"/>
              <a:ea typeface="Arial"/>
              <a:cs typeface="Arial"/>
              <a:sym typeface="Arial"/>
            </a:endParaRPr>
          </a:p>
          <a:p>
            <a:pPr marL="0" marR="0" lvl="0" indent="0" algn="l" rtl="0">
              <a:lnSpc>
                <a:spcPct val="115000"/>
              </a:lnSpc>
              <a:spcBef>
                <a:spcPts val="1600"/>
              </a:spcBef>
              <a:spcAft>
                <a:spcPts val="0"/>
              </a:spcAft>
              <a:buNone/>
            </a:pPr>
            <a:r>
              <a:rPr lang="en" sz="1700">
                <a:solidFill>
                  <a:srgbClr val="222222"/>
                </a:solidFill>
                <a:highlight>
                  <a:srgbClr val="FFFF00"/>
                </a:highlight>
                <a:latin typeface="Arial"/>
                <a:ea typeface="Arial"/>
                <a:cs typeface="Arial"/>
                <a:sym typeface="Arial"/>
              </a:rPr>
              <a:t>What is your political ideology? To find out, take the Pew Research Center quiz found </a:t>
            </a:r>
            <a:r>
              <a:rPr lang="en" sz="1700" u="sng">
                <a:solidFill>
                  <a:schemeClr val="accent5"/>
                </a:solidFill>
                <a:highlight>
                  <a:srgbClr val="FFFF00"/>
                </a:highlight>
                <a:latin typeface="Arial"/>
                <a:ea typeface="Arial"/>
                <a:cs typeface="Arial"/>
                <a:sym typeface="Arial"/>
                <a:hlinkClick r:id="rId3"/>
              </a:rPr>
              <a:t>here</a:t>
            </a:r>
            <a:r>
              <a:rPr lang="en" sz="1700">
                <a:solidFill>
                  <a:srgbClr val="222222"/>
                </a:solidFill>
                <a:highlight>
                  <a:srgbClr val="FFFF00"/>
                </a:highlight>
                <a:latin typeface="Arial"/>
                <a:ea typeface="Arial"/>
                <a:cs typeface="Arial"/>
                <a:sym typeface="Arial"/>
              </a:rPr>
              <a:t>.</a:t>
            </a:r>
            <a:r>
              <a:rPr lang="en" sz="1700">
                <a:solidFill>
                  <a:srgbClr val="222222"/>
                </a:solidFill>
                <a:highlight>
                  <a:srgbClr val="FFFFFF"/>
                </a:highlight>
                <a:latin typeface="Arial"/>
                <a:ea typeface="Arial"/>
                <a:cs typeface="Arial"/>
                <a:sym typeface="Arial"/>
              </a:rPr>
              <a:t> Are you a Core Conservative? A Solid Liberal? Or somewhere in between?  If you partly agree with both statements, or feel that neither quite describes your view, that’s OK. In those cases, pick the answer that comes closest to your view, even if it isn’t exactly right.</a:t>
            </a:r>
            <a:endParaRPr sz="1700">
              <a:solidFill>
                <a:srgbClr val="222222"/>
              </a:solidFill>
              <a:highlight>
                <a:srgbClr val="FFFFFF"/>
              </a:highlight>
              <a:latin typeface="Arial"/>
              <a:ea typeface="Arial"/>
              <a:cs typeface="Arial"/>
              <a:sym typeface="Arial"/>
            </a:endParaRPr>
          </a:p>
          <a:p>
            <a:pPr marL="0" marR="0" lvl="0" indent="0" algn="l" rtl="0">
              <a:lnSpc>
                <a:spcPct val="115000"/>
              </a:lnSpc>
              <a:spcBef>
                <a:spcPts val="1600"/>
              </a:spcBef>
              <a:spcAft>
                <a:spcPts val="0"/>
              </a:spcAft>
              <a:buNone/>
            </a:pPr>
            <a:endParaRPr sz="1700">
              <a:solidFill>
                <a:srgbClr val="222222"/>
              </a:solidFill>
              <a:highlight>
                <a:srgbClr val="FFFFFF"/>
              </a:highlight>
              <a:latin typeface="Arial"/>
              <a:ea typeface="Arial"/>
              <a:cs typeface="Arial"/>
              <a:sym typeface="Arial"/>
            </a:endParaRPr>
          </a:p>
          <a:p>
            <a:pPr marL="0" marR="0" lvl="0" indent="0" algn="l" rtl="0">
              <a:lnSpc>
                <a:spcPct val="115000"/>
              </a:lnSpc>
              <a:spcBef>
                <a:spcPts val="1600"/>
              </a:spcBef>
              <a:spcAft>
                <a:spcPts val="0"/>
              </a:spcAft>
              <a:buNone/>
            </a:pPr>
            <a:endParaRPr sz="1700">
              <a:solidFill>
                <a:srgbClr val="222222"/>
              </a:solidFill>
              <a:highlight>
                <a:srgbClr val="FFFFFF"/>
              </a:highlight>
              <a:latin typeface="Arial"/>
              <a:ea typeface="Arial"/>
              <a:cs typeface="Arial"/>
              <a:sym typeface="Arial"/>
            </a:endParaRPr>
          </a:p>
          <a:p>
            <a:pPr marL="0" marR="0" lvl="0" indent="0" algn="l" rtl="0">
              <a:lnSpc>
                <a:spcPct val="115000"/>
              </a:lnSpc>
              <a:spcBef>
                <a:spcPts val="1600"/>
              </a:spcBef>
              <a:spcAft>
                <a:spcPts val="1600"/>
              </a:spcAft>
              <a:buNone/>
            </a:pPr>
            <a:endParaRPr sz="1700">
              <a:solidFill>
                <a:srgbClr val="222222"/>
              </a:solidFill>
              <a:highlight>
                <a:srgbClr val="FFFFFF"/>
              </a:highlight>
              <a:latin typeface="Arial"/>
              <a:ea typeface="Arial"/>
              <a:cs typeface="Arial"/>
              <a:sym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53"/>
          <p:cNvSpPr txBox="1"/>
          <p:nvPr/>
        </p:nvSpPr>
        <p:spPr>
          <a:xfrm>
            <a:off x="6920275" y="2067250"/>
            <a:ext cx="2200500" cy="105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US V. Nixon</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State Bar of Georgia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8:19</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928" name="Google Shape;928;p153" descr="The saga began with a break-in at Democratic National Headquarters in the Watergate complex in Washington, D.C., and ended in 1974 with the only presidential resignation in American history.  In between, the nation was engaged in a drama that raised issues about the rule of law in our democratic society. &#10;In the end, it was an 8-0 decision by the U.S. Supreme Court that precipitated President Nixon's resignation.  In that ruling, the Court directed the president to release requested tape recordings to congressional committees and to Watergate Special Prosecutor Leon Jaworkski.  Gerald Ford was sworn in as America's thirty-eighth president and the nation was again reminded that no person - not even the President of the United States - is above the law.&#10;&#10;This animated video is part of the Virtual Museum of Law, presented by the State Bar of Georgia's Law-Related Education Program and funded by the Cornerstones of Freedom® program. Learn more at http://www.thelawmuseum.org/work/united-states-v-nixon" title="United States v. Nixon | No Person is Above the Law">
            <a:hlinkClick r:id="rId3"/>
          </p:cNvPr>
          <p:cNvPicPr preferRelativeResize="0"/>
          <p:nvPr/>
        </p:nvPicPr>
        <p:blipFill>
          <a:blip r:embed="rId4">
            <a:alphaModFix/>
          </a:blip>
          <a:stretch>
            <a:fillRect/>
          </a:stretch>
        </p:blipFill>
        <p:spPr>
          <a:xfrm>
            <a:off x="0" y="0"/>
            <a:ext cx="6920275" cy="5190200"/>
          </a:xfrm>
          <a:prstGeom prst="rect">
            <a:avLst/>
          </a:prstGeom>
          <a:noFill/>
          <a:ln>
            <a:noFill/>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154"/>
          <p:cNvSpPr txBox="1"/>
          <p:nvPr/>
        </p:nvSpPr>
        <p:spPr>
          <a:xfrm>
            <a:off x="6858000" y="1986300"/>
            <a:ext cx="2286000" cy="117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Nunito"/>
                <a:ea typeface="Nunito"/>
                <a:cs typeface="Nunito"/>
                <a:sym typeface="Nunito"/>
              </a:rPr>
              <a:t>Intro to Topic 2.10</a:t>
            </a:r>
            <a:endParaRPr sz="1200" b="1">
              <a:latin typeface="Nunito"/>
              <a:ea typeface="Nunito"/>
              <a:cs typeface="Nunito"/>
              <a:sym typeface="Nunito"/>
            </a:endParaRPr>
          </a:p>
          <a:p>
            <a:pPr marL="0" lvl="0" indent="0" algn="ctr" rtl="0">
              <a:spcBef>
                <a:spcPts val="0"/>
              </a:spcBef>
              <a:spcAft>
                <a:spcPts val="0"/>
              </a:spcAft>
              <a:buNone/>
            </a:pPr>
            <a:r>
              <a:rPr lang="en" sz="1700"/>
              <a:t>The Court in Action</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4:52</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934" name="Google Shape;934;p154"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10 The Court in Action AP Government">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5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2.10: The Court in Action (Con-5.B.3)</a:t>
            </a:r>
            <a:endParaRPr sz="1200">
              <a:solidFill>
                <a:srgbClr val="0000FF"/>
              </a:solidFill>
              <a:latin typeface="Arial"/>
              <a:ea typeface="Arial"/>
              <a:cs typeface="Arial"/>
              <a:sym typeface="Arial"/>
            </a:endParaRPr>
          </a:p>
        </p:txBody>
      </p:sp>
      <p:sp>
        <p:nvSpPr>
          <p:cNvPr id="940" name="Google Shape;940;p155"/>
          <p:cNvSpPr txBox="1">
            <a:spLocks noGrp="1"/>
          </p:cNvSpPr>
          <p:nvPr>
            <p:ph type="body" idx="1"/>
          </p:nvPr>
        </p:nvSpPr>
        <p:spPr>
          <a:xfrm>
            <a:off x="909525" y="1176100"/>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000"/>
              </a:spcAft>
              <a:buNone/>
            </a:pPr>
            <a:r>
              <a:rPr lang="en" sz="1700">
                <a:solidFill>
                  <a:srgbClr val="FF0000"/>
                </a:solidFill>
                <a:latin typeface="Arial"/>
                <a:ea typeface="Arial"/>
                <a:cs typeface="Arial"/>
                <a:sym typeface="Arial"/>
              </a:rPr>
              <a:t>Controversial or unpopular court decisions can lead to challenges to the court’s legitimacy and power that Congress and the president can address only through future appointments, legislation changing the Court’s jurisdiction, or refusing to implement decisions.</a:t>
            </a:r>
            <a:endParaRPr sz="1700">
              <a:solidFill>
                <a:srgbClr val="FF0000"/>
              </a:solidFill>
              <a:latin typeface="Arial"/>
              <a:ea typeface="Arial"/>
              <a:cs typeface="Arial"/>
              <a:sym typeface="Aria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56"/>
          <p:cNvSpPr txBox="1">
            <a:spLocks noGrp="1"/>
          </p:cNvSpPr>
          <p:nvPr>
            <p:ph type="title"/>
          </p:nvPr>
        </p:nvSpPr>
        <p:spPr>
          <a:xfrm>
            <a:off x="819150" y="845600"/>
            <a:ext cx="81756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Most Controversial or Unpopular?</a:t>
            </a:r>
            <a:endParaRPr sz="2250">
              <a:solidFill>
                <a:srgbClr val="262262"/>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a:p>
        </p:txBody>
      </p:sp>
      <p:sp>
        <p:nvSpPr>
          <p:cNvPr id="946" name="Google Shape;946;p156"/>
          <p:cNvSpPr txBox="1">
            <a:spLocks noGrp="1"/>
          </p:cNvSpPr>
          <p:nvPr>
            <p:ph type="body" idx="1"/>
          </p:nvPr>
        </p:nvSpPr>
        <p:spPr>
          <a:xfrm>
            <a:off x="557825" y="1512380"/>
            <a:ext cx="7505700" cy="2779200"/>
          </a:xfrm>
          <a:prstGeom prst="rect">
            <a:avLst/>
          </a:prstGeom>
        </p:spPr>
        <p:txBody>
          <a:bodyPr spcFirstLastPara="1" wrap="square" lIns="91425" tIns="91425" rIns="91425" bIns="91425" anchor="t" anchorCtr="0">
            <a:noAutofit/>
          </a:bodyPr>
          <a:lstStyle/>
          <a:p>
            <a:pPr marL="457200" marR="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rgbClr val="FFFFFF"/>
                </a:highlight>
                <a:latin typeface="Arial"/>
                <a:ea typeface="Arial"/>
                <a:cs typeface="Arial"/>
                <a:sym typeface="Arial"/>
              </a:rPr>
              <a:t>Bush v. Gore</a:t>
            </a:r>
            <a:endParaRPr sz="1700">
              <a:solidFill>
                <a:srgbClr val="666666"/>
              </a:solidFill>
              <a:highlight>
                <a:srgbClr val="FFFFFF"/>
              </a:highlight>
              <a:latin typeface="Arial"/>
              <a:ea typeface="Arial"/>
              <a:cs typeface="Arial"/>
              <a:sym typeface="Arial"/>
            </a:endParaRPr>
          </a:p>
          <a:p>
            <a:pPr marL="45720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rgbClr val="FFFFFF"/>
                </a:highlight>
                <a:latin typeface="Arial"/>
                <a:ea typeface="Arial"/>
                <a:cs typeface="Arial"/>
                <a:sym typeface="Arial"/>
              </a:rPr>
              <a:t>Miranda v. Arizona </a:t>
            </a:r>
            <a:endParaRPr sz="1700">
              <a:solidFill>
                <a:srgbClr val="666666"/>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rgbClr val="FFFFFF"/>
                </a:highlight>
                <a:latin typeface="Arial"/>
                <a:ea typeface="Arial"/>
                <a:cs typeface="Arial"/>
                <a:sym typeface="Arial"/>
              </a:rPr>
              <a:t>Roe Wade </a:t>
            </a:r>
            <a:endParaRPr sz="1700">
              <a:solidFill>
                <a:srgbClr val="666666"/>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rgbClr val="FFFFFF"/>
                </a:highlight>
                <a:latin typeface="Arial"/>
                <a:ea typeface="Arial"/>
                <a:cs typeface="Arial"/>
                <a:sym typeface="Arial"/>
              </a:rPr>
              <a:t>Brown v. Board of Education  </a:t>
            </a:r>
            <a:endParaRPr sz="1700">
              <a:solidFill>
                <a:srgbClr val="666666"/>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rgbClr val="FFFFFF"/>
                </a:highlight>
                <a:latin typeface="Arial"/>
                <a:ea typeface="Arial"/>
                <a:cs typeface="Arial"/>
                <a:sym typeface="Arial"/>
              </a:rPr>
              <a:t>Marbury v. Madison</a:t>
            </a:r>
            <a:endParaRPr sz="1700">
              <a:solidFill>
                <a:srgbClr val="666666"/>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rgbClr val="FFFFFF"/>
                </a:highlight>
                <a:latin typeface="Arial"/>
                <a:ea typeface="Arial"/>
                <a:cs typeface="Arial"/>
                <a:sym typeface="Arial"/>
              </a:rPr>
              <a:t>Gideon v. Wainwright</a:t>
            </a:r>
            <a:endParaRPr sz="1700">
              <a:solidFill>
                <a:srgbClr val="666666"/>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rgbClr val="FFFFFF"/>
                </a:highlight>
                <a:latin typeface="Arial"/>
                <a:ea typeface="Arial"/>
                <a:cs typeface="Arial"/>
                <a:sym typeface="Arial"/>
              </a:rPr>
              <a:t>Mapp v. Ohio</a:t>
            </a:r>
            <a:endParaRPr sz="1700">
              <a:solidFill>
                <a:srgbClr val="666666"/>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rgbClr val="FFFFFF"/>
                </a:highlight>
                <a:latin typeface="Arial"/>
                <a:ea typeface="Arial"/>
                <a:cs typeface="Arial"/>
                <a:sym typeface="Arial"/>
              </a:rPr>
              <a:t>Loving v. Virginia</a:t>
            </a:r>
            <a:endParaRPr sz="1700">
              <a:solidFill>
                <a:srgbClr val="666666"/>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rgbClr val="FFFFFF"/>
                </a:highlight>
                <a:latin typeface="Arial"/>
                <a:ea typeface="Arial"/>
                <a:cs typeface="Arial"/>
                <a:sym typeface="Arial"/>
              </a:rPr>
              <a:t>Texas v. Johnson</a:t>
            </a:r>
            <a:endParaRPr sz="1700">
              <a:solidFill>
                <a:srgbClr val="666666"/>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rgbClr val="FFFFFF"/>
                </a:highlight>
                <a:uFill>
                  <a:noFill/>
                </a:uFill>
                <a:latin typeface="Arial"/>
                <a:ea typeface="Arial"/>
                <a:cs typeface="Arial"/>
                <a:sym typeface="Arial"/>
                <a:hlinkClick r:id="rId3"/>
              </a:rPr>
              <a:t>Cherokee Nation v. Georgia</a:t>
            </a:r>
            <a:r>
              <a:rPr lang="en" sz="1700">
                <a:solidFill>
                  <a:srgbClr val="666666"/>
                </a:solidFill>
                <a:highlight>
                  <a:srgbClr val="FFFFFF"/>
                </a:highlight>
                <a:latin typeface="Arial"/>
                <a:ea typeface="Arial"/>
                <a:cs typeface="Arial"/>
                <a:sym typeface="Arial"/>
              </a:rPr>
              <a:t> </a:t>
            </a:r>
            <a:endParaRPr sz="1700">
              <a:solidFill>
                <a:srgbClr val="666666"/>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None/>
            </a:pPr>
            <a:endParaRPr sz="1700">
              <a:solidFill>
                <a:srgbClr val="666666"/>
              </a:solidFill>
              <a:highlight>
                <a:srgbClr val="FFFFFF"/>
              </a:highlight>
              <a:latin typeface="Arial"/>
              <a:ea typeface="Arial"/>
              <a:cs typeface="Arial"/>
              <a:sym typeface="Arial"/>
            </a:endParaRPr>
          </a:p>
          <a:p>
            <a:pPr marL="457200" marR="0" lvl="0" indent="0" algn="l" rtl="0">
              <a:lnSpc>
                <a:spcPct val="115000"/>
              </a:lnSpc>
              <a:spcBef>
                <a:spcPts val="0"/>
              </a:spcBef>
              <a:spcAft>
                <a:spcPts val="0"/>
              </a:spcAft>
              <a:buNone/>
            </a:pPr>
            <a:endParaRPr sz="1700">
              <a:solidFill>
                <a:srgbClr val="666666"/>
              </a:solidFill>
              <a:highlight>
                <a:srgbClr val="FFFFFF"/>
              </a:highlight>
              <a:latin typeface="Arial"/>
              <a:ea typeface="Arial"/>
              <a:cs typeface="Arial"/>
              <a:sym typeface="Arial"/>
            </a:endParaRPr>
          </a:p>
        </p:txBody>
      </p:sp>
      <p:sp>
        <p:nvSpPr>
          <p:cNvPr id="947" name="Google Shape;947;p156"/>
          <p:cNvSpPr txBox="1"/>
          <p:nvPr/>
        </p:nvSpPr>
        <p:spPr>
          <a:xfrm>
            <a:off x="5003875" y="1506097"/>
            <a:ext cx="3582300" cy="17994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rgbClr val="FFFFFF"/>
                </a:highlight>
              </a:rPr>
              <a:t>Obergefell v. Hodges</a:t>
            </a:r>
            <a:endParaRPr sz="1700">
              <a:solidFill>
                <a:srgbClr val="666666"/>
              </a:solidFill>
              <a:highlight>
                <a:srgbClr val="FFFFFF"/>
              </a:highlight>
            </a:endParaRPr>
          </a:p>
          <a:p>
            <a:pPr marL="45720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rgbClr val="FFFFFF"/>
                </a:highlight>
                <a:uFill>
                  <a:noFill/>
                </a:uFill>
                <a:hlinkClick r:id="rId4"/>
              </a:rPr>
              <a:t>Plessy v. Ferguson</a:t>
            </a:r>
            <a:endParaRPr sz="1700">
              <a:solidFill>
                <a:srgbClr val="666666"/>
              </a:solidFill>
              <a:highlight>
                <a:srgbClr val="FFFFFF"/>
              </a:highlight>
            </a:endParaRPr>
          </a:p>
          <a:p>
            <a:pPr marL="457200" marR="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rgbClr val="FFFFFF"/>
                </a:highlight>
              </a:rPr>
              <a:t>Lawrence v. Texas</a:t>
            </a:r>
            <a:endParaRPr sz="1700">
              <a:solidFill>
                <a:srgbClr val="666666"/>
              </a:solidFill>
              <a:highlight>
                <a:srgbClr val="FFFFFF"/>
              </a:highlight>
            </a:endParaRPr>
          </a:p>
          <a:p>
            <a:pPr marL="457200" marR="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rgbClr val="FFFFFF"/>
                </a:highlight>
              </a:rPr>
              <a:t>Dred Scott v. Sanford</a:t>
            </a:r>
            <a:endParaRPr sz="1700">
              <a:solidFill>
                <a:srgbClr val="666666"/>
              </a:solidFill>
              <a:highlight>
                <a:srgbClr val="FFFFFF"/>
              </a:highlight>
            </a:endParaRPr>
          </a:p>
          <a:p>
            <a:pPr marL="457200" marR="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rgbClr val="FFFFFF"/>
                </a:highlight>
              </a:rPr>
              <a:t>Snyder v. Phelps</a:t>
            </a:r>
            <a:endParaRPr sz="1700">
              <a:solidFill>
                <a:srgbClr val="666666"/>
              </a:solidFill>
              <a:highlight>
                <a:srgbClr val="FFFFFF"/>
              </a:highlight>
            </a:endParaRPr>
          </a:p>
          <a:p>
            <a:pPr marL="45720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rgbClr val="FFFFFF"/>
                </a:highlight>
              </a:rPr>
              <a:t>United States v. Nixon</a:t>
            </a:r>
            <a:endParaRPr sz="1700">
              <a:solidFill>
                <a:srgbClr val="666666"/>
              </a:solidFill>
              <a:highlight>
                <a:srgbClr val="FFFFFF"/>
              </a:highlight>
            </a:endParaRPr>
          </a:p>
          <a:p>
            <a:pPr marL="457200" lvl="0" indent="-336550" algn="l" rtl="0">
              <a:lnSpc>
                <a:spcPct val="115000"/>
              </a:lnSpc>
              <a:spcBef>
                <a:spcPts val="0"/>
              </a:spcBef>
              <a:spcAft>
                <a:spcPts val="0"/>
              </a:spcAft>
              <a:buClr>
                <a:srgbClr val="666666"/>
              </a:buClr>
              <a:buSzPts val="1700"/>
              <a:buFont typeface="Calibri"/>
              <a:buChar char="●"/>
            </a:pPr>
            <a:r>
              <a:rPr lang="en" sz="1700">
                <a:solidFill>
                  <a:srgbClr val="666666"/>
                </a:solidFill>
                <a:highlight>
                  <a:srgbClr val="FFFFFF"/>
                </a:highlight>
              </a:rPr>
              <a:t>Korematsu v. United States</a:t>
            </a:r>
            <a:endParaRPr sz="1700">
              <a:solidFill>
                <a:srgbClr val="666666"/>
              </a:solidFill>
              <a:highlight>
                <a:srgbClr val="FFFFFF"/>
              </a:highlight>
            </a:endParaRPr>
          </a:p>
          <a:p>
            <a:pPr marL="457200" lvl="0" indent="-336550" algn="l" rtl="0">
              <a:lnSpc>
                <a:spcPct val="115000"/>
              </a:lnSpc>
              <a:spcBef>
                <a:spcPts val="0"/>
              </a:spcBef>
              <a:spcAft>
                <a:spcPts val="0"/>
              </a:spcAft>
              <a:buClr>
                <a:srgbClr val="666666"/>
              </a:buClr>
              <a:buSzPts val="1700"/>
              <a:buFont typeface="Calibri"/>
              <a:buChar char="●"/>
            </a:pPr>
            <a:r>
              <a:rPr lang="en" sz="1700">
                <a:solidFill>
                  <a:srgbClr val="666666"/>
                </a:solidFill>
                <a:highlight>
                  <a:srgbClr val="FFFFFF"/>
                </a:highlight>
              </a:rPr>
              <a:t>Johnson v. McIntosh</a:t>
            </a:r>
            <a:endParaRPr sz="1700">
              <a:solidFill>
                <a:srgbClr val="666666"/>
              </a:solidFill>
              <a:highlight>
                <a:srgbClr val="FFFFFF"/>
              </a:highlight>
            </a:endParaRPr>
          </a:p>
          <a:p>
            <a:pPr marL="457200" lvl="0" indent="-336550" algn="l" rtl="0">
              <a:lnSpc>
                <a:spcPct val="115000"/>
              </a:lnSpc>
              <a:spcBef>
                <a:spcPts val="0"/>
              </a:spcBef>
              <a:spcAft>
                <a:spcPts val="0"/>
              </a:spcAft>
              <a:buClr>
                <a:srgbClr val="666666"/>
              </a:buClr>
              <a:buSzPts val="1700"/>
              <a:buFont typeface="Arial"/>
              <a:buChar char="●"/>
            </a:pPr>
            <a:r>
              <a:rPr lang="en" sz="1700">
                <a:solidFill>
                  <a:srgbClr val="666666"/>
                </a:solidFill>
                <a:highlight>
                  <a:schemeClr val="dk1"/>
                </a:highlight>
              </a:rPr>
              <a:t>Citizens United v. Federal Election Commission</a:t>
            </a:r>
            <a:endParaRPr sz="1700">
              <a:solidFill>
                <a:srgbClr val="666666"/>
              </a:solidFill>
              <a:highlight>
                <a:schemeClr val="dk1"/>
              </a:highlight>
            </a:endParaRPr>
          </a:p>
          <a:p>
            <a:pPr marL="457200" lvl="0" indent="0" algn="l" rtl="0">
              <a:lnSpc>
                <a:spcPct val="115000"/>
              </a:lnSpc>
              <a:spcBef>
                <a:spcPts val="0"/>
              </a:spcBef>
              <a:spcAft>
                <a:spcPts val="0"/>
              </a:spcAft>
              <a:buNone/>
            </a:pPr>
            <a:endParaRPr sz="1700">
              <a:solidFill>
                <a:srgbClr val="666666"/>
              </a:solidFill>
              <a:highlight>
                <a:srgbClr val="FFFFFF"/>
              </a:highlight>
            </a:endParaRPr>
          </a:p>
          <a:p>
            <a:pPr marL="0" lvl="0" indent="0" algn="l" rtl="0">
              <a:lnSpc>
                <a:spcPct val="115000"/>
              </a:lnSpc>
              <a:spcBef>
                <a:spcPts val="0"/>
              </a:spcBef>
              <a:spcAft>
                <a:spcPts val="0"/>
              </a:spcAft>
              <a:buNone/>
            </a:pPr>
            <a:endParaRPr sz="1700">
              <a:solidFill>
                <a:srgbClr val="666666"/>
              </a:solidFill>
              <a:highlight>
                <a:srgbClr val="FFFFFF"/>
              </a:highlight>
            </a:endParaRPr>
          </a:p>
          <a:p>
            <a:pPr marL="457200" marR="0" lvl="0" indent="0" algn="l" rtl="0">
              <a:lnSpc>
                <a:spcPct val="115000"/>
              </a:lnSpc>
              <a:spcBef>
                <a:spcPts val="0"/>
              </a:spcBef>
              <a:spcAft>
                <a:spcPts val="0"/>
              </a:spcAft>
              <a:buNone/>
            </a:pPr>
            <a:endParaRPr sz="1700">
              <a:solidFill>
                <a:srgbClr val="666666"/>
              </a:solidFill>
              <a:highlight>
                <a:srgbClr val="FFFFFF"/>
              </a:highlight>
            </a:endParaRPr>
          </a:p>
          <a:p>
            <a:pPr marL="0" marR="0" lvl="0" indent="0" algn="l" rtl="0">
              <a:lnSpc>
                <a:spcPct val="115000"/>
              </a:lnSpc>
              <a:spcBef>
                <a:spcPts val="0"/>
              </a:spcBef>
              <a:spcAft>
                <a:spcPts val="0"/>
              </a:spcAft>
              <a:buNone/>
            </a:pPr>
            <a:endParaRPr sz="1700">
              <a:solidFill>
                <a:srgbClr val="666666"/>
              </a:solidFill>
              <a:highlight>
                <a:srgbClr val="FFFFFF"/>
              </a:highlight>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15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Five Most Controversial/Unpopular</a:t>
            </a:r>
            <a:endParaRPr/>
          </a:p>
        </p:txBody>
      </p:sp>
      <p:sp>
        <p:nvSpPr>
          <p:cNvPr id="953" name="Google Shape;953;p157"/>
          <p:cNvSpPr txBox="1">
            <a:spLocks noGrp="1"/>
          </p:cNvSpPr>
          <p:nvPr>
            <p:ph type="body" idx="1"/>
          </p:nvPr>
        </p:nvSpPr>
        <p:spPr>
          <a:xfrm>
            <a:off x="819150" y="1841550"/>
            <a:ext cx="2534400" cy="146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a:t>According to a recent poll of APGov teachers.</a:t>
            </a:r>
            <a:endParaRPr sz="1700"/>
          </a:p>
        </p:txBody>
      </p:sp>
      <p:pic>
        <p:nvPicPr>
          <p:cNvPr id="954" name="Google Shape;954;p157"/>
          <p:cNvPicPr preferRelativeResize="0"/>
          <p:nvPr/>
        </p:nvPicPr>
        <p:blipFill>
          <a:blip r:embed="rId3">
            <a:alphaModFix/>
          </a:blip>
          <a:stretch>
            <a:fillRect/>
          </a:stretch>
        </p:blipFill>
        <p:spPr>
          <a:xfrm>
            <a:off x="3505950" y="1952600"/>
            <a:ext cx="5275650" cy="2680200"/>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58"/>
          <p:cNvSpPr txBox="1"/>
          <p:nvPr/>
        </p:nvSpPr>
        <p:spPr>
          <a:xfrm>
            <a:off x="6866850" y="1654050"/>
            <a:ext cx="2277300" cy="18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t>ACTIVITY</a:t>
            </a:r>
            <a:br>
              <a:rPr lang="en" sz="1700"/>
            </a:br>
            <a:r>
              <a:rPr lang="en" sz="1700"/>
              <a:t>A Mock US Supreme Court Hearing - The Metal Bladed Kirpan and the Free Exercise Clause</a:t>
            </a:r>
            <a:endParaRPr sz="1700"/>
          </a:p>
          <a:p>
            <a:pPr marL="0" lvl="0" indent="0" algn="ctr" rtl="0">
              <a:spcBef>
                <a:spcPts val="0"/>
              </a:spcBef>
              <a:spcAft>
                <a:spcPts val="0"/>
              </a:spcAft>
              <a:buNone/>
            </a:pP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Edutopia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Click </a:t>
            </a:r>
            <a:r>
              <a:rPr lang="en" sz="1200" u="sng">
                <a:solidFill>
                  <a:schemeClr val="hlink"/>
                </a:solidFill>
                <a:latin typeface="Nunito"/>
                <a:ea typeface="Nunito"/>
                <a:cs typeface="Nunito"/>
                <a:sym typeface="Nunito"/>
                <a:hlinkClick r:id="rId3"/>
              </a:rPr>
              <a:t>here</a:t>
            </a:r>
            <a:r>
              <a:rPr lang="en" sz="1200">
                <a:latin typeface="Nunito"/>
                <a:ea typeface="Nunito"/>
                <a:cs typeface="Nunito"/>
                <a:sym typeface="Nunito"/>
              </a:rPr>
              <a:t> for details</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960" name="Google Shape;960;p158"/>
          <p:cNvPicPr preferRelativeResize="0"/>
          <p:nvPr/>
        </p:nvPicPr>
        <p:blipFill>
          <a:blip r:embed="rId4">
            <a:alphaModFix/>
          </a:blip>
          <a:stretch>
            <a:fillRect/>
          </a:stretch>
        </p:blipFill>
        <p:spPr>
          <a:xfrm>
            <a:off x="0" y="0"/>
            <a:ext cx="6866838" cy="5143500"/>
          </a:xfrm>
          <a:prstGeom prst="rect">
            <a:avLst/>
          </a:prstGeom>
          <a:noFill/>
          <a:ln>
            <a:noFill/>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59"/>
          <p:cNvSpPr txBox="1"/>
          <p:nvPr/>
        </p:nvSpPr>
        <p:spPr>
          <a:xfrm>
            <a:off x="6858000" y="1654050"/>
            <a:ext cx="2200500" cy="183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700" b="1"/>
          </a:p>
          <a:p>
            <a:pPr marL="0" lvl="0" indent="0" algn="ctr" rtl="0">
              <a:spcBef>
                <a:spcPts val="0"/>
              </a:spcBef>
              <a:spcAft>
                <a:spcPts val="0"/>
              </a:spcAft>
              <a:buNone/>
            </a:pPr>
            <a:r>
              <a:rPr lang="en" sz="1200" b="1">
                <a:latin typeface="Nunito"/>
                <a:ea typeface="Nunito"/>
                <a:cs typeface="Nunito"/>
                <a:sym typeface="Nunito"/>
              </a:rPr>
              <a:t>Intro to Topic 2.11</a:t>
            </a:r>
            <a:endParaRPr sz="1200" b="1">
              <a:latin typeface="Nunito"/>
              <a:ea typeface="Nunito"/>
              <a:cs typeface="Nunito"/>
              <a:sym typeface="Nunito"/>
            </a:endParaRPr>
          </a:p>
          <a:p>
            <a:pPr marL="0" lvl="0" indent="0" algn="ctr" rtl="0">
              <a:spcBef>
                <a:spcPts val="0"/>
              </a:spcBef>
              <a:spcAft>
                <a:spcPts val="0"/>
              </a:spcAft>
              <a:buNone/>
            </a:pPr>
            <a:r>
              <a:rPr lang="en" sz="1700"/>
              <a:t>Checks on the Judiciary</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2:46</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966" name="Google Shape;966;p159"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11 Checks on the Judiciary AP Government">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16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2.11: Checks on the Judicial Branch (Con-5.B.4)</a:t>
            </a:r>
            <a:endParaRPr sz="1200">
              <a:solidFill>
                <a:srgbClr val="0000FF"/>
              </a:solidFill>
              <a:latin typeface="Arial"/>
              <a:ea typeface="Arial"/>
              <a:cs typeface="Arial"/>
              <a:sym typeface="Arial"/>
            </a:endParaRPr>
          </a:p>
        </p:txBody>
      </p:sp>
      <p:sp>
        <p:nvSpPr>
          <p:cNvPr id="972" name="Google Shape;972;p160"/>
          <p:cNvSpPr txBox="1">
            <a:spLocks noGrp="1"/>
          </p:cNvSpPr>
          <p:nvPr>
            <p:ph type="body" idx="1"/>
          </p:nvPr>
        </p:nvSpPr>
        <p:spPr>
          <a:xfrm>
            <a:off x="909525" y="1176100"/>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000"/>
              </a:spcAft>
              <a:buNone/>
            </a:pPr>
            <a:r>
              <a:rPr lang="en" sz="1700">
                <a:solidFill>
                  <a:srgbClr val="FF0000"/>
                </a:solidFill>
                <a:latin typeface="Arial"/>
                <a:ea typeface="Arial"/>
                <a:cs typeface="Arial"/>
                <a:sym typeface="Arial"/>
              </a:rPr>
              <a:t>Political discussion about the Supreme Court’s power is illustrated by the ongoing debate over judicial activism versus judicial restraint.</a:t>
            </a:r>
            <a:endParaRPr sz="1400">
              <a:solidFill>
                <a:srgbClr val="000000"/>
              </a:solidFill>
              <a:latin typeface="Arial"/>
              <a:ea typeface="Arial"/>
              <a:cs typeface="Arial"/>
              <a:sym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161"/>
          <p:cNvSpPr txBox="1"/>
          <p:nvPr/>
        </p:nvSpPr>
        <p:spPr>
          <a:xfrm>
            <a:off x="6858000" y="1654050"/>
            <a:ext cx="2200500" cy="183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Nunito"/>
                <a:ea typeface="Nunito"/>
                <a:cs typeface="Nunito"/>
                <a:sym typeface="Nunito"/>
              </a:rPr>
              <a:t>Intro to Topic 2.12</a:t>
            </a:r>
            <a:endParaRPr sz="1200" b="1">
              <a:latin typeface="Nunito"/>
              <a:ea typeface="Nunito"/>
              <a:cs typeface="Nunito"/>
              <a:sym typeface="Nunito"/>
            </a:endParaRPr>
          </a:p>
          <a:p>
            <a:pPr marL="0" lvl="0" indent="0" algn="ctr" rtl="0">
              <a:spcBef>
                <a:spcPts val="0"/>
              </a:spcBef>
              <a:spcAft>
                <a:spcPts val="0"/>
              </a:spcAft>
              <a:buNone/>
            </a:pPr>
            <a:r>
              <a:rPr lang="en" sz="1700"/>
              <a:t>Judicial Activism and Judicial Restraint</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Khan Academy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8:17</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978" name="Google Shape;978;p161" descr="Using Baker v. Carr to discuss judicial activism versus judicial restraint.&#10;&#10;View more lessons or practice this subject at https://www.khanacademy.org/humanities/ap-us-government-and-politics/interactions-among-branches-of-government/checks-on-the-judicial-branch/v/judicial-activism-vs-judicial-restraint?utm_source=youtube&amp;utm_medium=desc&amp;utm_campaign=usgovernmentandcivics&#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Donate or volunteer today! &#10;&#10;Donate here: https://www.khanacademy.org/donate?utm_source=youtube&amp;utm_medium=desc&#10;&#10;Volunteer here: https://www.khanacademy.org/contribute?utm_source=youtube&amp;utm_medium=desc" title="Judicial activism and judicial restraint | US government and civics | Khan Academy">
            <a:hlinkClick r:id="rId3"/>
          </p:cNvPr>
          <p:cNvPicPr preferRelativeResize="0"/>
          <p:nvPr/>
        </p:nvPicPr>
        <p:blipFill>
          <a:blip r:embed="rId4">
            <a:alphaModFix/>
          </a:blip>
          <a:stretch>
            <a:fillRect/>
          </a:stretch>
        </p:blipFill>
        <p:spPr>
          <a:xfrm>
            <a:off x="0" y="0"/>
            <a:ext cx="6857992"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7"/>
          <p:cNvPicPr preferRelativeResize="0"/>
          <p:nvPr/>
        </p:nvPicPr>
        <p:blipFill>
          <a:blip r:embed="rId3">
            <a:alphaModFix/>
          </a:blip>
          <a:stretch>
            <a:fillRect/>
          </a:stretch>
        </p:blipFill>
        <p:spPr>
          <a:xfrm>
            <a:off x="1771025" y="-38325"/>
            <a:ext cx="5601943" cy="5143500"/>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162"/>
          <p:cNvSpPr txBox="1"/>
          <p:nvPr/>
        </p:nvSpPr>
        <p:spPr>
          <a:xfrm>
            <a:off x="6858000" y="1861350"/>
            <a:ext cx="2200500" cy="14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An Independent Judiciary</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CRF-BRIA</a:t>
            </a:r>
            <a:br>
              <a:rPr lang="en" sz="1200">
                <a:latin typeface="Nunito"/>
                <a:ea typeface="Nunito"/>
                <a:cs typeface="Nunito"/>
                <a:sym typeface="Nunito"/>
              </a:rPr>
            </a:br>
            <a:r>
              <a:rPr lang="en" sz="1200">
                <a:latin typeface="Nunito"/>
                <a:ea typeface="Nunito"/>
                <a:cs typeface="Nunito"/>
                <a:sym typeface="Nunito"/>
              </a:rPr>
              <a:t>Click </a:t>
            </a:r>
            <a:r>
              <a:rPr lang="en" sz="1200" u="sng">
                <a:solidFill>
                  <a:schemeClr val="hlink"/>
                </a:solidFill>
                <a:latin typeface="Nunito"/>
                <a:ea typeface="Nunito"/>
                <a:cs typeface="Nunito"/>
                <a:sym typeface="Nunito"/>
                <a:hlinkClick r:id="rId3"/>
              </a:rPr>
              <a:t>here</a:t>
            </a:r>
            <a:r>
              <a:rPr lang="en" sz="1200">
                <a:latin typeface="Nunito"/>
                <a:ea typeface="Nunito"/>
                <a:cs typeface="Nunito"/>
                <a:sym typeface="Nunito"/>
              </a:rPr>
              <a:t>  to read</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984" name="Google Shape;984;p162"/>
          <p:cNvPicPr preferRelativeResize="0"/>
          <p:nvPr/>
        </p:nvPicPr>
        <p:blipFill>
          <a:blip r:embed="rId4">
            <a:alphaModFix/>
          </a:blip>
          <a:stretch>
            <a:fillRect/>
          </a:stretch>
        </p:blipFill>
        <p:spPr>
          <a:xfrm>
            <a:off x="0" y="0"/>
            <a:ext cx="6857999" cy="5143500"/>
          </a:xfrm>
          <a:prstGeom prst="rect">
            <a:avLst/>
          </a:prstGeom>
          <a:noFill/>
          <a:ln>
            <a:noFill/>
          </a:ln>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16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2.11: Checks on the Judicial Branch (Con-5.C.1)</a:t>
            </a:r>
            <a:endParaRPr sz="12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700" b="1">
              <a:solidFill>
                <a:srgbClr val="0000FF"/>
              </a:solidFill>
              <a:latin typeface="Arial"/>
              <a:ea typeface="Arial"/>
              <a:cs typeface="Arial"/>
              <a:sym typeface="Arial"/>
            </a:endParaRPr>
          </a:p>
        </p:txBody>
      </p:sp>
      <p:sp>
        <p:nvSpPr>
          <p:cNvPr id="990" name="Google Shape;990;p163"/>
          <p:cNvSpPr txBox="1">
            <a:spLocks noGrp="1"/>
          </p:cNvSpPr>
          <p:nvPr>
            <p:ph type="body" idx="1"/>
          </p:nvPr>
        </p:nvSpPr>
        <p:spPr>
          <a:xfrm>
            <a:off x="909525" y="1176100"/>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a:solidFill>
                  <a:srgbClr val="FF0000"/>
                </a:solidFill>
                <a:latin typeface="Arial"/>
                <a:ea typeface="Arial"/>
                <a:cs typeface="Arial"/>
                <a:sym typeface="Arial"/>
              </a:rPr>
              <a:t>Restrictions on the Supreme Court are represented by:</a:t>
            </a:r>
            <a:endParaRPr sz="1700">
              <a:solidFill>
                <a:srgbClr val="FF0000"/>
              </a:solidFill>
              <a:latin typeface="Arial"/>
              <a:ea typeface="Arial"/>
              <a:cs typeface="Arial"/>
              <a:sym typeface="Arial"/>
            </a:endParaRPr>
          </a:p>
          <a:p>
            <a:pPr marL="457200" marR="0" lvl="0" indent="-336550" algn="l" rtl="0">
              <a:lnSpc>
                <a:spcPct val="115000"/>
              </a:lnSpc>
              <a:spcBef>
                <a:spcPts val="1000"/>
              </a:spcBef>
              <a:spcAft>
                <a:spcPts val="0"/>
              </a:spcAft>
              <a:buClr>
                <a:srgbClr val="FF0000"/>
              </a:buClr>
              <a:buSzPts val="1700"/>
              <a:buFont typeface="Arial"/>
              <a:buChar char="●"/>
            </a:pPr>
            <a:r>
              <a:rPr lang="en" sz="1700">
                <a:solidFill>
                  <a:srgbClr val="FF0000"/>
                </a:solidFill>
                <a:latin typeface="Arial"/>
                <a:ea typeface="Arial"/>
                <a:cs typeface="Arial"/>
                <a:sym typeface="Arial"/>
              </a:rPr>
              <a:t>Congressional legislation to modify the impact of prior Supreme Court decisions</a:t>
            </a:r>
            <a:endParaRPr sz="1700">
              <a:solidFill>
                <a:srgbClr val="FF0000"/>
              </a:solidFill>
              <a:latin typeface="Arial"/>
              <a:ea typeface="Arial"/>
              <a:cs typeface="Arial"/>
              <a:sym typeface="Arial"/>
            </a:endParaRPr>
          </a:p>
          <a:p>
            <a:pPr marL="457200" marR="0" lvl="0" indent="-336550" algn="l" rtl="0">
              <a:lnSpc>
                <a:spcPct val="115000"/>
              </a:lnSpc>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Constitutional amendments</a:t>
            </a:r>
            <a:endParaRPr sz="1200">
              <a:solidFill>
                <a:srgbClr val="FF0000"/>
              </a:solidFill>
              <a:latin typeface="Arial"/>
              <a:ea typeface="Arial"/>
              <a:cs typeface="Arial"/>
              <a:sym typeface="Arial"/>
            </a:endParaRPr>
          </a:p>
          <a:p>
            <a:pPr marL="457200" marR="0" lvl="0" indent="-336550" algn="l" rtl="0">
              <a:lnSpc>
                <a:spcPct val="115000"/>
              </a:lnSpc>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Judicial appointments and confirmations</a:t>
            </a:r>
            <a:endParaRPr sz="1200">
              <a:solidFill>
                <a:srgbClr val="FF0000"/>
              </a:solidFill>
              <a:latin typeface="Arial"/>
              <a:ea typeface="Arial"/>
              <a:cs typeface="Arial"/>
              <a:sym typeface="Arial"/>
            </a:endParaRPr>
          </a:p>
          <a:p>
            <a:pPr marL="457200" marR="0" lvl="0" indent="-336550" algn="l" rtl="0">
              <a:lnSpc>
                <a:spcPct val="115000"/>
              </a:lnSpc>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The president and states evading or ignoring</a:t>
            </a:r>
            <a:br>
              <a:rPr lang="en" sz="1700">
                <a:solidFill>
                  <a:srgbClr val="FF0000"/>
                </a:solidFill>
                <a:latin typeface="Arial"/>
                <a:ea typeface="Arial"/>
                <a:cs typeface="Arial"/>
                <a:sym typeface="Arial"/>
              </a:rPr>
            </a:br>
            <a:r>
              <a:rPr lang="en" sz="1700">
                <a:solidFill>
                  <a:srgbClr val="FF0000"/>
                </a:solidFill>
                <a:latin typeface="Arial"/>
                <a:ea typeface="Arial"/>
                <a:cs typeface="Arial"/>
                <a:sym typeface="Arial"/>
              </a:rPr>
              <a:t>Supreme Court decisions</a:t>
            </a:r>
            <a:endParaRPr sz="1700">
              <a:solidFill>
                <a:srgbClr val="FF0000"/>
              </a:solidFill>
              <a:latin typeface="Arial"/>
              <a:ea typeface="Arial"/>
              <a:cs typeface="Arial"/>
              <a:sym typeface="Arial"/>
            </a:endParaRPr>
          </a:p>
          <a:p>
            <a:pPr marL="457200" marR="0" lvl="0" indent="-336550" algn="l" rtl="0">
              <a:lnSpc>
                <a:spcPct val="115000"/>
              </a:lnSpc>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Legislation impacting court jurisdiction</a:t>
            </a:r>
            <a:endParaRPr sz="1700">
              <a:solidFill>
                <a:srgbClr val="FF0000"/>
              </a:solidFill>
              <a:latin typeface="Arial"/>
              <a:ea typeface="Arial"/>
              <a:cs typeface="Arial"/>
              <a:sym typeface="Aria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64"/>
          <p:cNvSpPr txBox="1"/>
          <p:nvPr/>
        </p:nvSpPr>
        <p:spPr>
          <a:xfrm>
            <a:off x="6858000" y="1800150"/>
            <a:ext cx="2286000" cy="154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Why is the US Constitution so Hard to Amend</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TED-Ed</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4::17</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996" name="Google Shape;996;p164" descr="View full lesson: http://ed.ted.com/lessons/why-is-the-us-constitution-so-hard-to-amend-peter-paccone&#10;&#10;When it was ratified in 1789, the US Constitution didn’t just institute a government by the people – it provided a way for the people to alter the Constitution itself. And yet, of the nearly 11,000 amendments proposed in the centuries since, only 27 have succeeded as of 2016. Peter Paccone explains why the US Constitution is so hard to change.&#10;&#10;Lesson by Peter Paccone, animation by Augenblick Studios." title="Why is the US Constitution so hard to amend? - Peter Paccone">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165"/>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Review</a:t>
            </a:r>
            <a:endParaRPr sz="1400"/>
          </a:p>
          <a:p>
            <a:pPr marL="0" lvl="0" indent="0" algn="ctr" rtl="0">
              <a:spcBef>
                <a:spcPts val="0"/>
              </a:spcBef>
              <a:spcAft>
                <a:spcPts val="0"/>
              </a:spcAft>
              <a:buNone/>
            </a:pPr>
            <a:r>
              <a:rPr lang="en" sz="2400"/>
              <a:t>The Judicial Branch </a:t>
            </a:r>
            <a:endParaRPr sz="240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66"/>
          <p:cNvSpPr txBox="1">
            <a:spLocks noGrp="1"/>
          </p:cNvSpPr>
          <p:nvPr>
            <p:ph type="body" idx="1"/>
          </p:nvPr>
        </p:nvSpPr>
        <p:spPr>
          <a:xfrm>
            <a:off x="819150" y="874675"/>
            <a:ext cx="7505700" cy="3564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solidFill>
                  <a:srgbClr val="0000FF"/>
                </a:solidFill>
                <a:latin typeface="Arial"/>
                <a:ea typeface="Arial"/>
                <a:cs typeface="Arial"/>
                <a:sym typeface="Arial"/>
              </a:rPr>
              <a:t>Review Questions -  The Judicial Branch and the Supreme Court</a:t>
            </a:r>
            <a:endParaRPr sz="3000" b="1">
              <a:solidFill>
                <a:srgbClr val="0000FF"/>
              </a:solidFill>
              <a:latin typeface="Nunito"/>
              <a:ea typeface="Nunito"/>
              <a:cs typeface="Nunito"/>
              <a:sym typeface="Nunito"/>
            </a:endParaRPr>
          </a:p>
          <a:p>
            <a:pPr marL="457200" lvl="0" indent="-336550" algn="l" rtl="0">
              <a:spcBef>
                <a:spcPts val="1000"/>
              </a:spcBef>
              <a:spcAft>
                <a:spcPts val="0"/>
              </a:spcAft>
              <a:buClr>
                <a:srgbClr val="000000"/>
              </a:buClr>
              <a:buSzPts val="1700"/>
              <a:buFont typeface="Arial"/>
              <a:buChar char="●"/>
            </a:pPr>
            <a:r>
              <a:rPr lang="en" sz="1700">
                <a:solidFill>
                  <a:srgbClr val="000000"/>
                </a:solidFill>
                <a:latin typeface="Arial"/>
                <a:ea typeface="Arial"/>
                <a:cs typeface="Arial"/>
                <a:sym typeface="Arial"/>
              </a:rPr>
              <a:t>Explain the principle of judicial review and how it checks the power of other institutions and state governments</a:t>
            </a:r>
            <a:r>
              <a:rPr lang="en" sz="1200">
                <a:solidFill>
                  <a:srgbClr val="000000"/>
                </a:solidFill>
                <a:latin typeface="Arial"/>
                <a:ea typeface="Arial"/>
                <a:cs typeface="Arial"/>
                <a:sym typeface="Arial"/>
              </a:rPr>
              <a:t> (Con-5.A)</a:t>
            </a:r>
            <a:endParaRPr sz="1200">
              <a:solidFill>
                <a:srgbClr val="000000"/>
              </a:solidFill>
              <a:latin typeface="Arial"/>
              <a:ea typeface="Arial"/>
              <a:cs typeface="Arial"/>
              <a:sym typeface="Arial"/>
            </a:endParaRPr>
          </a:p>
          <a:p>
            <a:pPr marL="457200" lvl="0" indent="-336550" algn="l" rtl="0">
              <a:spcBef>
                <a:spcPts val="1000"/>
              </a:spcBef>
              <a:spcAft>
                <a:spcPts val="0"/>
              </a:spcAft>
              <a:buClr>
                <a:srgbClr val="000000"/>
              </a:buClr>
              <a:buSzPts val="1700"/>
              <a:buFont typeface="Arial"/>
              <a:buChar char="●"/>
            </a:pPr>
            <a:r>
              <a:rPr lang="en" sz="1700">
                <a:solidFill>
                  <a:srgbClr val="000000"/>
                </a:solidFill>
                <a:latin typeface="Arial"/>
                <a:ea typeface="Arial"/>
                <a:cs typeface="Arial"/>
                <a:sym typeface="Arial"/>
              </a:rPr>
              <a:t>Explain how the exercise of judicial review in conjunction with life tenure can lead to debate about the legitimacy of the Supreme Court’s power </a:t>
            </a:r>
            <a:r>
              <a:rPr lang="en" sz="1200">
                <a:solidFill>
                  <a:srgbClr val="000000"/>
                </a:solidFill>
                <a:latin typeface="Arial"/>
                <a:ea typeface="Arial"/>
                <a:cs typeface="Arial"/>
                <a:sym typeface="Arial"/>
              </a:rPr>
              <a:t>(Con-5.B)</a:t>
            </a:r>
            <a:endParaRPr sz="1200">
              <a:solidFill>
                <a:srgbClr val="000000"/>
              </a:solidFill>
              <a:latin typeface="Arial"/>
              <a:ea typeface="Arial"/>
              <a:cs typeface="Arial"/>
              <a:sym typeface="Arial"/>
            </a:endParaRPr>
          </a:p>
          <a:p>
            <a:pPr marL="457200" lvl="0" indent="-336550" algn="l" rtl="0">
              <a:spcBef>
                <a:spcPts val="1000"/>
              </a:spcBef>
              <a:spcAft>
                <a:spcPts val="0"/>
              </a:spcAft>
              <a:buClr>
                <a:srgbClr val="000000"/>
              </a:buClr>
              <a:buSzPts val="1700"/>
              <a:buFont typeface="Arial"/>
              <a:buChar char="●"/>
            </a:pPr>
            <a:r>
              <a:rPr lang="en" sz="1700">
                <a:solidFill>
                  <a:srgbClr val="000000"/>
                </a:solidFill>
                <a:latin typeface="Arial"/>
                <a:ea typeface="Arial"/>
                <a:cs typeface="Arial"/>
                <a:sym typeface="Arial"/>
              </a:rPr>
              <a:t>Explain how other branches in the government can limit the Supreme Court’s power. </a:t>
            </a:r>
            <a:r>
              <a:rPr lang="en" sz="1200">
                <a:solidFill>
                  <a:srgbClr val="000000"/>
                </a:solidFill>
                <a:latin typeface="Arial"/>
                <a:ea typeface="Arial"/>
                <a:cs typeface="Arial"/>
                <a:sym typeface="Arial"/>
              </a:rPr>
              <a:t>(Con-5.C) </a:t>
            </a:r>
            <a:endParaRPr sz="1700">
              <a:solidFill>
                <a:srgbClr val="000000"/>
              </a:solidFill>
              <a:latin typeface="Arial"/>
              <a:ea typeface="Arial"/>
              <a:cs typeface="Arial"/>
              <a:sym typeface="Aria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167"/>
          <p:cNvSpPr txBox="1"/>
          <p:nvPr/>
        </p:nvSpPr>
        <p:spPr>
          <a:xfrm>
            <a:off x="6858000" y="21111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t>REVIEW</a:t>
            </a:r>
            <a:br>
              <a:rPr lang="en" sz="1700" b="1"/>
            </a:br>
            <a:r>
              <a:rPr lang="en" sz="1700" b="1"/>
              <a:t>T</a:t>
            </a:r>
            <a:r>
              <a:rPr lang="en" sz="1700"/>
              <a:t>he Judicial Branch</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Kelsey Falkowski</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5:50</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012" name="Google Shape;1012;p167" descr="AP Gov 5 Minute Review: Judicial Branch - Full videos available on this channel" title="AP Gov 5 Minute Review: Everything About the Judicial Branch">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68"/>
          <p:cNvSpPr txBox="1"/>
          <p:nvPr/>
        </p:nvSpPr>
        <p:spPr>
          <a:xfrm>
            <a:off x="6938909" y="21111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t>REVIEW</a:t>
            </a:r>
            <a:br>
              <a:rPr lang="en" sz="1700" b="1"/>
            </a:br>
            <a:r>
              <a:rPr lang="en" sz="1700" b="1"/>
              <a:t>T</a:t>
            </a:r>
            <a:r>
              <a:rPr lang="en" sz="1700"/>
              <a:t>he Judicial Branch</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Jocz Productions</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22:59</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018" name="Google Shape;1018;p168" descr="AP Government review video for any government textbook. The Federal Courts reviewed&#10;&#10;Download the slides here:&#10;http://www.apushexplained.com/apgov.html&#10;&#10;Government in America (Pearson) Chapter 15&#10;American Government: Institutions &amp; Policies (Wilson) Chapters 16&#10;&#10;Topics covered:&#10;Judicial review, Article III, Federalist #78, Marbury v. Madison, criminal vs. civil case, amicus curiae, district courts, court of original jurisdiction, court of appeals, Supreme Court, judicial appointments, Senate Judiciary Committee, majority opinion, minority opinion, concurring opinion, precedent, stare decisis, Warren Court, Burger Court, Court Packing, originalism, living constitution, judicial restraint, judicial activism, etc.. &#10;&#10;Federal Bureaucracy Chapter 14 video: https://youtu.be/aEATf0t3m0A" title="AP GOV Review Chapter 15 The Federal Courts">
            <a:hlinkClick r:id="rId3"/>
          </p:cNvPr>
          <p:cNvPicPr preferRelativeResize="0"/>
          <p:nvPr/>
        </p:nvPicPr>
        <p:blipFill>
          <a:blip r:embed="rId4">
            <a:alphaModFix/>
          </a:blip>
          <a:stretch>
            <a:fillRect/>
          </a:stretch>
        </p:blipFill>
        <p:spPr>
          <a:xfrm>
            <a:off x="0" y="0"/>
            <a:ext cx="6935225" cy="5201425"/>
          </a:xfrm>
          <a:prstGeom prst="rect">
            <a:avLst/>
          </a:prstGeom>
          <a:noFill/>
          <a:ln>
            <a:noFill/>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169"/>
          <p:cNvSpPr txBox="1">
            <a:spLocks noGrp="1"/>
          </p:cNvSpPr>
          <p:nvPr>
            <p:ph type="title"/>
          </p:nvPr>
        </p:nvSpPr>
        <p:spPr>
          <a:xfrm>
            <a:off x="1" y="1746100"/>
            <a:ext cx="91440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Topic 2.12 - 2.15</a:t>
            </a:r>
            <a:endParaRPr sz="1400"/>
          </a:p>
          <a:p>
            <a:pPr marL="0" lvl="0" indent="0" algn="ctr" rtl="0">
              <a:spcBef>
                <a:spcPts val="0"/>
              </a:spcBef>
              <a:spcAft>
                <a:spcPts val="0"/>
              </a:spcAft>
              <a:buNone/>
            </a:pPr>
            <a:r>
              <a:rPr lang="en" sz="3000" b="1"/>
              <a:t>The Bureaucracy</a:t>
            </a:r>
            <a:endParaRPr sz="3000" b="1"/>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70"/>
          <p:cNvSpPr txBox="1"/>
          <p:nvPr/>
        </p:nvSpPr>
        <p:spPr>
          <a:xfrm>
            <a:off x="6858000" y="1887600"/>
            <a:ext cx="2286000" cy="136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Nunito"/>
                <a:ea typeface="Nunito"/>
                <a:cs typeface="Nunito"/>
                <a:sym typeface="Nunito"/>
              </a:rPr>
              <a:t>Intro to Topic 2.12</a:t>
            </a:r>
            <a:endParaRPr sz="1200" b="1">
              <a:latin typeface="Nunito"/>
              <a:ea typeface="Nunito"/>
              <a:cs typeface="Nunito"/>
              <a:sym typeface="Nunito"/>
            </a:endParaRPr>
          </a:p>
          <a:p>
            <a:pPr marL="0" lvl="0" indent="0" algn="ctr" rtl="0">
              <a:spcBef>
                <a:spcPts val="0"/>
              </a:spcBef>
              <a:spcAft>
                <a:spcPts val="0"/>
              </a:spcAft>
              <a:buNone/>
            </a:pPr>
            <a:r>
              <a:rPr lang="en" sz="1700"/>
              <a:t>The Bureaucracy</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2:49</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029" name="Google Shape;1029;p170"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12 The Bureaucracy AP Government">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7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Enduring Understanding </a:t>
            </a:r>
            <a:r>
              <a:rPr lang="en" sz="1800"/>
              <a:t>(PMI-2)</a:t>
            </a:r>
            <a:endParaRPr sz="1800"/>
          </a:p>
        </p:txBody>
      </p:sp>
      <p:sp>
        <p:nvSpPr>
          <p:cNvPr id="1035" name="Google Shape;1035;p171"/>
          <p:cNvSpPr txBox="1">
            <a:spLocks noGrp="1"/>
          </p:cNvSpPr>
          <p:nvPr>
            <p:ph type="body" idx="1"/>
          </p:nvPr>
        </p:nvSpPr>
        <p:spPr>
          <a:xfrm>
            <a:off x="883450" y="1382625"/>
            <a:ext cx="7441500" cy="3158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a:solidFill>
                  <a:srgbClr val="0000FF"/>
                </a:solidFill>
                <a:latin typeface="Arial"/>
                <a:ea typeface="Arial"/>
                <a:cs typeface="Arial"/>
                <a:sym typeface="Arial"/>
              </a:rPr>
              <a:t>The federal bureaucracy implements federal policies.</a:t>
            </a:r>
            <a:endParaRPr sz="900">
              <a:solidFill>
                <a:srgbClr val="000000"/>
              </a:solidFill>
              <a:highlight>
                <a:srgbClr val="EAFAFF"/>
              </a:highlight>
              <a:latin typeface="Arial"/>
              <a:ea typeface="Arial"/>
              <a:cs typeface="Arial"/>
              <a:sym typeface="Arial"/>
            </a:endParaRPr>
          </a:p>
          <a:p>
            <a:pPr marL="0" marR="0" lvl="0" indent="0" algn="l" rtl="0">
              <a:lnSpc>
                <a:spcPct val="115000"/>
              </a:lnSpc>
              <a:spcBef>
                <a:spcPts val="1600"/>
              </a:spcBef>
              <a:spcAft>
                <a:spcPts val="0"/>
              </a:spcAft>
              <a:buNone/>
            </a:pPr>
            <a:endParaRPr sz="1700">
              <a:solidFill>
                <a:srgbClr val="0000FF"/>
              </a:solidFill>
              <a:latin typeface="Arial"/>
              <a:ea typeface="Arial"/>
              <a:cs typeface="Arial"/>
              <a:sym typeface="Arial"/>
            </a:endParaRPr>
          </a:p>
          <a:p>
            <a:pPr marL="0" marR="0" lvl="0" indent="0" algn="l" rtl="0">
              <a:lnSpc>
                <a:spcPct val="115000"/>
              </a:lnSpc>
              <a:spcBef>
                <a:spcPts val="1600"/>
              </a:spcBef>
              <a:spcAft>
                <a:spcPts val="0"/>
              </a:spcAft>
              <a:buNone/>
            </a:pPr>
            <a:endParaRPr sz="1700">
              <a:solidFill>
                <a:srgbClr val="0000FF"/>
              </a:solidFill>
              <a:latin typeface="Arial"/>
              <a:ea typeface="Arial"/>
              <a:cs typeface="Arial"/>
              <a:sym typeface="Arial"/>
            </a:endParaRPr>
          </a:p>
          <a:p>
            <a:pPr marL="914400" marR="0" lvl="0" indent="0" algn="l" rtl="0">
              <a:lnSpc>
                <a:spcPct val="115000"/>
              </a:lnSpc>
              <a:spcBef>
                <a:spcPts val="1600"/>
              </a:spcBef>
              <a:spcAft>
                <a:spcPts val="0"/>
              </a:spcAft>
              <a:buNone/>
            </a:pPr>
            <a:br>
              <a:rPr lang="en" sz="1700">
                <a:solidFill>
                  <a:srgbClr val="0000FF"/>
                </a:solidFill>
                <a:latin typeface="Arial"/>
                <a:ea typeface="Arial"/>
                <a:cs typeface="Arial"/>
                <a:sym typeface="Arial"/>
              </a:rPr>
            </a:br>
            <a:endParaRPr sz="1700">
              <a:solidFill>
                <a:srgbClr val="0000FF"/>
              </a:solidFill>
              <a:latin typeface="Arial"/>
              <a:ea typeface="Arial"/>
              <a:cs typeface="Arial"/>
              <a:sym typeface="Arial"/>
            </a:endParaRPr>
          </a:p>
          <a:p>
            <a:pPr marL="0" marR="0" lvl="0" indent="0" algn="l" rtl="0">
              <a:lnSpc>
                <a:spcPct val="115000"/>
              </a:lnSpc>
              <a:spcBef>
                <a:spcPts val="1600"/>
              </a:spcBef>
              <a:spcAft>
                <a:spcPts val="1600"/>
              </a:spcAft>
              <a:buNone/>
            </a:pPr>
            <a:endParaRPr sz="1700">
              <a:solidFill>
                <a:srgbClr val="0000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8"/>
          <p:cNvPicPr preferRelativeResize="0"/>
          <p:nvPr/>
        </p:nvPicPr>
        <p:blipFill rotWithShape="1">
          <a:blip r:embed="rId3">
            <a:alphaModFix/>
          </a:blip>
          <a:srcRect b="5917"/>
          <a:stretch/>
        </p:blipFill>
        <p:spPr>
          <a:xfrm>
            <a:off x="367149" y="0"/>
            <a:ext cx="8653400" cy="5143500"/>
          </a:xfrm>
          <a:prstGeom prst="rect">
            <a:avLst/>
          </a:prstGeom>
          <a:noFill/>
          <a:ln>
            <a:noFill/>
          </a:ln>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pic>
        <p:nvPicPr>
          <p:cNvPr id="1040" name="Google Shape;1040;p172"/>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pic>
        <p:nvPicPr>
          <p:cNvPr id="1045" name="Google Shape;1045;p173"/>
          <p:cNvPicPr preferRelativeResize="0"/>
          <p:nvPr/>
        </p:nvPicPr>
        <p:blipFill rotWithShape="1">
          <a:blip r:embed="rId3">
            <a:alphaModFix/>
          </a:blip>
          <a:srcRect t="5440" b="22683"/>
          <a:stretch/>
        </p:blipFill>
        <p:spPr>
          <a:xfrm>
            <a:off x="0" y="0"/>
            <a:ext cx="9144000" cy="5077043"/>
          </a:xfrm>
          <a:prstGeom prst="rect">
            <a:avLst/>
          </a:prstGeom>
          <a:noFill/>
          <a:ln>
            <a:noFill/>
          </a:ln>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74"/>
          <p:cNvSpPr txBox="1"/>
          <p:nvPr/>
        </p:nvSpPr>
        <p:spPr>
          <a:xfrm>
            <a:off x="6858000" y="2209075"/>
            <a:ext cx="22860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The Bureaucracy</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Adam Norris</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2:56</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051" name="Google Shape;1051;p174" descr="What is the Bureaucracy? Who is part of it? What roles does it have in the federal government?  Find out here!&#10;&#10;If you would like to download the PowerPoint or fill-in-the-blanks video guide, please go here: http://www.apgovreview.com/unit-4-institutions-national-government-congress-presidency-bureaucracy-federal-courts/" title="Gov Review Video #33: The Bureaucracy - A Brief Intro">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75"/>
          <p:cNvSpPr txBox="1"/>
          <p:nvPr/>
        </p:nvSpPr>
        <p:spPr>
          <a:xfrm>
            <a:off x="6858000" y="2209075"/>
            <a:ext cx="22860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Organization of the  Bureaucracy</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Adam Norris</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3:24</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057" name="Google Shape;1057;p175" descr="How is the bureaucracy organized? What are the four main components?  Find out here!&#10;&#10;If you would like to download the PowerPoint or fill-in-the-blanks video guide, please go here: http://www.apgovreview.com/unit-4-institutions-national-government-congress-presidency-bureaucracy-federal-courts/" title="Gov Review Video #34: Organization Of The Bureaucracy">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7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2.12: The Bureaucracy (PMI-2.A.1)</a:t>
            </a:r>
            <a:endParaRPr sz="1200">
              <a:solidFill>
                <a:srgbClr val="0000FF"/>
              </a:solidFill>
              <a:latin typeface="Arial"/>
              <a:ea typeface="Arial"/>
              <a:cs typeface="Arial"/>
              <a:sym typeface="Arial"/>
            </a:endParaRPr>
          </a:p>
        </p:txBody>
      </p:sp>
      <p:sp>
        <p:nvSpPr>
          <p:cNvPr id="1063" name="Google Shape;1063;p176"/>
          <p:cNvSpPr txBox="1">
            <a:spLocks noGrp="1"/>
          </p:cNvSpPr>
          <p:nvPr>
            <p:ph type="body" idx="1"/>
          </p:nvPr>
        </p:nvSpPr>
        <p:spPr>
          <a:xfrm>
            <a:off x="909525" y="1176100"/>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a:solidFill>
                  <a:srgbClr val="FF0000"/>
                </a:solidFill>
                <a:latin typeface="Arial"/>
                <a:ea typeface="Arial"/>
                <a:cs typeface="Arial"/>
                <a:sym typeface="Arial"/>
              </a:rPr>
              <a:t>Tasks performed by departments, agencies, commissions, and government corporations are represented by:</a:t>
            </a:r>
            <a:endParaRPr sz="1700">
              <a:solidFill>
                <a:srgbClr val="FF0000"/>
              </a:solidFill>
              <a:latin typeface="Arial"/>
              <a:ea typeface="Arial"/>
              <a:cs typeface="Arial"/>
              <a:sym typeface="Arial"/>
            </a:endParaRPr>
          </a:p>
          <a:p>
            <a:pPr marL="457200" marR="0" lvl="0" indent="-317500" algn="l" rtl="0">
              <a:lnSpc>
                <a:spcPct val="115000"/>
              </a:lnSpc>
              <a:spcBef>
                <a:spcPts val="1000"/>
              </a:spcBef>
              <a:spcAft>
                <a:spcPts val="0"/>
              </a:spcAft>
              <a:buClr>
                <a:srgbClr val="000000"/>
              </a:buClr>
              <a:buSzPts val="1400"/>
              <a:buFont typeface="Arial"/>
              <a:buChar char="●"/>
            </a:pPr>
            <a:r>
              <a:rPr lang="en" sz="1400">
                <a:solidFill>
                  <a:srgbClr val="000000"/>
                </a:solidFill>
                <a:latin typeface="Arial"/>
                <a:ea typeface="Arial"/>
                <a:cs typeface="Arial"/>
                <a:sym typeface="Arial"/>
              </a:rPr>
              <a:t>Writing and enforcing regulations</a:t>
            </a:r>
            <a:endParaRPr sz="140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Issuing fines</a:t>
            </a:r>
            <a:endParaRPr sz="140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Testifying before Congress</a:t>
            </a:r>
            <a:endParaRPr sz="140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Issue networks and “iron triangles”</a:t>
            </a:r>
            <a:endParaRPr sz="1400">
              <a:solidFill>
                <a:srgbClr val="000000"/>
              </a:solidFill>
              <a:latin typeface="Arial"/>
              <a:ea typeface="Arial"/>
              <a:cs typeface="Arial"/>
              <a:sym typeface="Aria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177"/>
          <p:cNvSpPr txBox="1"/>
          <p:nvPr/>
        </p:nvSpPr>
        <p:spPr>
          <a:xfrm>
            <a:off x="6858000" y="2034900"/>
            <a:ext cx="22860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Issue Networks and Iron Triangles</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Khan Academy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3:41</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069" name="Google Shape;1069;p177" descr="Iron triangles and issue networks.&#10;&#10;View more lessons or practice this subject at https://www.khanacademy.org/humanities/ap-us-government-and-politics/interactions-among-branches-of-government/the-bureaucracy/v/iron-triangles-and-issue-networks?utm_source=youtube&amp;utm_medium=desc&amp;utm_campaign=usgovernmentandcivics&#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Donate or volunteer today! &#10;&#10;Donate here: https://www.khanacademy.org/donate?utm_source=youtube&amp;utm_medium=desc&#10;&#10;Volunteer here: https://www.khanacademy.org/contribute?utm_source=youtube&amp;utm_medium=desc" title="Iron triangles and issue networks | US government and civics | Khan Academy">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78"/>
          <p:cNvSpPr txBox="1"/>
          <p:nvPr/>
        </p:nvSpPr>
        <p:spPr>
          <a:xfrm>
            <a:off x="6858000" y="21111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Iron Triangles</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Adam Norris</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4:07</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075" name="Google Shape;1075;p178" descr="If you would like to download the PowerPoint or fill-in-the-blanks video guide, please go here: http://www.apgovreview.com/ap-government-essential-videos/unit-3-political-parties-interest-groups-mass-media/&#10;&#10;In this video, I explain what makes up the “Iron-Triangle”. &#10;&#10;Unless noted below, all pictures are part of the public domain.&#10;&#10;File:United States farm subsidies (source Congressional Budget Office).svg. Wikipedia, the free encyclopedia. Accessed on February 1, 2016.&#10;https://en.wikipedia.org/wiki/File:United_States_farm_subsidies_(source_Congressional_Budget_Office).svg" title="AP Gov Review: Video 17: Iron Triangles">
            <a:hlinkClick r:id="rId3"/>
          </p:cNvPr>
          <p:cNvPicPr preferRelativeResize="0"/>
          <p:nvPr/>
        </p:nvPicPr>
        <p:blipFill>
          <a:blip r:embed="rId4">
            <a:alphaModFix/>
          </a:blip>
          <a:stretch>
            <a:fillRect/>
          </a:stretch>
        </p:blipFill>
        <p:spPr>
          <a:xfrm>
            <a:off x="0" y="0"/>
            <a:ext cx="6857992" cy="5143500"/>
          </a:xfrm>
          <a:prstGeom prst="rect">
            <a:avLst/>
          </a:prstGeom>
          <a:noFill/>
          <a:ln>
            <a:noFill/>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179"/>
          <p:cNvSpPr txBox="1"/>
          <p:nvPr/>
        </p:nvSpPr>
        <p:spPr>
          <a:xfrm>
            <a:off x="6858000" y="21111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Issue Networks and Iron Triangles</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Kelsey Falkowski</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11:12</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081" name="Google Shape;1081;p179" descr="AP Gov Review: Issue Networks, Criticisms and Checks on the Bureaucracy - Unit 4 - Part 3" title="AP Gov: Who Checks the Bureaucracy? What are Iron Triangles and Issue Networks? - Part 3">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pic>
        <p:nvPicPr>
          <p:cNvPr id="1086" name="Google Shape;1086;p180"/>
          <p:cNvPicPr preferRelativeResize="0"/>
          <p:nvPr/>
        </p:nvPicPr>
        <p:blipFill>
          <a:blip r:embed="rId3">
            <a:alphaModFix/>
          </a:blip>
          <a:stretch>
            <a:fillRect/>
          </a:stretch>
        </p:blipFill>
        <p:spPr>
          <a:xfrm>
            <a:off x="1605088" y="0"/>
            <a:ext cx="5933817" cy="5143500"/>
          </a:xfrm>
          <a:prstGeom prst="rect">
            <a:avLst/>
          </a:prstGeom>
          <a:noFill/>
          <a:ln>
            <a:noFill/>
          </a:ln>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18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2.12: The Bureaucracy (PMI-2.A.2)</a:t>
            </a:r>
            <a:endParaRPr sz="1200">
              <a:solidFill>
                <a:srgbClr val="0000FF"/>
              </a:solidFill>
              <a:latin typeface="Arial"/>
              <a:ea typeface="Arial"/>
              <a:cs typeface="Arial"/>
              <a:sym typeface="Arial"/>
            </a:endParaRPr>
          </a:p>
        </p:txBody>
      </p:sp>
      <p:sp>
        <p:nvSpPr>
          <p:cNvPr id="1092" name="Google Shape;1092;p181"/>
          <p:cNvSpPr txBox="1">
            <a:spLocks noGrp="1"/>
          </p:cNvSpPr>
          <p:nvPr>
            <p:ph type="body" idx="1"/>
          </p:nvPr>
        </p:nvSpPr>
        <p:spPr>
          <a:xfrm>
            <a:off x="909525" y="1176100"/>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000"/>
              </a:spcAft>
              <a:buNone/>
            </a:pPr>
            <a:r>
              <a:rPr lang="en" sz="1700">
                <a:solidFill>
                  <a:srgbClr val="FF0000"/>
                </a:solidFill>
                <a:latin typeface="Arial"/>
                <a:ea typeface="Arial"/>
                <a:cs typeface="Arial"/>
                <a:sym typeface="Arial"/>
              </a:rPr>
              <a:t>Political patronage, civil service, and merit system reforms all impact the effectiveness of the bureaucracy by promoting professionalism, specialization, and neutrality</a:t>
            </a:r>
            <a:endParaRPr sz="120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p:nvPr/>
        </p:nvSpPr>
        <p:spPr>
          <a:xfrm>
            <a:off x="6805100" y="1822500"/>
            <a:ext cx="2286000" cy="149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Express and Implied Powers of Congress</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3:20</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217" name="Google Shape;217;p29" descr="Check out the rest of the Unit 2 Videos:&#10;2.1 Expressed and Implied Powers of Congress https://youtu.be/gZYHcSof9y4&#10;2.2 Leadership in Congress https://youtu.be/dqG4JVhX1S8&#10;2.3 Congressional Committees https://youtu.be/XkXuVidc5qQ&#10;2.4 Law-Making Power of Congress https://youtu.be/nAcphsPQerY&#10;2.5 House of Representatives https://youtu.be/Pe4BZw0LpB8&#10;2.6 The Senate https://youtu.be/KkqXtxehYEQ&#10;2.7 Power of the Purse https://youtu.be/-iIQ7fm3BIE&#10;2.8 Congressional Oversight https://youtu.be/bBQvIVcFW1M&#10;2.9 Congressional Representation https://youtu.be/23Z06bx9Yd0&#10;2.10 Influences on Congress https://youtu.be/KiysLzPI_ko&#10;2.11 Congressional Reapportionment &amp; Redistricting https://youtu.be/cZmWFZcptgI&#10;2.12 Majority and Minority Parties in Congress https://youtu.be/OaYy2J84-tc&#10;2.13 Formal Powers of the President https://youtu.be/lXhn5raOmWU&#10;2.14 Growth of the Presidency https://youtu.be/IO1oJV-AhCM&#10;2.15 Informal Powers of the President https://youtu.be/uJDpUYyiPcs&#10;2.16 The President as Policy Maker https://youtu.be/amDUmhgIxm0&#10;2.17 Office of the President https://youtu.be/3BT6dqHY634&#10;2.18 Foreign Policy https://youtu.be/-w2myhmZrQk&#10;2.19 Restrictions on the Presidency https://youtu.be/DaMuVg4c20E&#10;2.20 Intro the Bureaucracy https://youtu.be/bkhJxwXCAPc&#10;2.21 Organization of the Bureaucracy https://youtu.be/P8A-UYaC1uY&#10;2.22 Types of Bureaucratic Agencies https://youtu.be/k7qYrsPvTDc&#10;2.23 Checks on Bureaucracy https://youtu.be/nus6hse_BZ8&#10;2.24 Foundations of Judicial Power https://youtu.be/n_mfZVWC2QE&#10;2.25 Selecting Judges https://youtu.be/h1fBLLU9ZY8&#10;2.26 Federal Courts’ Jurisdiction https://youtu.be/iEKojs-m5Cw&#10;2.27 Supreme Court Case Selection https://youtu.be/ORwjvpVf9SY&#10;2.28 Supreme Court in Action https://youtu.be/HbJIdp-uPXs&#10;2.29 Judicial Philosophy https://youtu.be/J5qBrNwPrxA&#10;2.30 Supreme Court &amp; Public Opinion https://youtu.be/yBxvwGhVkIo&#10;2.31 Judicial Policy-Making https://youtu.be/2ZqODrXM_zU" title="2.1 Expressed and Implied Powers of Congress AP GoPo Redesign">
            <a:hlinkClick r:id="rId3"/>
          </p:cNvPr>
          <p:cNvPicPr preferRelativeResize="0"/>
          <p:nvPr/>
        </p:nvPicPr>
        <p:blipFill>
          <a:blip r:embed="rId4">
            <a:alphaModFix/>
          </a:blip>
          <a:stretch>
            <a:fillRect/>
          </a:stretch>
        </p:blipFill>
        <p:spPr>
          <a:xfrm>
            <a:off x="0" y="0"/>
            <a:ext cx="6742600" cy="5056950"/>
          </a:xfrm>
          <a:prstGeom prst="rect">
            <a:avLst/>
          </a:prstGeom>
          <a:noFill/>
          <a:ln>
            <a:noFill/>
          </a:ln>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18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Political Patronage, Civil Service, and Merit</a:t>
            </a:r>
            <a:endParaRPr/>
          </a:p>
        </p:txBody>
      </p:sp>
      <p:sp>
        <p:nvSpPr>
          <p:cNvPr id="1098" name="Google Shape;1098;p182"/>
          <p:cNvSpPr txBox="1">
            <a:spLocks noGrp="1"/>
          </p:cNvSpPr>
          <p:nvPr>
            <p:ph type="body" idx="1"/>
          </p:nvPr>
        </p:nvSpPr>
        <p:spPr>
          <a:xfrm>
            <a:off x="819150" y="1557500"/>
            <a:ext cx="7505700" cy="2881500"/>
          </a:xfrm>
          <a:prstGeom prst="rect">
            <a:avLst/>
          </a:prstGeom>
        </p:spPr>
        <p:txBody>
          <a:bodyPr spcFirstLastPara="1" wrap="square" lIns="91425" tIns="91425" rIns="91425" bIns="91425" anchor="t" anchorCtr="0">
            <a:noAutofit/>
          </a:bodyPr>
          <a:lstStyle/>
          <a:p>
            <a:pPr marL="457200" lvl="0" indent="-336550" algn="l" rtl="0">
              <a:spcBef>
                <a:spcPts val="500"/>
              </a:spcBef>
              <a:spcAft>
                <a:spcPts val="0"/>
              </a:spcAft>
              <a:buSzPts val="1700"/>
              <a:buFont typeface="Arial"/>
              <a:buChar char="●"/>
            </a:pPr>
            <a:r>
              <a:rPr lang="en" sz="1700">
                <a:solidFill>
                  <a:srgbClr val="222222"/>
                </a:solidFill>
                <a:latin typeface="Arial"/>
                <a:ea typeface="Arial"/>
                <a:cs typeface="Arial"/>
                <a:sym typeface="Arial"/>
              </a:rPr>
              <a:t>A spoils system (also known as a patronage system) is a practice in which a political party, after winning an election, gives government civil service jobs to its supporters, friends, and relatives as a reward for working toward victory, and as an incentive to keep working for the party—as opposed to a merit system, where offices are awarded on the basis of some measure of merit, independent of political activity.</a:t>
            </a:r>
            <a:br>
              <a:rPr lang="en" sz="1700">
                <a:solidFill>
                  <a:srgbClr val="222222"/>
                </a:solidFill>
                <a:latin typeface="Arial"/>
                <a:ea typeface="Arial"/>
                <a:cs typeface="Arial"/>
                <a:sym typeface="Arial"/>
              </a:rPr>
            </a:br>
            <a:endParaRPr sz="1700">
              <a:solidFill>
                <a:srgbClr val="222222"/>
              </a:solidFill>
              <a:latin typeface="Arial"/>
              <a:ea typeface="Arial"/>
              <a:cs typeface="Arial"/>
              <a:sym typeface="Arial"/>
            </a:endParaRPr>
          </a:p>
          <a:p>
            <a:pPr marL="457200" lvl="0" indent="0" algn="l" rtl="0">
              <a:spcBef>
                <a:spcPts val="500"/>
              </a:spcBef>
              <a:spcAft>
                <a:spcPts val="0"/>
              </a:spcAft>
              <a:buNone/>
            </a:pPr>
            <a:r>
              <a:rPr lang="en" sz="1700">
                <a:solidFill>
                  <a:srgbClr val="222222"/>
                </a:solidFill>
                <a:latin typeface="Arial"/>
                <a:ea typeface="Arial"/>
                <a:cs typeface="Arial"/>
                <a:sym typeface="Arial"/>
              </a:rPr>
              <a:t>Civil service jobs - government agency work, whether it be federal, state, or local. </a:t>
            </a:r>
            <a:endParaRPr sz="1700">
              <a:solidFill>
                <a:srgbClr val="222222"/>
              </a:solidFill>
              <a:latin typeface="Arial"/>
              <a:ea typeface="Arial"/>
              <a:cs typeface="Arial"/>
              <a:sym typeface="Arial"/>
            </a:endParaRPr>
          </a:p>
          <a:p>
            <a:pPr marL="0" lvl="0" indent="0" algn="l" rtl="0">
              <a:spcBef>
                <a:spcPts val="500"/>
              </a:spcBef>
              <a:spcAft>
                <a:spcPts val="500"/>
              </a:spcAft>
              <a:buNone/>
            </a:pPr>
            <a:endParaRPr sz="1700">
              <a:solidFill>
                <a:srgbClr val="222222"/>
              </a:solidFill>
              <a:latin typeface="Arial"/>
              <a:ea typeface="Arial"/>
              <a:cs typeface="Arial"/>
              <a:sym typeface="Aria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183"/>
          <p:cNvSpPr txBox="1">
            <a:spLocks noGrp="1"/>
          </p:cNvSpPr>
          <p:nvPr>
            <p:ph type="body" idx="1"/>
          </p:nvPr>
        </p:nvSpPr>
        <p:spPr>
          <a:xfrm>
            <a:off x="819150" y="764800"/>
            <a:ext cx="7505700" cy="3674100"/>
          </a:xfrm>
          <a:prstGeom prst="rect">
            <a:avLst/>
          </a:prstGeom>
        </p:spPr>
        <p:txBody>
          <a:bodyPr spcFirstLastPara="1" wrap="square" lIns="91425" tIns="91425" rIns="91425" bIns="91425" anchor="t" anchorCtr="0">
            <a:noAutofit/>
          </a:bodyPr>
          <a:lstStyle/>
          <a:p>
            <a:pPr marL="457200" lvl="0" indent="-336550" algn="l" rtl="0">
              <a:spcBef>
                <a:spcPts val="500"/>
              </a:spcBef>
              <a:spcAft>
                <a:spcPts val="0"/>
              </a:spcAft>
              <a:buSzPts val="1700"/>
              <a:buFont typeface="Arial"/>
              <a:buChar char="●"/>
            </a:pPr>
            <a:r>
              <a:rPr lang="en" sz="1700">
                <a:solidFill>
                  <a:srgbClr val="222222"/>
                </a:solidFill>
                <a:latin typeface="Arial"/>
                <a:ea typeface="Arial"/>
                <a:cs typeface="Arial"/>
                <a:sym typeface="Arial"/>
              </a:rPr>
              <a:t>The term was used particularly in politics of the United States, where the federal government operated on a spoils system until the Pendleton Act was passed in 1883 due to a civil service reform movement. </a:t>
            </a:r>
            <a:endParaRPr sz="1700">
              <a:solidFill>
                <a:srgbClr val="222222"/>
              </a:solidFill>
              <a:latin typeface="Arial"/>
              <a:ea typeface="Arial"/>
              <a:cs typeface="Arial"/>
              <a:sym typeface="Arial"/>
            </a:endParaRPr>
          </a:p>
          <a:p>
            <a:pPr marL="457200" marR="0" lvl="0" indent="0" algn="l" rtl="0">
              <a:lnSpc>
                <a:spcPct val="115000"/>
              </a:lnSpc>
              <a:spcBef>
                <a:spcPts val="500"/>
              </a:spcBef>
              <a:spcAft>
                <a:spcPts val="0"/>
              </a:spcAft>
              <a:buNone/>
            </a:pPr>
            <a:r>
              <a:rPr lang="en" sz="1700">
                <a:solidFill>
                  <a:srgbClr val="222222"/>
                </a:solidFill>
                <a:latin typeface="Arial"/>
                <a:ea typeface="Arial"/>
                <a:cs typeface="Arial"/>
                <a:sym typeface="Arial"/>
              </a:rPr>
              <a:t>The Pendleton Act - a </a:t>
            </a:r>
            <a:r>
              <a:rPr lang="en" sz="1700">
                <a:solidFill>
                  <a:srgbClr val="222222"/>
                </a:solidFill>
                <a:uFill>
                  <a:noFill/>
                </a:uFill>
                <a:latin typeface="Arial"/>
                <a:ea typeface="Arial"/>
                <a:cs typeface="Arial"/>
                <a:sym typeface="Arial"/>
                <a:hlinkClick r:id="rId3"/>
              </a:rPr>
              <a:t>Congress</a:t>
            </a:r>
            <a:r>
              <a:rPr lang="en" sz="1700">
                <a:solidFill>
                  <a:srgbClr val="222222"/>
                </a:solidFill>
                <a:latin typeface="Arial"/>
                <a:ea typeface="Arial"/>
                <a:cs typeface="Arial"/>
                <a:sym typeface="Arial"/>
              </a:rPr>
              <a:t> law that said most positions within the </a:t>
            </a:r>
            <a:r>
              <a:rPr lang="en" sz="1700">
                <a:solidFill>
                  <a:srgbClr val="222222"/>
                </a:solidFill>
                <a:uFill>
                  <a:noFill/>
                </a:uFill>
                <a:latin typeface="Arial"/>
                <a:ea typeface="Arial"/>
                <a:cs typeface="Arial"/>
                <a:sym typeface="Arial"/>
                <a:hlinkClick r:id="rId4"/>
              </a:rPr>
              <a:t>federal government</a:t>
            </a:r>
            <a:r>
              <a:rPr lang="en" sz="1700">
                <a:solidFill>
                  <a:srgbClr val="222222"/>
                </a:solidFill>
                <a:latin typeface="Arial"/>
                <a:ea typeface="Arial"/>
                <a:cs typeface="Arial"/>
                <a:sym typeface="Arial"/>
              </a:rPr>
              <a:t> should be awarded on the basis of merit instead of political patronage.</a:t>
            </a:r>
            <a:endParaRPr sz="1700">
              <a:solidFill>
                <a:srgbClr val="222222"/>
              </a:solidFill>
              <a:latin typeface="Arial"/>
              <a:ea typeface="Arial"/>
              <a:cs typeface="Arial"/>
              <a:sym typeface="Arial"/>
            </a:endParaRPr>
          </a:p>
          <a:p>
            <a:pPr marL="457200" marR="0" lvl="0" indent="-336550" algn="l" rtl="0">
              <a:lnSpc>
                <a:spcPct val="115000"/>
              </a:lnSpc>
              <a:spcBef>
                <a:spcPts val="500"/>
              </a:spcBef>
              <a:spcAft>
                <a:spcPts val="0"/>
              </a:spcAft>
              <a:buSzPts val="1700"/>
              <a:buFont typeface="Arial"/>
              <a:buChar char="●"/>
            </a:pPr>
            <a:r>
              <a:rPr lang="en" sz="1700">
                <a:solidFill>
                  <a:srgbClr val="222222"/>
                </a:solidFill>
                <a:latin typeface="Arial"/>
                <a:ea typeface="Arial"/>
                <a:cs typeface="Arial"/>
                <a:sym typeface="Arial"/>
              </a:rPr>
              <a:t>By the late 1870s, American politics operated on the </a:t>
            </a:r>
            <a:r>
              <a:rPr lang="en" sz="1700">
                <a:solidFill>
                  <a:srgbClr val="222222"/>
                </a:solidFill>
                <a:uFill>
                  <a:noFill/>
                </a:uFill>
                <a:latin typeface="Arial"/>
                <a:ea typeface="Arial"/>
                <a:cs typeface="Arial"/>
                <a:sym typeface="Arial"/>
                <a:hlinkClick r:id="rId5"/>
              </a:rPr>
              <a:t>spoils system</a:t>
            </a:r>
            <a:r>
              <a:rPr lang="en" sz="1700">
                <a:solidFill>
                  <a:srgbClr val="222222"/>
                </a:solidFill>
                <a:latin typeface="Arial"/>
                <a:ea typeface="Arial"/>
                <a:cs typeface="Arial"/>
                <a:sym typeface="Arial"/>
              </a:rPr>
              <a:t>, a political patronage practice in which officeholders awarded their allies with government jobs in return for financial and political support. </a:t>
            </a:r>
            <a:endParaRPr sz="1700">
              <a:solidFill>
                <a:srgbClr val="222222"/>
              </a:solidFill>
              <a:latin typeface="Arial"/>
              <a:ea typeface="Arial"/>
              <a:cs typeface="Arial"/>
              <a:sym typeface="Aria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184"/>
          <p:cNvSpPr txBox="1"/>
          <p:nvPr/>
        </p:nvSpPr>
        <p:spPr>
          <a:xfrm>
            <a:off x="6898098" y="1687350"/>
            <a:ext cx="2200500" cy="176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Nunito"/>
                <a:ea typeface="Nunito"/>
                <a:cs typeface="Nunito"/>
                <a:sym typeface="Nunito"/>
              </a:rPr>
              <a:t>Intro to Topic 2.13</a:t>
            </a:r>
            <a:endParaRPr sz="1200" b="1">
              <a:latin typeface="Nunito"/>
              <a:ea typeface="Nunito"/>
              <a:cs typeface="Nunito"/>
              <a:sym typeface="Nunito"/>
            </a:endParaRPr>
          </a:p>
          <a:p>
            <a:pPr marL="0" lvl="0" indent="0" algn="ctr" rtl="0">
              <a:spcBef>
                <a:spcPts val="0"/>
              </a:spcBef>
              <a:spcAft>
                <a:spcPts val="0"/>
              </a:spcAft>
              <a:buNone/>
            </a:pPr>
            <a:r>
              <a:rPr lang="en" sz="1700"/>
              <a:t>Discretion and Rule Making Authority of the bureaucracy</a:t>
            </a:r>
            <a:endParaRPr sz="1700"/>
          </a:p>
          <a:p>
            <a:pPr marL="0" lvl="0" indent="0" algn="ctr" rtl="0">
              <a:spcBef>
                <a:spcPts val="0"/>
              </a:spcBef>
              <a:spcAft>
                <a:spcPts val="0"/>
              </a:spcAft>
              <a:buNone/>
            </a:pP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2:49</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109" name="Google Shape;1109;p184"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13 Discretionary and Rule-Making Authority AP Government">
            <a:hlinkClick r:id="rId3"/>
          </p:cNvPr>
          <p:cNvPicPr preferRelativeResize="0"/>
          <p:nvPr/>
        </p:nvPicPr>
        <p:blipFill>
          <a:blip r:embed="rId4">
            <a:alphaModFix/>
          </a:blip>
          <a:stretch>
            <a:fillRect/>
          </a:stretch>
        </p:blipFill>
        <p:spPr>
          <a:xfrm>
            <a:off x="40100" y="0"/>
            <a:ext cx="6858000" cy="5143500"/>
          </a:xfrm>
          <a:prstGeom prst="rect">
            <a:avLst/>
          </a:prstGeom>
          <a:noFill/>
          <a:ln>
            <a:noFill/>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8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2.13: Discretionary and Rule Making Authority (PMI-2.B.1)</a:t>
            </a:r>
            <a:endParaRPr sz="1200">
              <a:solidFill>
                <a:srgbClr val="0000FF"/>
              </a:solidFill>
              <a:latin typeface="Arial"/>
              <a:ea typeface="Arial"/>
              <a:cs typeface="Arial"/>
              <a:sym typeface="Arial"/>
            </a:endParaRPr>
          </a:p>
        </p:txBody>
      </p:sp>
      <p:sp>
        <p:nvSpPr>
          <p:cNvPr id="1115" name="Google Shape;1115;p185"/>
          <p:cNvSpPr txBox="1">
            <a:spLocks noGrp="1"/>
          </p:cNvSpPr>
          <p:nvPr>
            <p:ph type="body" idx="1"/>
          </p:nvPr>
        </p:nvSpPr>
        <p:spPr>
          <a:xfrm>
            <a:off x="909525" y="1176100"/>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a:solidFill>
                  <a:srgbClr val="FF0000"/>
                </a:solidFill>
                <a:latin typeface="Arial"/>
                <a:ea typeface="Arial"/>
                <a:cs typeface="Arial"/>
                <a:sym typeface="Arial"/>
              </a:rPr>
              <a:t>Discretionary and rule-making authority to implement policy are given to bureaucratic agencies, including:</a:t>
            </a:r>
            <a:endParaRPr sz="1700">
              <a:solidFill>
                <a:srgbClr val="FF0000"/>
              </a:solidFill>
              <a:latin typeface="Arial"/>
              <a:ea typeface="Arial"/>
              <a:cs typeface="Arial"/>
              <a:sym typeface="Arial"/>
            </a:endParaRPr>
          </a:p>
          <a:p>
            <a:pPr marL="457200" marR="0" lvl="0" indent="-317500" algn="l" rtl="0">
              <a:lnSpc>
                <a:spcPct val="115000"/>
              </a:lnSpc>
              <a:spcBef>
                <a:spcPts val="1000"/>
              </a:spcBef>
              <a:spcAft>
                <a:spcPts val="0"/>
              </a:spcAft>
              <a:buClr>
                <a:srgbClr val="000000"/>
              </a:buClr>
              <a:buSzPts val="1400"/>
              <a:buFont typeface="Arial"/>
              <a:buChar char="●"/>
            </a:pPr>
            <a:r>
              <a:rPr lang="en" sz="1400">
                <a:solidFill>
                  <a:srgbClr val="000000"/>
                </a:solidFill>
                <a:latin typeface="Arial"/>
                <a:ea typeface="Arial"/>
                <a:cs typeface="Arial"/>
                <a:sym typeface="Arial"/>
              </a:rPr>
              <a:t>Department of Homeland Security</a:t>
            </a:r>
            <a:endParaRPr sz="140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Department of Transportation</a:t>
            </a:r>
            <a:endParaRPr sz="140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Department of Veterans Affairs</a:t>
            </a:r>
            <a:endParaRPr sz="140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Department of Education</a:t>
            </a:r>
            <a:endParaRPr sz="140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Environmental Protection Agency (EPA)</a:t>
            </a:r>
            <a:endParaRPr sz="140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Federal Elections Commission (FEC)</a:t>
            </a:r>
            <a:endParaRPr sz="140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Securities and Exchange Commission (SEC)</a:t>
            </a:r>
            <a:endParaRPr sz="1400">
              <a:solidFill>
                <a:srgbClr val="000000"/>
              </a:solidFill>
              <a:highlight>
                <a:srgbClr val="EAFAFF"/>
              </a:highlight>
              <a:latin typeface="Arial"/>
              <a:ea typeface="Arial"/>
              <a:cs typeface="Arial"/>
              <a:sym typeface="Arial"/>
            </a:endParaRPr>
          </a:p>
          <a:p>
            <a:pPr marL="0" marR="0" lvl="0" indent="0" algn="l" rtl="0">
              <a:lnSpc>
                <a:spcPct val="115000"/>
              </a:lnSpc>
              <a:spcBef>
                <a:spcPts val="1000"/>
              </a:spcBef>
              <a:spcAft>
                <a:spcPts val="1000"/>
              </a:spcAft>
              <a:buNone/>
            </a:pPr>
            <a:endParaRPr sz="1400">
              <a:solidFill>
                <a:srgbClr val="FF0000"/>
              </a:solidFill>
              <a:latin typeface="Arial"/>
              <a:ea typeface="Arial"/>
              <a:cs typeface="Arial"/>
              <a:sym typeface="Aria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18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Discretionary and Rule Making Authority</a:t>
            </a:r>
            <a:endParaRPr/>
          </a:p>
        </p:txBody>
      </p:sp>
      <p:sp>
        <p:nvSpPr>
          <p:cNvPr id="1121" name="Google Shape;1121;p186"/>
          <p:cNvSpPr txBox="1">
            <a:spLocks noGrp="1"/>
          </p:cNvSpPr>
          <p:nvPr>
            <p:ph type="body" idx="1"/>
          </p:nvPr>
        </p:nvSpPr>
        <p:spPr>
          <a:xfrm>
            <a:off x="819150" y="1800200"/>
            <a:ext cx="7505700" cy="263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222222"/>
                </a:solidFill>
                <a:latin typeface="Arial"/>
                <a:ea typeface="Arial"/>
                <a:cs typeface="Arial"/>
                <a:sym typeface="Arial"/>
              </a:rPr>
              <a:t>Discretionary authority</a:t>
            </a:r>
            <a:r>
              <a:rPr lang="en" sz="1700">
                <a:solidFill>
                  <a:srgbClr val="222222"/>
                </a:solidFill>
                <a:highlight>
                  <a:srgbClr val="FFFFFF"/>
                </a:highlight>
                <a:latin typeface="Arial"/>
                <a:ea typeface="Arial"/>
                <a:cs typeface="Arial"/>
                <a:sym typeface="Arial"/>
              </a:rPr>
              <a:t> - An agency's ability to decide whether or not to take certain courses of action when implementing existing laws.</a:t>
            </a:r>
            <a:endParaRPr sz="1700">
              <a:solidFill>
                <a:srgbClr val="222222"/>
              </a:solidFill>
              <a:highlight>
                <a:srgbClr val="FFFFFF"/>
              </a:highlight>
              <a:latin typeface="Arial"/>
              <a:ea typeface="Arial"/>
              <a:cs typeface="Arial"/>
              <a:sym typeface="Arial"/>
            </a:endParaRPr>
          </a:p>
          <a:p>
            <a:pPr marL="0" lvl="0" indent="0" algn="l" rtl="0">
              <a:spcBef>
                <a:spcPts val="1600"/>
              </a:spcBef>
              <a:spcAft>
                <a:spcPts val="1600"/>
              </a:spcAft>
              <a:buNone/>
            </a:pPr>
            <a:r>
              <a:rPr lang="en" sz="1700" b="1">
                <a:solidFill>
                  <a:srgbClr val="222222"/>
                </a:solidFill>
                <a:highlight>
                  <a:srgbClr val="FFFFFF"/>
                </a:highlight>
                <a:latin typeface="Arial"/>
                <a:ea typeface="Arial"/>
                <a:cs typeface="Arial"/>
                <a:sym typeface="Arial"/>
              </a:rPr>
              <a:t>Rulemaking </a:t>
            </a:r>
            <a:r>
              <a:rPr lang="en" sz="1700" b="1">
                <a:solidFill>
                  <a:srgbClr val="222222"/>
                </a:solidFill>
                <a:latin typeface="Arial"/>
                <a:ea typeface="Arial"/>
                <a:cs typeface="Arial"/>
                <a:sym typeface="Arial"/>
              </a:rPr>
              <a:t>authority</a:t>
            </a:r>
            <a:r>
              <a:rPr lang="en" sz="1700">
                <a:solidFill>
                  <a:srgbClr val="222222"/>
                </a:solidFill>
                <a:highlight>
                  <a:srgbClr val="FFFFFF"/>
                </a:highlight>
                <a:latin typeface="Arial"/>
                <a:ea typeface="Arial"/>
                <a:cs typeface="Arial"/>
                <a:sym typeface="Arial"/>
              </a:rPr>
              <a:t> - An agency's ability to make rules that affect how programs operate, and to force states and corporations to obey these rules as if they were laws.</a:t>
            </a:r>
            <a:endParaRPr sz="1700">
              <a:latin typeface="Arial"/>
              <a:ea typeface="Arial"/>
              <a:cs typeface="Arial"/>
              <a:sym typeface="Aria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187"/>
          <p:cNvSpPr txBox="1"/>
          <p:nvPr/>
        </p:nvSpPr>
        <p:spPr>
          <a:xfrm>
            <a:off x="6858000" y="1704000"/>
            <a:ext cx="2286000" cy="173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Nunito"/>
                <a:ea typeface="Nunito"/>
                <a:cs typeface="Nunito"/>
                <a:sym typeface="Nunito"/>
              </a:rPr>
              <a:t>Intro to Topic 2.14</a:t>
            </a:r>
            <a:endParaRPr sz="1200" b="1">
              <a:latin typeface="Nunito"/>
              <a:ea typeface="Nunito"/>
              <a:cs typeface="Nunito"/>
              <a:sym typeface="Nunito"/>
            </a:endParaRPr>
          </a:p>
          <a:p>
            <a:pPr marL="0" lvl="0" indent="0" algn="ctr" rtl="0">
              <a:spcBef>
                <a:spcPts val="0"/>
              </a:spcBef>
              <a:spcAft>
                <a:spcPts val="0"/>
              </a:spcAft>
              <a:buNone/>
            </a:pPr>
            <a:r>
              <a:rPr lang="en" sz="1700"/>
              <a:t>Holding the Bureaucracy Accountable</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2:49</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127" name="Google Shape;1127;p187"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14 Holding the Bureaucracy Accountable AP Government">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8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2.14: Holding the Bureaucracy Accountable (PMI-2.C.1)</a:t>
            </a:r>
            <a:endParaRPr sz="1200">
              <a:solidFill>
                <a:srgbClr val="0000FF"/>
              </a:solidFill>
              <a:latin typeface="Arial"/>
              <a:ea typeface="Arial"/>
              <a:cs typeface="Arial"/>
              <a:sym typeface="Arial"/>
            </a:endParaRPr>
          </a:p>
        </p:txBody>
      </p:sp>
      <p:sp>
        <p:nvSpPr>
          <p:cNvPr id="1133" name="Google Shape;1133;p188"/>
          <p:cNvSpPr txBox="1">
            <a:spLocks noGrp="1"/>
          </p:cNvSpPr>
          <p:nvPr>
            <p:ph type="body" idx="1"/>
          </p:nvPr>
        </p:nvSpPr>
        <p:spPr>
          <a:xfrm>
            <a:off x="909525" y="1176100"/>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a:solidFill>
                  <a:srgbClr val="FF0000"/>
                </a:solidFill>
                <a:latin typeface="Arial"/>
                <a:ea typeface="Arial"/>
                <a:cs typeface="Arial"/>
                <a:sym typeface="Arial"/>
              </a:rPr>
              <a:t>Oversight and methods used by Congress to ensure that legislation is implemented as intended are represented by:</a:t>
            </a:r>
            <a:endParaRPr sz="900">
              <a:solidFill>
                <a:srgbClr val="000000"/>
              </a:solidFill>
              <a:highlight>
                <a:srgbClr val="EAFAFF"/>
              </a:highlight>
              <a:latin typeface="Arial"/>
              <a:ea typeface="Arial"/>
              <a:cs typeface="Arial"/>
              <a:sym typeface="Arial"/>
            </a:endParaRPr>
          </a:p>
          <a:p>
            <a:pPr marL="457200" marR="0" lvl="0" indent="-317500" algn="l" rtl="0">
              <a:lnSpc>
                <a:spcPct val="115000"/>
              </a:lnSpc>
              <a:spcBef>
                <a:spcPts val="1000"/>
              </a:spcBef>
              <a:spcAft>
                <a:spcPts val="0"/>
              </a:spcAft>
              <a:buClr>
                <a:srgbClr val="000000"/>
              </a:buClr>
              <a:buSzPts val="1400"/>
              <a:buFont typeface="Arial"/>
              <a:buChar char="●"/>
            </a:pPr>
            <a:r>
              <a:rPr lang="en" sz="1400">
                <a:solidFill>
                  <a:srgbClr val="000000"/>
                </a:solidFill>
                <a:latin typeface="Arial"/>
                <a:ea typeface="Arial"/>
                <a:cs typeface="Arial"/>
                <a:sym typeface="Arial"/>
              </a:rPr>
              <a:t>Committee hearings</a:t>
            </a:r>
            <a:endParaRPr sz="140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Power of the purse</a:t>
            </a:r>
            <a:endParaRPr sz="1400">
              <a:solidFill>
                <a:srgbClr val="000000"/>
              </a:solidFill>
              <a:latin typeface="Arial"/>
              <a:ea typeface="Arial"/>
              <a:cs typeface="Arial"/>
              <a:sym typeface="Arial"/>
            </a:endParaRPr>
          </a:p>
          <a:p>
            <a:pPr marL="457200" marR="0" lvl="0" indent="0" algn="l" rtl="0">
              <a:lnSpc>
                <a:spcPct val="115000"/>
              </a:lnSpc>
              <a:spcBef>
                <a:spcPts val="1000"/>
              </a:spcBef>
              <a:spcAft>
                <a:spcPts val="1000"/>
              </a:spcAft>
              <a:buNone/>
            </a:pPr>
            <a:endParaRPr sz="1400">
              <a:solidFill>
                <a:srgbClr val="FF0000"/>
              </a:solidFill>
              <a:latin typeface="Arial"/>
              <a:ea typeface="Arial"/>
              <a:cs typeface="Arial"/>
              <a:sym typeface="Arial"/>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8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2.14: Holding the Bureaucracy Accountable (PMI-2.C.2)</a:t>
            </a:r>
            <a:endParaRPr sz="1200">
              <a:solidFill>
                <a:srgbClr val="0000FF"/>
              </a:solidFill>
              <a:latin typeface="Arial"/>
              <a:ea typeface="Arial"/>
              <a:cs typeface="Arial"/>
              <a:sym typeface="Arial"/>
            </a:endParaRPr>
          </a:p>
        </p:txBody>
      </p:sp>
      <p:sp>
        <p:nvSpPr>
          <p:cNvPr id="1139" name="Google Shape;1139;p189"/>
          <p:cNvSpPr txBox="1">
            <a:spLocks noGrp="1"/>
          </p:cNvSpPr>
          <p:nvPr>
            <p:ph type="body" idx="1"/>
          </p:nvPr>
        </p:nvSpPr>
        <p:spPr>
          <a:xfrm>
            <a:off x="909525" y="1176100"/>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000"/>
              </a:spcAft>
              <a:buNone/>
            </a:pPr>
            <a:r>
              <a:rPr lang="en" sz="1700">
                <a:solidFill>
                  <a:srgbClr val="FF0000"/>
                </a:solidFill>
                <a:latin typeface="Arial"/>
                <a:ea typeface="Arial"/>
                <a:cs typeface="Arial"/>
                <a:sym typeface="Arial"/>
              </a:rPr>
              <a:t>As a means to curtail the use of presidential power, congressional oversight serves as a check of executive authorization and appropriation.</a:t>
            </a:r>
            <a:endParaRPr sz="1700">
              <a:solidFill>
                <a:srgbClr val="FF0000"/>
              </a:solidFill>
              <a:latin typeface="Arial"/>
              <a:ea typeface="Arial"/>
              <a:cs typeface="Arial"/>
              <a:sym typeface="Aria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19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2.14: Holding the Bureaucracy Accountable (PMI-2.D.1)</a:t>
            </a:r>
            <a:endParaRPr sz="1200">
              <a:solidFill>
                <a:srgbClr val="0000FF"/>
              </a:solidFill>
              <a:latin typeface="Arial"/>
              <a:ea typeface="Arial"/>
              <a:cs typeface="Arial"/>
              <a:sym typeface="Arial"/>
            </a:endParaRPr>
          </a:p>
        </p:txBody>
      </p:sp>
      <p:sp>
        <p:nvSpPr>
          <p:cNvPr id="1145" name="Google Shape;1145;p190"/>
          <p:cNvSpPr txBox="1">
            <a:spLocks noGrp="1"/>
          </p:cNvSpPr>
          <p:nvPr>
            <p:ph type="body" idx="1"/>
          </p:nvPr>
        </p:nvSpPr>
        <p:spPr>
          <a:xfrm>
            <a:off x="909525" y="1176100"/>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a:solidFill>
                  <a:srgbClr val="FF0000"/>
                </a:solidFill>
                <a:latin typeface="Arial"/>
                <a:ea typeface="Arial"/>
                <a:cs typeface="Arial"/>
                <a:sym typeface="Arial"/>
              </a:rPr>
              <a:t>Presidential ideology, authority, and influence affect how executive branch agencies carry out the goals of the administration.</a:t>
            </a:r>
            <a:endParaRPr sz="1700">
              <a:solidFill>
                <a:srgbClr val="FF0000"/>
              </a:solidFill>
              <a:latin typeface="Arial"/>
              <a:ea typeface="Arial"/>
              <a:cs typeface="Arial"/>
              <a:sym typeface="Arial"/>
            </a:endParaRPr>
          </a:p>
          <a:p>
            <a:pPr marL="0" marR="0" lvl="0" indent="0" algn="l" rtl="0">
              <a:lnSpc>
                <a:spcPct val="115000"/>
              </a:lnSpc>
              <a:spcBef>
                <a:spcPts val="1000"/>
              </a:spcBef>
              <a:spcAft>
                <a:spcPts val="1000"/>
              </a:spcAft>
              <a:buNone/>
            </a:pPr>
            <a:endParaRPr sz="1700">
              <a:solidFill>
                <a:srgbClr val="FF0000"/>
              </a:solidFill>
              <a:latin typeface="Arial"/>
              <a:ea typeface="Arial"/>
              <a:cs typeface="Arial"/>
              <a:sym typeface="Aria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19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2.14: Holding the Bureaucracy Accountable (PMI-2.D.2)</a:t>
            </a:r>
            <a:endParaRPr sz="1200">
              <a:solidFill>
                <a:srgbClr val="0000FF"/>
              </a:solidFill>
              <a:latin typeface="Arial"/>
              <a:ea typeface="Arial"/>
              <a:cs typeface="Arial"/>
              <a:sym typeface="Arial"/>
            </a:endParaRPr>
          </a:p>
        </p:txBody>
      </p:sp>
      <p:sp>
        <p:nvSpPr>
          <p:cNvPr id="1151" name="Google Shape;1151;p191"/>
          <p:cNvSpPr txBox="1">
            <a:spLocks noGrp="1"/>
          </p:cNvSpPr>
          <p:nvPr>
            <p:ph type="body" idx="1"/>
          </p:nvPr>
        </p:nvSpPr>
        <p:spPr>
          <a:xfrm>
            <a:off x="909525" y="1176100"/>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a:solidFill>
                  <a:srgbClr val="FF0000"/>
                </a:solidFill>
                <a:latin typeface="Arial"/>
                <a:ea typeface="Arial"/>
                <a:cs typeface="Arial"/>
                <a:sym typeface="Arial"/>
              </a:rPr>
              <a:t>Compliance monitoring can pose a challenge to policy implementation.</a:t>
            </a:r>
            <a:endParaRPr sz="1700">
              <a:solidFill>
                <a:srgbClr val="FF0000"/>
              </a:solidFill>
              <a:latin typeface="Arial"/>
              <a:ea typeface="Arial"/>
              <a:cs typeface="Arial"/>
              <a:sym typeface="Arial"/>
            </a:endParaRPr>
          </a:p>
          <a:p>
            <a:pPr marL="0" marR="0" lvl="0" indent="0" algn="l" rtl="0">
              <a:lnSpc>
                <a:spcPct val="115000"/>
              </a:lnSpc>
              <a:spcBef>
                <a:spcPts val="1000"/>
              </a:spcBef>
              <a:spcAft>
                <a:spcPts val="1000"/>
              </a:spcAft>
              <a:buNone/>
            </a:pPr>
            <a:endParaRPr sz="1700">
              <a:solidFill>
                <a:srgbClr val="FF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p:nvPr/>
        </p:nvSpPr>
        <p:spPr>
          <a:xfrm>
            <a:off x="6805100" y="1822500"/>
            <a:ext cx="2286000" cy="149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Express and Implied Powers of Congress</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Khan Academy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6:02</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223" name="Google Shape;223;p30" descr="Enumerated and implied powers of the US federal government with a focus on the Commerce Clause and the Necessary and Proper Clause of the US Constitution.&#10;&#10;View more lessons or practice this subject at https://www.khanacademy.org/humanities/ap-us-government-and-politics/foundations-of-american-democracy/constitutional-interpretations-of-federalism/v/enumerated-and-implied-powers-of-the-us-federal-government?utm_source=youtube&amp;utm_medium=desc&amp;utm_campaign=usgovernmentandcivics&#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Donate or volunteer today! &#10;&#10;Donate here: https://www.khanacademy.org/donate?utm_source=youtube&amp;utm_medium=desc&#10;&#10;Volunteer here: https://www.khanacademy.org/contribute?utm_source=youtube&amp;utm_medium=desc" title="Enumerated and implied powers of the US federal government | Khan Academy">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19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Compliance Monitoring</a:t>
            </a:r>
            <a:endParaRPr/>
          </a:p>
        </p:txBody>
      </p:sp>
      <p:sp>
        <p:nvSpPr>
          <p:cNvPr id="1157" name="Google Shape;1157;p192"/>
          <p:cNvSpPr txBox="1">
            <a:spLocks noGrp="1"/>
          </p:cNvSpPr>
          <p:nvPr>
            <p:ph type="body" idx="1"/>
          </p:nvPr>
        </p:nvSpPr>
        <p:spPr>
          <a:xfrm>
            <a:off x="819150" y="1594175"/>
            <a:ext cx="7505700" cy="284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2D3639"/>
                </a:solidFill>
                <a:highlight>
                  <a:srgbClr val="FFFFFF"/>
                </a:highlight>
                <a:latin typeface="Arial"/>
                <a:ea typeface="Arial"/>
                <a:cs typeface="Arial"/>
                <a:sym typeface="Arial"/>
              </a:rPr>
              <a:t>Making sure the firms and companies that are subject to industry regulations are following those standards and provisions</a:t>
            </a:r>
            <a:endParaRPr sz="1700">
              <a:solidFill>
                <a:srgbClr val="2D3639"/>
              </a:solidFill>
              <a:highlight>
                <a:srgbClr val="FFFFFF"/>
              </a:highlight>
              <a:latin typeface="Arial"/>
              <a:ea typeface="Arial"/>
              <a:cs typeface="Arial"/>
              <a:sym typeface="Arial"/>
            </a:endParaRPr>
          </a:p>
          <a:p>
            <a:pPr marL="0" lvl="0" indent="0" algn="l" rtl="0">
              <a:lnSpc>
                <a:spcPct val="130000"/>
              </a:lnSpc>
              <a:spcBef>
                <a:spcPts val="1600"/>
              </a:spcBef>
              <a:spcAft>
                <a:spcPts val="0"/>
              </a:spcAft>
              <a:buNone/>
            </a:pPr>
            <a:r>
              <a:rPr lang="en" sz="1700" u="sng">
                <a:solidFill>
                  <a:schemeClr val="hlink"/>
                </a:solidFill>
                <a:highlight>
                  <a:srgbClr val="FFFFFF"/>
                </a:highlight>
                <a:latin typeface="Arial"/>
                <a:ea typeface="Arial"/>
                <a:cs typeface="Arial"/>
                <a:sym typeface="Arial"/>
                <a:hlinkClick r:id="rId3"/>
              </a:rPr>
              <a:t>How We (the EPA) Monitor Compliance</a:t>
            </a:r>
            <a:endParaRPr sz="1700">
              <a:solidFill>
                <a:srgbClr val="212121"/>
              </a:solidFill>
              <a:highlight>
                <a:srgbClr val="FFFFFF"/>
              </a:highlight>
              <a:latin typeface="Arial"/>
              <a:ea typeface="Arial"/>
              <a:cs typeface="Arial"/>
              <a:sym typeface="Arial"/>
            </a:endParaRPr>
          </a:p>
          <a:p>
            <a:pPr marL="0" lvl="0" indent="0" algn="l" rtl="0">
              <a:spcBef>
                <a:spcPts val="0"/>
              </a:spcBef>
              <a:spcAft>
                <a:spcPts val="0"/>
              </a:spcAft>
              <a:buNone/>
            </a:pPr>
            <a:endParaRPr sz="1700">
              <a:solidFill>
                <a:srgbClr val="2D3639"/>
              </a:solidFill>
              <a:highlight>
                <a:srgbClr val="FFFFFF"/>
              </a:highlight>
              <a:latin typeface="Arial"/>
              <a:ea typeface="Arial"/>
              <a:cs typeface="Arial"/>
              <a:sym typeface="Arial"/>
            </a:endParaRPr>
          </a:p>
          <a:p>
            <a:pPr marL="0" lvl="0" indent="0" algn="l" rtl="0">
              <a:spcBef>
                <a:spcPts val="1600"/>
              </a:spcBef>
              <a:spcAft>
                <a:spcPts val="1600"/>
              </a:spcAft>
              <a:buNone/>
            </a:pPr>
            <a:endParaRPr sz="170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193"/>
          <p:cNvSpPr txBox="1"/>
          <p:nvPr/>
        </p:nvSpPr>
        <p:spPr>
          <a:xfrm>
            <a:off x="6839975" y="1837800"/>
            <a:ext cx="2286000" cy="146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Nunito"/>
                <a:ea typeface="Nunito"/>
                <a:cs typeface="Nunito"/>
                <a:sym typeface="Nunito"/>
              </a:rPr>
              <a:t>Intro to Topic 2.15</a:t>
            </a:r>
            <a:endParaRPr sz="1700"/>
          </a:p>
          <a:p>
            <a:pPr marL="0" lvl="0" indent="0" algn="ctr" rtl="0">
              <a:spcBef>
                <a:spcPts val="0"/>
              </a:spcBef>
              <a:spcAft>
                <a:spcPts val="0"/>
              </a:spcAft>
              <a:buNone/>
            </a:pPr>
            <a:r>
              <a:rPr lang="en" sz="1700"/>
              <a:t>Checks on the Bureaucracy</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2:49</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163" name="Google Shape;1163;p193"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15 Checks on the Bureaucracy AP Government">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9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2.15: Policy and the Branches of Government </a:t>
            </a:r>
            <a:endParaRPr sz="1700" b="1">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700" b="1">
              <a:solidFill>
                <a:srgbClr val="0000FF"/>
              </a:solidFill>
              <a:latin typeface="Arial"/>
              <a:ea typeface="Arial"/>
              <a:cs typeface="Arial"/>
              <a:sym typeface="Arial"/>
            </a:endParaRPr>
          </a:p>
        </p:txBody>
      </p:sp>
      <p:sp>
        <p:nvSpPr>
          <p:cNvPr id="1169" name="Google Shape;1169;p194"/>
          <p:cNvSpPr txBox="1">
            <a:spLocks noGrp="1"/>
          </p:cNvSpPr>
          <p:nvPr>
            <p:ph type="body" idx="1"/>
          </p:nvPr>
        </p:nvSpPr>
        <p:spPr>
          <a:xfrm>
            <a:off x="909525" y="1176100"/>
            <a:ext cx="7424700" cy="335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a:solidFill>
                  <a:srgbClr val="FF0000"/>
                </a:solidFill>
                <a:latin typeface="Arial"/>
                <a:ea typeface="Arial"/>
                <a:cs typeface="Arial"/>
                <a:sym typeface="Arial"/>
              </a:rPr>
              <a:t>Formal and informal powers of Congress, the president, and the courts over the bureaucracy are used to maintain its accountability.</a:t>
            </a:r>
            <a:endParaRPr sz="1700">
              <a:solidFill>
                <a:srgbClr val="FF0000"/>
              </a:solidFill>
              <a:latin typeface="Arial"/>
              <a:ea typeface="Arial"/>
              <a:cs typeface="Arial"/>
              <a:sym typeface="Arial"/>
            </a:endParaRPr>
          </a:p>
          <a:p>
            <a:pPr marL="0" marR="0" lvl="0" indent="0" algn="l" rtl="0">
              <a:lnSpc>
                <a:spcPct val="115000"/>
              </a:lnSpc>
              <a:spcBef>
                <a:spcPts val="1000"/>
              </a:spcBef>
              <a:spcAft>
                <a:spcPts val="1000"/>
              </a:spcAft>
              <a:buNone/>
            </a:pPr>
            <a:endParaRPr sz="1700">
              <a:solidFill>
                <a:srgbClr val="FF0000"/>
              </a:solidFill>
              <a:latin typeface="Arial"/>
              <a:ea typeface="Arial"/>
              <a:cs typeface="Arial"/>
              <a:sym typeface="Aria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195"/>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Review</a:t>
            </a:r>
            <a:endParaRPr sz="1400"/>
          </a:p>
          <a:p>
            <a:pPr marL="0" lvl="0" indent="0" algn="ctr" rtl="0">
              <a:spcBef>
                <a:spcPts val="0"/>
              </a:spcBef>
              <a:spcAft>
                <a:spcPts val="0"/>
              </a:spcAft>
              <a:buNone/>
            </a:pPr>
            <a:r>
              <a:rPr lang="en" sz="2400"/>
              <a:t>The Bureaucracy </a:t>
            </a:r>
            <a:endParaRPr sz="240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196"/>
          <p:cNvSpPr txBox="1">
            <a:spLocks noGrp="1"/>
          </p:cNvSpPr>
          <p:nvPr>
            <p:ph type="body" idx="1"/>
          </p:nvPr>
        </p:nvSpPr>
        <p:spPr>
          <a:xfrm>
            <a:off x="819150" y="874675"/>
            <a:ext cx="7505700" cy="3564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solidFill>
                  <a:srgbClr val="0000FF"/>
                </a:solidFill>
                <a:latin typeface="Arial"/>
                <a:ea typeface="Arial"/>
                <a:cs typeface="Arial"/>
                <a:sym typeface="Arial"/>
              </a:rPr>
              <a:t>Review Questions - The Bureaucracy</a:t>
            </a:r>
            <a:endParaRPr sz="3000" b="1">
              <a:solidFill>
                <a:srgbClr val="0000FF"/>
              </a:solidFill>
              <a:latin typeface="Nunito"/>
              <a:ea typeface="Nunito"/>
              <a:cs typeface="Nunito"/>
              <a:sym typeface="Nunito"/>
            </a:endParaRPr>
          </a:p>
          <a:p>
            <a:pPr marL="457200" marR="0" lvl="0" indent="-336550" algn="l" rtl="0">
              <a:lnSpc>
                <a:spcPct val="115000"/>
              </a:lnSpc>
              <a:spcBef>
                <a:spcPts val="1000"/>
              </a:spcBef>
              <a:spcAft>
                <a:spcPts val="0"/>
              </a:spcAft>
              <a:buClr>
                <a:srgbClr val="000000"/>
              </a:buClr>
              <a:buSzPts val="1700"/>
              <a:buFont typeface="Arial"/>
              <a:buChar char="●"/>
            </a:pPr>
            <a:r>
              <a:rPr lang="en" sz="1700">
                <a:solidFill>
                  <a:srgbClr val="000000"/>
                </a:solidFill>
                <a:latin typeface="Arial"/>
                <a:ea typeface="Arial"/>
                <a:cs typeface="Arial"/>
                <a:sym typeface="Arial"/>
              </a:rPr>
              <a:t>Explain how the bureaucracy carries out the responsibilities of the federal government. </a:t>
            </a:r>
            <a:r>
              <a:rPr lang="en" sz="1200">
                <a:solidFill>
                  <a:srgbClr val="000000"/>
                </a:solidFill>
                <a:latin typeface="Arial"/>
                <a:ea typeface="Arial"/>
                <a:cs typeface="Arial"/>
                <a:sym typeface="Arial"/>
              </a:rPr>
              <a:t>(PMI-2.A</a:t>
            </a:r>
            <a:r>
              <a:rPr lang="en" sz="1700">
                <a:solidFill>
                  <a:srgbClr val="000000"/>
                </a:solidFill>
                <a:latin typeface="Arial"/>
                <a:ea typeface="Arial"/>
                <a:cs typeface="Arial"/>
                <a:sym typeface="Arial"/>
              </a:rPr>
              <a:t>)</a:t>
            </a:r>
            <a:endParaRPr sz="1700">
              <a:solidFill>
                <a:srgbClr val="000000"/>
              </a:solidFill>
              <a:latin typeface="Arial"/>
              <a:ea typeface="Arial"/>
              <a:cs typeface="Arial"/>
              <a:sym typeface="Arial"/>
            </a:endParaRPr>
          </a:p>
          <a:p>
            <a:pPr marL="457200" marR="0" lvl="0" indent="-336550" algn="l" rtl="0">
              <a:lnSpc>
                <a:spcPct val="115000"/>
              </a:lnSpc>
              <a:spcBef>
                <a:spcPts val="1000"/>
              </a:spcBef>
              <a:spcAft>
                <a:spcPts val="0"/>
              </a:spcAft>
              <a:buClr>
                <a:srgbClr val="000000"/>
              </a:buClr>
              <a:buSzPts val="1700"/>
              <a:buFont typeface="Arial"/>
              <a:buChar char="●"/>
            </a:pPr>
            <a:r>
              <a:rPr lang="en" sz="1700">
                <a:solidFill>
                  <a:srgbClr val="000000"/>
                </a:solidFill>
                <a:latin typeface="Arial"/>
                <a:ea typeface="Arial"/>
                <a:cs typeface="Arial"/>
                <a:sym typeface="Arial"/>
              </a:rPr>
              <a:t>Explain how the federal bureaucracy uses delegated discretionary authority for rule making and implementation. </a:t>
            </a:r>
            <a:r>
              <a:rPr lang="en" sz="1200">
                <a:solidFill>
                  <a:srgbClr val="000000"/>
                </a:solidFill>
                <a:latin typeface="Arial"/>
                <a:ea typeface="Arial"/>
                <a:cs typeface="Arial"/>
                <a:sym typeface="Arial"/>
              </a:rPr>
              <a:t>(PMI-2.B</a:t>
            </a:r>
            <a:r>
              <a:rPr lang="en" sz="1700">
                <a:solidFill>
                  <a:srgbClr val="000000"/>
                </a:solidFill>
                <a:latin typeface="Arial"/>
                <a:ea typeface="Arial"/>
                <a:cs typeface="Arial"/>
                <a:sym typeface="Arial"/>
              </a:rPr>
              <a:t>)</a:t>
            </a:r>
            <a:endParaRPr sz="1200">
              <a:solidFill>
                <a:srgbClr val="000000"/>
              </a:solidFill>
              <a:latin typeface="Arial"/>
              <a:ea typeface="Arial"/>
              <a:cs typeface="Arial"/>
              <a:sym typeface="Arial"/>
            </a:endParaRPr>
          </a:p>
          <a:p>
            <a:pPr marL="457200" marR="0" lvl="0" indent="-336550" algn="l" rtl="0">
              <a:lnSpc>
                <a:spcPct val="115000"/>
              </a:lnSpc>
              <a:spcBef>
                <a:spcPts val="1000"/>
              </a:spcBef>
              <a:spcAft>
                <a:spcPts val="0"/>
              </a:spcAft>
              <a:buClr>
                <a:srgbClr val="000000"/>
              </a:buClr>
              <a:buSzPts val="1700"/>
              <a:buFont typeface="Arial"/>
              <a:buChar char="●"/>
            </a:pPr>
            <a:r>
              <a:rPr lang="en" sz="1700">
                <a:solidFill>
                  <a:srgbClr val="000000"/>
                </a:solidFill>
                <a:latin typeface="Arial"/>
                <a:ea typeface="Arial"/>
                <a:cs typeface="Arial"/>
                <a:sym typeface="Arial"/>
              </a:rPr>
              <a:t>Explain how Congress uses its oversight power in its relationship with the executive branch. </a:t>
            </a:r>
            <a:r>
              <a:rPr lang="en" sz="1200">
                <a:solidFill>
                  <a:srgbClr val="000000"/>
                </a:solidFill>
                <a:latin typeface="Arial"/>
                <a:ea typeface="Arial"/>
                <a:cs typeface="Arial"/>
                <a:sym typeface="Arial"/>
              </a:rPr>
              <a:t>(PMI-2.C</a:t>
            </a:r>
            <a:r>
              <a:rPr lang="en" sz="1700">
                <a:solidFill>
                  <a:srgbClr val="000000"/>
                </a:solidFill>
                <a:latin typeface="Arial"/>
                <a:ea typeface="Arial"/>
                <a:cs typeface="Arial"/>
                <a:sym typeface="Arial"/>
              </a:rPr>
              <a:t>)</a:t>
            </a:r>
            <a:endParaRPr sz="1700">
              <a:solidFill>
                <a:srgbClr val="000000"/>
              </a:solidFill>
              <a:latin typeface="Arial"/>
              <a:ea typeface="Arial"/>
              <a:cs typeface="Arial"/>
              <a:sym typeface="Arial"/>
            </a:endParaRPr>
          </a:p>
          <a:p>
            <a:pPr marL="457200" marR="0" lvl="0" indent="-336550" algn="l" rtl="0">
              <a:lnSpc>
                <a:spcPct val="115000"/>
              </a:lnSpc>
              <a:spcBef>
                <a:spcPts val="1000"/>
              </a:spcBef>
              <a:spcAft>
                <a:spcPts val="0"/>
              </a:spcAft>
              <a:buClr>
                <a:srgbClr val="000000"/>
              </a:buClr>
              <a:buSzPts val="1700"/>
              <a:buFont typeface="Arial"/>
              <a:buChar char="●"/>
            </a:pPr>
            <a:r>
              <a:rPr lang="en" sz="1700">
                <a:solidFill>
                  <a:srgbClr val="000000"/>
                </a:solidFill>
                <a:latin typeface="Arial"/>
                <a:ea typeface="Arial"/>
                <a:cs typeface="Arial"/>
                <a:sym typeface="Arial"/>
              </a:rPr>
              <a:t>Explain how the president ensures that executive branch agencies and departments carry out their responsibilities in concert with the goals of the administration. </a:t>
            </a:r>
            <a:r>
              <a:rPr lang="en" sz="1200">
                <a:solidFill>
                  <a:srgbClr val="000000"/>
                </a:solidFill>
                <a:latin typeface="Arial"/>
                <a:ea typeface="Arial"/>
                <a:cs typeface="Arial"/>
                <a:sym typeface="Arial"/>
              </a:rPr>
              <a:t>(PMI-2.D</a:t>
            </a:r>
            <a:r>
              <a:rPr lang="en" sz="1700">
                <a:solidFill>
                  <a:srgbClr val="000000"/>
                </a:solidFill>
                <a:latin typeface="Arial"/>
                <a:ea typeface="Arial"/>
                <a:cs typeface="Arial"/>
                <a:sym typeface="Arial"/>
              </a:rPr>
              <a:t>)</a:t>
            </a:r>
            <a:endParaRPr sz="1700">
              <a:solidFill>
                <a:srgbClr val="000000"/>
              </a:solidFill>
              <a:latin typeface="Arial"/>
              <a:ea typeface="Arial"/>
              <a:cs typeface="Arial"/>
              <a:sym typeface="Arial"/>
            </a:endParaRPr>
          </a:p>
          <a:p>
            <a:pPr marL="0" marR="0" lvl="0" indent="0" algn="l" rtl="0">
              <a:lnSpc>
                <a:spcPct val="115000"/>
              </a:lnSpc>
              <a:spcBef>
                <a:spcPts val="1600"/>
              </a:spcBef>
              <a:spcAft>
                <a:spcPts val="1600"/>
              </a:spcAft>
              <a:buNone/>
            </a:pPr>
            <a:endParaRPr sz="1700">
              <a:solidFill>
                <a:srgbClr val="000000"/>
              </a:solidFill>
              <a:latin typeface="Arial"/>
              <a:ea typeface="Arial"/>
              <a:cs typeface="Arial"/>
              <a:sym typeface="Aria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197"/>
          <p:cNvSpPr txBox="1">
            <a:spLocks noGrp="1"/>
          </p:cNvSpPr>
          <p:nvPr>
            <p:ph type="body" idx="1"/>
          </p:nvPr>
        </p:nvSpPr>
        <p:spPr>
          <a:xfrm>
            <a:off x="819150" y="874675"/>
            <a:ext cx="7505700" cy="3564000"/>
          </a:xfrm>
          <a:prstGeom prst="rect">
            <a:avLst/>
          </a:prstGeom>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rgbClr val="000000"/>
              </a:buClr>
              <a:buSzPts val="1300"/>
              <a:buFont typeface="Arial"/>
              <a:buChar char="●"/>
            </a:pPr>
            <a:r>
              <a:rPr lang="en" sz="1700">
                <a:solidFill>
                  <a:srgbClr val="000000"/>
                </a:solidFill>
                <a:latin typeface="Arial"/>
                <a:ea typeface="Arial"/>
                <a:cs typeface="Arial"/>
                <a:sym typeface="Arial"/>
              </a:rPr>
              <a:t>Explain the extent to which governmental branches can hold the bureaucracy accountable given the competing interests of Congress, the president, and the federal courts. </a:t>
            </a:r>
            <a:r>
              <a:rPr lang="en" sz="1200">
                <a:solidFill>
                  <a:srgbClr val="000000"/>
                </a:solidFill>
                <a:latin typeface="Arial"/>
                <a:ea typeface="Arial"/>
                <a:cs typeface="Arial"/>
                <a:sym typeface="Arial"/>
              </a:rPr>
              <a:t>(PMI-2.E)</a:t>
            </a:r>
            <a:endParaRPr sz="1700">
              <a:solidFill>
                <a:srgbClr val="000000"/>
              </a:solidFill>
              <a:latin typeface="Arial"/>
              <a:ea typeface="Arial"/>
              <a:cs typeface="Arial"/>
              <a:sym typeface="Arial"/>
            </a:endParaRPr>
          </a:p>
          <a:p>
            <a:pPr marL="0" marR="0" lvl="0" indent="0" algn="l" rtl="0">
              <a:lnSpc>
                <a:spcPct val="115000"/>
              </a:lnSpc>
              <a:spcBef>
                <a:spcPts val="1000"/>
              </a:spcBef>
              <a:spcAft>
                <a:spcPts val="1600"/>
              </a:spcAft>
              <a:buNone/>
            </a:pPr>
            <a:endParaRPr sz="1700">
              <a:solidFill>
                <a:srgbClr val="000000"/>
              </a:solidFill>
              <a:latin typeface="Arial"/>
              <a:ea typeface="Arial"/>
              <a:cs typeface="Arial"/>
              <a:sym typeface="Arial"/>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198"/>
          <p:cNvSpPr txBox="1"/>
          <p:nvPr/>
        </p:nvSpPr>
        <p:spPr>
          <a:xfrm>
            <a:off x="6858000" y="21111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Nunito"/>
                <a:ea typeface="Nunito"/>
                <a:cs typeface="Nunito"/>
                <a:sym typeface="Nunito"/>
              </a:rPr>
              <a:t>Part 1</a:t>
            </a:r>
            <a:endParaRPr sz="1200">
              <a:latin typeface="Nunito"/>
              <a:ea typeface="Nunito"/>
              <a:cs typeface="Nunito"/>
              <a:sym typeface="Nunito"/>
            </a:endParaRPr>
          </a:p>
          <a:p>
            <a:pPr marL="0" lvl="0" indent="0" algn="ctr" rtl="0">
              <a:spcBef>
                <a:spcPts val="0"/>
              </a:spcBef>
              <a:spcAft>
                <a:spcPts val="0"/>
              </a:spcAft>
              <a:buNone/>
            </a:pPr>
            <a:r>
              <a:rPr lang="en" sz="1700"/>
              <a:t>The Bureaucracy</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Kelsey Falkowski</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11:52</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190" name="Google Shape;1190;p198" descr="AP Gov Review: Overview/Introduction to the Bureaucracy - Unit 4 - Part 1" title="AP Gov: Everything to Know About the Bureaucracy - Part 1">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99"/>
          <p:cNvSpPr txBox="1"/>
          <p:nvPr/>
        </p:nvSpPr>
        <p:spPr>
          <a:xfrm>
            <a:off x="6858000" y="21111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Nunito"/>
                <a:ea typeface="Nunito"/>
                <a:cs typeface="Nunito"/>
                <a:sym typeface="Nunito"/>
              </a:rPr>
              <a:t>Part 2</a:t>
            </a:r>
            <a:endParaRPr sz="1200">
              <a:latin typeface="Nunito"/>
              <a:ea typeface="Nunito"/>
              <a:cs typeface="Nunito"/>
              <a:sym typeface="Nunito"/>
            </a:endParaRPr>
          </a:p>
          <a:p>
            <a:pPr marL="0" lvl="0" indent="0" algn="ctr" rtl="0">
              <a:spcBef>
                <a:spcPts val="0"/>
              </a:spcBef>
              <a:spcAft>
                <a:spcPts val="0"/>
              </a:spcAft>
              <a:buNone/>
            </a:pPr>
            <a:r>
              <a:rPr lang="en" sz="1700"/>
              <a:t>The Bureaucracy</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Kelsey Falkowski</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11:53</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196" name="Google Shape;1196;p199" descr="AP Gov Review: Cabinets, Independent Regulatory Agencies, Independent Executive Agencies, Government Corporations - Unit 4 - Bureaucracy - Part 2" title="AP Gov: The Bureaucracy: What are Regulatory Agencies? - Part 2">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200"/>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Unit II Review</a:t>
            </a:r>
            <a:endParaRPr sz="2400"/>
          </a:p>
          <a:p>
            <a:pPr marL="0" lvl="0" indent="0" algn="ctr" rtl="0">
              <a:spcBef>
                <a:spcPts val="0"/>
              </a:spcBef>
              <a:spcAft>
                <a:spcPts val="0"/>
              </a:spcAft>
              <a:buNone/>
            </a:pPr>
            <a:r>
              <a:rPr lang="en" sz="2400"/>
              <a:t>Interactions Among the Branches </a:t>
            </a:r>
            <a:endParaRPr sz="240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pic>
        <p:nvPicPr>
          <p:cNvPr id="1206" name="Google Shape;1206;p201"/>
          <p:cNvPicPr preferRelativeResize="0"/>
          <p:nvPr/>
        </p:nvPicPr>
        <p:blipFill>
          <a:blip r:embed="rId3">
            <a:alphaModFix/>
          </a:blip>
          <a:stretch>
            <a:fillRect/>
          </a:stretch>
        </p:blipFill>
        <p:spPr>
          <a:xfrm>
            <a:off x="1804575" y="-26150"/>
            <a:ext cx="5534854"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p:nvPr/>
        </p:nvSpPr>
        <p:spPr>
          <a:xfrm>
            <a:off x="6805100" y="1822500"/>
            <a:ext cx="2286000" cy="149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The Implied Powers of Congress</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Hip Hughes</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7:00</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229" name="Google Shape;229;p31" descr="How do you define implied powers? How did the Supreme Court interpret them? Where are implied powers found in the US Constitution. In this dynamic lecture we explain the basics so ur understanding of the Constitution is anything but! Check out the lecture on McCulloch v Maryland here https://www.youtube.com/watch?v=TYxtCTIQNb4 and the 10th amendment here https://www.youtube.com/watch?v=mGAaDkEmq5E&amp;t=1s OR just check out the entire video arsenal of HipHughes Videos here http://hiphugheshistory.weebly.com/the-video-arsenal.html" title="What are implied powers? American Government Review">
            <a:hlinkClick r:id="rId3"/>
          </p:cNvPr>
          <p:cNvPicPr preferRelativeResize="0"/>
          <p:nvPr/>
        </p:nvPicPr>
        <p:blipFill>
          <a:blip r:embed="rId4">
            <a:alphaModFix/>
          </a:blip>
          <a:stretch>
            <a:fillRect/>
          </a:stretch>
        </p:blipFill>
        <p:spPr>
          <a:xfrm>
            <a:off x="0" y="0"/>
            <a:ext cx="6805100" cy="5103825"/>
          </a:xfrm>
          <a:prstGeom prst="rect">
            <a:avLst/>
          </a:prstGeom>
          <a:noFill/>
          <a:ln>
            <a:noFill/>
          </a:ln>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202"/>
          <p:cNvSpPr txBox="1"/>
          <p:nvPr/>
        </p:nvSpPr>
        <p:spPr>
          <a:xfrm>
            <a:off x="6858000" y="21111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latin typeface="Nunito"/>
              <a:ea typeface="Nunito"/>
              <a:cs typeface="Nunito"/>
              <a:sym typeface="Nunito"/>
            </a:endParaRPr>
          </a:p>
          <a:p>
            <a:pPr marL="0" lvl="0" indent="0" algn="ctr" rtl="0">
              <a:spcBef>
                <a:spcPts val="0"/>
              </a:spcBef>
              <a:spcAft>
                <a:spcPts val="0"/>
              </a:spcAft>
              <a:buNone/>
            </a:pPr>
            <a:r>
              <a:rPr lang="en" sz="1700"/>
              <a:t>Unit II Review</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16:57</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212" name="Google Shape;1212;p202"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Unit 2 Review Branches of Government AP Government">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203"/>
          <p:cNvSpPr txBox="1"/>
          <p:nvPr/>
        </p:nvSpPr>
        <p:spPr>
          <a:xfrm>
            <a:off x="6858000" y="2034900"/>
            <a:ext cx="22860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Unit II</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Kelsey Falkowski</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12:37</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218" name="Google Shape;1218;p203" descr="Unit Two: AP Gov: Congress, Presidency, Judiciary, and the Bureaucracy" title="Unit Two: Everything to Know in 12 Minutes">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204"/>
          <p:cNvSpPr txBox="1"/>
          <p:nvPr/>
        </p:nvSpPr>
        <p:spPr>
          <a:xfrm>
            <a:off x="6858000" y="21111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latin typeface="Nunito"/>
              <a:ea typeface="Nunito"/>
              <a:cs typeface="Nunito"/>
              <a:sym typeface="Nunito"/>
            </a:endParaRPr>
          </a:p>
          <a:p>
            <a:pPr marL="0" lvl="0" indent="0" algn="ctr" rtl="0">
              <a:spcBef>
                <a:spcPts val="0"/>
              </a:spcBef>
              <a:spcAft>
                <a:spcPts val="0"/>
              </a:spcAft>
              <a:buNone/>
            </a:pPr>
            <a:r>
              <a:rPr lang="en" sz="1700"/>
              <a:t>Unit II Review</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MyCitizenU</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20:35</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224" name="Google Shape;1224;p204" descr="Join the 2 Teachers as they help you cram for your exam, the AP GOV exam, in 12 deliberative sessions.  Learn essential tips, hints, short cuts and insights about this year's AP GOV test.  All in 12 short sessions.  Just in time." title="The 12: Unit 2 - The Branches">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body" idx="1"/>
          </p:nvPr>
        </p:nvSpPr>
        <p:spPr>
          <a:xfrm>
            <a:off x="802050" y="682300"/>
            <a:ext cx="7539900" cy="3871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rgbClr val="0000FF"/>
                </a:solidFill>
                <a:highlight>
                  <a:srgbClr val="FFFFFF"/>
                </a:highlight>
                <a:latin typeface="Arial"/>
                <a:ea typeface="Arial"/>
                <a:cs typeface="Arial"/>
                <a:sym typeface="Arial"/>
              </a:rPr>
              <a:t>This slideshow has been produced by San Marino High School AP </a:t>
            </a:r>
            <a:r>
              <a:rPr lang="en" sz="1400">
                <a:solidFill>
                  <a:srgbClr val="0000FF"/>
                </a:solidFill>
                <a:highlight>
                  <a:schemeClr val="dk1"/>
                </a:highlight>
                <a:latin typeface="Arial"/>
                <a:ea typeface="Arial"/>
                <a:cs typeface="Arial"/>
                <a:sym typeface="Arial"/>
              </a:rPr>
              <a:t>US Government</a:t>
            </a:r>
            <a:r>
              <a:rPr lang="en" sz="1400">
                <a:solidFill>
                  <a:srgbClr val="0000FF"/>
                </a:solidFill>
                <a:highlight>
                  <a:srgbClr val="FFFFFF"/>
                </a:highlight>
                <a:latin typeface="Arial"/>
                <a:ea typeface="Arial"/>
                <a:cs typeface="Arial"/>
                <a:sym typeface="Arial"/>
              </a:rPr>
              <a:t> teacher Peter Paccone, with the help of a team of super talented educators and students across the nation.</a:t>
            </a:r>
            <a:br>
              <a:rPr lang="en" sz="1400">
                <a:solidFill>
                  <a:srgbClr val="0000FF"/>
                </a:solidFill>
                <a:highlight>
                  <a:srgbClr val="FFFFFF"/>
                </a:highlight>
                <a:latin typeface="Arial"/>
                <a:ea typeface="Arial"/>
                <a:cs typeface="Arial"/>
                <a:sym typeface="Arial"/>
              </a:rPr>
            </a:br>
            <a:br>
              <a:rPr lang="en" sz="1400">
                <a:solidFill>
                  <a:srgbClr val="0000FF"/>
                </a:solidFill>
                <a:highlight>
                  <a:srgbClr val="FFFFFF"/>
                </a:highlight>
                <a:latin typeface="Arial"/>
                <a:ea typeface="Arial"/>
                <a:cs typeface="Arial"/>
                <a:sym typeface="Arial"/>
              </a:rPr>
            </a:br>
            <a:r>
              <a:rPr lang="en" sz="1400">
                <a:solidFill>
                  <a:srgbClr val="0000FF"/>
                </a:solidFill>
                <a:highlight>
                  <a:srgbClr val="FFFFFF"/>
                </a:highlight>
                <a:latin typeface="Arial"/>
                <a:ea typeface="Arial"/>
                <a:cs typeface="Arial"/>
                <a:sym typeface="Arial"/>
              </a:rPr>
              <a:t>Primarily produced for the benefit of AP US Government teachers wanting to present this slideshow in class, this slideshow may also prove of value for AP US Government teachers wanting to flip the learning AND for members of the general public wanting to learn more about the interactions among the branches of government</a:t>
            </a:r>
            <a:endParaRPr sz="1600">
              <a:solidFill>
                <a:schemeClr val="lt1"/>
              </a:solidFill>
            </a:endParaRPr>
          </a:p>
          <a:p>
            <a:pPr marL="0" lvl="0" indent="0" algn="l" rtl="0">
              <a:lnSpc>
                <a:spcPct val="100000"/>
              </a:lnSpc>
              <a:spcBef>
                <a:spcPts val="0"/>
              </a:spcBef>
              <a:spcAft>
                <a:spcPts val="0"/>
              </a:spcAft>
              <a:buNone/>
            </a:pPr>
            <a:endParaRPr sz="1400">
              <a:solidFill>
                <a:srgbClr val="0000FF"/>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None/>
            </a:pPr>
            <a:r>
              <a:rPr lang="en" sz="1400">
                <a:solidFill>
                  <a:srgbClr val="0000FF"/>
                </a:solidFill>
                <a:highlight>
                  <a:srgbClr val="FFFFFF"/>
                </a:highlight>
                <a:latin typeface="Arial"/>
                <a:ea typeface="Arial"/>
                <a:cs typeface="Arial"/>
                <a:sym typeface="Arial"/>
              </a:rPr>
              <a:t>This slideshow is organized along the lines of what College Board calls the AP Government  Topics, Essential Knowledge, and Enduring Understanding.</a:t>
            </a:r>
            <a:endParaRPr sz="1400">
              <a:solidFill>
                <a:srgbClr val="0000FF"/>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None/>
            </a:pPr>
            <a:endParaRPr sz="1400">
              <a:solidFill>
                <a:srgbClr val="0000FF"/>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None/>
            </a:pPr>
            <a:r>
              <a:rPr lang="en" sz="1400">
                <a:solidFill>
                  <a:srgbClr val="0000FF"/>
                </a:solidFill>
                <a:highlight>
                  <a:srgbClr val="FFFFFF"/>
                </a:highlight>
                <a:latin typeface="Arial"/>
                <a:ea typeface="Arial"/>
                <a:cs typeface="Arial"/>
                <a:sym typeface="Arial"/>
              </a:rPr>
              <a:t>This slideshow uses media that are in the public domain. No graphic violence is shown. No political agenda is intended. </a:t>
            </a:r>
            <a:endParaRPr sz="1400">
              <a:solidFill>
                <a:srgbClr val="0000FF"/>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None/>
            </a:pPr>
            <a:endParaRPr sz="1400">
              <a:solidFill>
                <a:srgbClr val="0000FF"/>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None/>
            </a:pPr>
            <a:r>
              <a:rPr lang="en" sz="1400">
                <a:solidFill>
                  <a:srgbClr val="0000FF"/>
                </a:solidFill>
                <a:highlight>
                  <a:srgbClr val="FFFFFF"/>
                </a:highlight>
                <a:latin typeface="Arial"/>
                <a:ea typeface="Arial"/>
                <a:cs typeface="Arial"/>
                <a:sym typeface="Arial"/>
              </a:rPr>
              <a:t>Any/all AP Government  teachers should feel free to make a copy of this slideshow and edit in any way.</a:t>
            </a:r>
            <a:endParaRPr sz="1400">
              <a:solidFill>
                <a:srgbClr val="0000FF"/>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endParaRPr sz="1400">
              <a:solidFill>
                <a:srgbClr val="0000FF"/>
              </a:solidFill>
              <a:highlight>
                <a:schemeClr val="dk1"/>
              </a:highlight>
              <a:latin typeface="Arial"/>
              <a:ea typeface="Arial"/>
              <a:cs typeface="Arial"/>
              <a:sym typeface="Arial"/>
            </a:endParaRPr>
          </a:p>
          <a:p>
            <a:pPr marL="0" marR="0" lvl="0" indent="0" algn="l" rtl="0">
              <a:lnSpc>
                <a:spcPct val="100000"/>
              </a:lnSpc>
              <a:spcBef>
                <a:spcPts val="0"/>
              </a:spcBef>
              <a:spcAft>
                <a:spcPts val="0"/>
              </a:spcAft>
              <a:buNone/>
            </a:pPr>
            <a:endParaRPr sz="1400" i="1">
              <a:solidFill>
                <a:srgbClr val="434343"/>
              </a:solidFill>
              <a:highlight>
                <a:srgbClr val="FFFFFF"/>
              </a:highlight>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p:nvPr/>
        </p:nvSpPr>
        <p:spPr>
          <a:xfrm>
            <a:off x="6858000" y="1923600"/>
            <a:ext cx="2286000" cy="175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Nunito"/>
                <a:ea typeface="Nunito"/>
                <a:cs typeface="Nunito"/>
                <a:sym typeface="Nunito"/>
              </a:rPr>
              <a:t>Intro to Topic 2.2</a:t>
            </a:r>
            <a:endParaRPr sz="1200">
              <a:latin typeface="Nunito"/>
              <a:ea typeface="Nunito"/>
              <a:cs typeface="Nunito"/>
              <a:sym typeface="Nunito"/>
            </a:endParaRPr>
          </a:p>
          <a:p>
            <a:pPr marL="0" lvl="0" indent="0" algn="ctr" rtl="0">
              <a:spcBef>
                <a:spcPts val="0"/>
              </a:spcBef>
              <a:spcAft>
                <a:spcPts val="0"/>
              </a:spcAft>
              <a:buNone/>
            </a:pPr>
            <a:r>
              <a:rPr lang="en" sz="1700"/>
              <a:t>Structure, Power, and Functions of Congress</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14:40</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235" name="Google Shape;235;p32"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2 Structures, Powers, and Functions of Congress AP Government">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2.2: Structures, Powers, and Functions of Congress (Con-3.B.1)</a:t>
            </a:r>
            <a:endParaRPr sz="1200">
              <a:solidFill>
                <a:srgbClr val="0000FF"/>
              </a:solidFill>
              <a:latin typeface="Arial"/>
              <a:ea typeface="Arial"/>
              <a:cs typeface="Arial"/>
              <a:sym typeface="Arial"/>
            </a:endParaRPr>
          </a:p>
        </p:txBody>
      </p:sp>
      <p:sp>
        <p:nvSpPr>
          <p:cNvPr id="241" name="Google Shape;241;p33"/>
          <p:cNvSpPr txBox="1">
            <a:spLocks noGrp="1"/>
          </p:cNvSpPr>
          <p:nvPr>
            <p:ph type="body" idx="1"/>
          </p:nvPr>
        </p:nvSpPr>
        <p:spPr>
          <a:xfrm>
            <a:off x="833325" y="1099900"/>
            <a:ext cx="7424700" cy="33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0000"/>
                </a:solidFill>
                <a:latin typeface="Arial"/>
                <a:ea typeface="Arial"/>
                <a:cs typeface="Arial"/>
                <a:sym typeface="Arial"/>
              </a:rPr>
              <a:t>By design, the different structures, powers, and functions of the Senate and the House of Representatives affect the policy-making process. </a:t>
            </a:r>
            <a:endParaRPr sz="900">
              <a:solidFill>
                <a:srgbClr val="00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4"/>
          <p:cNvPicPr preferRelativeResize="0"/>
          <p:nvPr/>
        </p:nvPicPr>
        <p:blipFill>
          <a:blip r:embed="rId3">
            <a:alphaModFix/>
          </a:blip>
          <a:stretch>
            <a:fillRect/>
          </a:stretch>
        </p:blipFill>
        <p:spPr>
          <a:xfrm>
            <a:off x="1771025" y="-38325"/>
            <a:ext cx="5601943"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5"/>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6"/>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7"/>
          <p:cNvPicPr preferRelativeResize="0"/>
          <p:nvPr/>
        </p:nvPicPr>
        <p:blipFill>
          <a:blip r:embed="rId3">
            <a:alphaModFix/>
          </a:blip>
          <a:stretch>
            <a:fillRect/>
          </a:stretch>
        </p:blipFill>
        <p:spPr>
          <a:xfrm>
            <a:off x="1146575" y="0"/>
            <a:ext cx="6850841"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2.2: Structures, Powers, and Functions of Congress (Con-3.B.2)</a:t>
            </a:r>
            <a:endParaRPr sz="1200">
              <a:solidFill>
                <a:srgbClr val="0000FF"/>
              </a:solidFill>
              <a:latin typeface="Arial"/>
              <a:ea typeface="Arial"/>
              <a:cs typeface="Arial"/>
              <a:sym typeface="Arial"/>
            </a:endParaRPr>
          </a:p>
        </p:txBody>
      </p:sp>
      <p:sp>
        <p:nvSpPr>
          <p:cNvPr id="267" name="Google Shape;267;p38"/>
          <p:cNvSpPr txBox="1">
            <a:spLocks noGrp="1"/>
          </p:cNvSpPr>
          <p:nvPr>
            <p:ph type="body" idx="1"/>
          </p:nvPr>
        </p:nvSpPr>
        <p:spPr>
          <a:xfrm>
            <a:off x="833325" y="1099900"/>
            <a:ext cx="7424700" cy="33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0000"/>
                </a:solidFill>
                <a:latin typeface="Arial"/>
                <a:ea typeface="Arial"/>
                <a:cs typeface="Arial"/>
                <a:sym typeface="Arial"/>
              </a:rPr>
              <a:t>Though both chambers rely on committees to conduct hearings and debate bills under consideration, different constitutional responsibilities of the House and Senate affect the policy-making process. </a:t>
            </a: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2.2: Structures, Powers, and Functions of Congress (Con-3.B.3)</a:t>
            </a:r>
            <a:endParaRPr sz="1200">
              <a:solidFill>
                <a:srgbClr val="0000FF"/>
              </a:solidFill>
              <a:latin typeface="Arial"/>
              <a:ea typeface="Arial"/>
              <a:cs typeface="Arial"/>
              <a:sym typeface="Arial"/>
            </a:endParaRPr>
          </a:p>
        </p:txBody>
      </p:sp>
      <p:sp>
        <p:nvSpPr>
          <p:cNvPr id="273" name="Google Shape;273;p39"/>
          <p:cNvSpPr txBox="1">
            <a:spLocks noGrp="1"/>
          </p:cNvSpPr>
          <p:nvPr>
            <p:ph type="body" idx="1"/>
          </p:nvPr>
        </p:nvSpPr>
        <p:spPr>
          <a:xfrm>
            <a:off x="833325" y="1099900"/>
            <a:ext cx="7424700" cy="33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0000"/>
                </a:solidFill>
                <a:latin typeface="Arial"/>
                <a:ea typeface="Arial"/>
                <a:cs typeface="Arial"/>
                <a:sym typeface="Arial"/>
              </a:rPr>
              <a:t>Chamber-specific procedures, rules, and roles that impact the policy-making process include: </a:t>
            </a:r>
            <a:endParaRPr sz="1700">
              <a:solidFill>
                <a:srgbClr val="FF0000"/>
              </a:solidFill>
              <a:latin typeface="Arial"/>
              <a:ea typeface="Arial"/>
              <a:cs typeface="Arial"/>
              <a:sym typeface="Arial"/>
            </a:endParaRPr>
          </a:p>
          <a:p>
            <a:pPr marL="457200" marR="0" lvl="0" indent="-336550" algn="l" rtl="0">
              <a:lnSpc>
                <a:spcPct val="115000"/>
              </a:lnSpc>
              <a:spcBef>
                <a:spcPts val="1200"/>
              </a:spcBef>
              <a:spcAft>
                <a:spcPts val="0"/>
              </a:spcAft>
              <a:buClr>
                <a:srgbClr val="FF0000"/>
              </a:buClr>
              <a:buSzPts val="1700"/>
              <a:buFont typeface="Arial"/>
              <a:buChar char="●"/>
            </a:pPr>
            <a:r>
              <a:rPr lang="en" sz="1700">
                <a:solidFill>
                  <a:srgbClr val="FF0000"/>
                </a:solidFill>
                <a:latin typeface="Arial"/>
                <a:ea typeface="Arial"/>
                <a:cs typeface="Arial"/>
                <a:sym typeface="Arial"/>
              </a:rPr>
              <a:t>Number of chamber and debate rules that set the bar high for building majority support</a:t>
            </a:r>
            <a:endParaRPr sz="1700">
              <a:solidFill>
                <a:srgbClr val="FF0000"/>
              </a:solidFill>
              <a:latin typeface="Arial"/>
              <a:ea typeface="Arial"/>
              <a:cs typeface="Arial"/>
              <a:sym typeface="Arial"/>
            </a:endParaRPr>
          </a:p>
          <a:p>
            <a:pPr marL="457200" marR="0" lvl="0" indent="-336550" algn="l" rtl="0">
              <a:lnSpc>
                <a:spcPct val="115000"/>
              </a:lnSpc>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Roles of Speaker of the House, President of the Senate, party leadership, and committee leadership in both chambers</a:t>
            </a:r>
            <a:endParaRPr sz="1700">
              <a:solidFill>
                <a:srgbClr val="FF0000"/>
              </a:solidFill>
              <a:latin typeface="Arial"/>
              <a:ea typeface="Arial"/>
              <a:cs typeface="Arial"/>
              <a:sym typeface="Arial"/>
            </a:endParaRPr>
          </a:p>
          <a:p>
            <a:pPr marL="457200" marR="0" lvl="0" indent="-336550" algn="l" rtl="0">
              <a:lnSpc>
                <a:spcPct val="115000"/>
              </a:lnSpc>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Filibuster and cloture</a:t>
            </a:r>
            <a:endParaRPr sz="1700">
              <a:solidFill>
                <a:srgbClr val="FF0000"/>
              </a:solidFill>
              <a:latin typeface="Arial"/>
              <a:ea typeface="Arial"/>
              <a:cs typeface="Arial"/>
              <a:sym typeface="Arial"/>
            </a:endParaRPr>
          </a:p>
          <a:p>
            <a:pPr marL="457200" marR="0" lvl="0" indent="-336550" algn="l" rtl="0">
              <a:lnSpc>
                <a:spcPct val="115000"/>
              </a:lnSpc>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Holds and unanimous consent in the Senate</a:t>
            </a:r>
            <a:endParaRPr sz="1700">
              <a:solidFill>
                <a:srgbClr val="FF0000"/>
              </a:solidFill>
              <a:latin typeface="Arial"/>
              <a:ea typeface="Arial"/>
              <a:cs typeface="Arial"/>
              <a:sym typeface="Arial"/>
            </a:endParaRPr>
          </a:p>
          <a:p>
            <a:pPr marL="457200" marR="0" lvl="0" indent="-336550" algn="l" rtl="0">
              <a:lnSpc>
                <a:spcPct val="115000"/>
              </a:lnSpc>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Role of Rules Committee, Committee of the Whole, and discharge petitions in the House</a:t>
            </a:r>
            <a:endParaRPr sz="1700">
              <a:solidFill>
                <a:srgbClr val="FF0000"/>
              </a:solidFill>
              <a:latin typeface="Arial"/>
              <a:ea typeface="Arial"/>
              <a:cs typeface="Arial"/>
              <a:sym typeface="Arial"/>
            </a:endParaRPr>
          </a:p>
          <a:p>
            <a:pPr marL="457200" marR="0" lvl="0" indent="-336550" algn="l" rtl="0">
              <a:lnSpc>
                <a:spcPct val="115000"/>
              </a:lnSpc>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Treaty ratification and confirmation role of the U.S. Senate </a:t>
            </a:r>
            <a:br>
              <a:rPr lang="en" sz="1700">
                <a:solidFill>
                  <a:srgbClr val="FF0000"/>
                </a:solidFill>
                <a:latin typeface="Arial"/>
                <a:ea typeface="Arial"/>
                <a:cs typeface="Arial"/>
                <a:sym typeface="Arial"/>
              </a:rPr>
            </a:br>
            <a:r>
              <a:rPr lang="en" sz="1700">
                <a:solidFill>
                  <a:srgbClr val="FF0000"/>
                </a:solidFill>
                <a:latin typeface="Arial"/>
                <a:ea typeface="Arial"/>
                <a:cs typeface="Arial"/>
                <a:sym typeface="Arial"/>
              </a:rPr>
              <a:t> 							</a:t>
            </a: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457200" lvl="0" indent="-228600" algn="l" rtl="0">
              <a:spcBef>
                <a:spcPts val="1200"/>
              </a:spcBef>
              <a:spcAft>
                <a:spcPts val="0"/>
              </a:spcAft>
              <a:buNone/>
            </a:pPr>
            <a:r>
              <a:rPr lang="en" sz="1100">
                <a:solidFill>
                  <a:srgbClr val="000000"/>
                </a:solidFill>
                <a:latin typeface="Arial"/>
                <a:ea typeface="Arial"/>
                <a:cs typeface="Arial"/>
                <a:sym typeface="Arial"/>
              </a:rPr>
              <a:t>		</a:t>
            </a:r>
            <a:endParaRPr sz="17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Filibuster and Closure</a:t>
            </a:r>
            <a:endParaRPr/>
          </a:p>
        </p:txBody>
      </p:sp>
      <p:sp>
        <p:nvSpPr>
          <p:cNvPr id="279" name="Google Shape;279;p40"/>
          <p:cNvSpPr txBox="1">
            <a:spLocks noGrp="1"/>
          </p:cNvSpPr>
          <p:nvPr>
            <p:ph type="body" idx="1"/>
          </p:nvPr>
        </p:nvSpPr>
        <p:spPr>
          <a:xfrm>
            <a:off x="819150" y="1625700"/>
            <a:ext cx="7505700" cy="24480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Arial"/>
              <a:buChar char="●"/>
            </a:pPr>
            <a:r>
              <a:rPr lang="en" sz="1700">
                <a:solidFill>
                  <a:srgbClr val="222222"/>
                </a:solidFill>
                <a:highlight>
                  <a:srgbClr val="FFFFFF"/>
                </a:highlight>
                <a:latin typeface="Arial"/>
                <a:ea typeface="Arial"/>
                <a:cs typeface="Arial"/>
                <a:sym typeface="Arial"/>
              </a:rPr>
              <a:t>A political procedure where one or more members of congress debate over a proposed piece of legislation so as to delay or entirely prevent a decision being made on the proposal. </a:t>
            </a:r>
            <a:endParaRPr sz="1700">
              <a:solidFill>
                <a:srgbClr val="222222"/>
              </a:solidFill>
              <a:highlight>
                <a:srgbClr val="FFFFFF"/>
              </a:highlight>
              <a:latin typeface="Arial"/>
              <a:ea typeface="Arial"/>
              <a:cs typeface="Arial"/>
              <a:sym typeface="Arial"/>
            </a:endParaRPr>
          </a:p>
          <a:p>
            <a:pPr marL="457200" lvl="0" indent="-336550" algn="l" rtl="0">
              <a:spcBef>
                <a:spcPts val="0"/>
              </a:spcBef>
              <a:spcAft>
                <a:spcPts val="0"/>
              </a:spcAft>
              <a:buSzPts val="1700"/>
              <a:buFont typeface="Arial"/>
              <a:buChar char="●"/>
            </a:pPr>
            <a:r>
              <a:rPr lang="en" sz="1700">
                <a:solidFill>
                  <a:srgbClr val="222222"/>
                </a:solidFill>
                <a:highlight>
                  <a:srgbClr val="FFFFFF"/>
                </a:highlight>
                <a:latin typeface="Arial"/>
                <a:ea typeface="Arial"/>
                <a:cs typeface="Arial"/>
                <a:sym typeface="Arial"/>
              </a:rPr>
              <a:t>It is sometimes referred to as "talking a bill to death” and is characterized as a form of </a:t>
            </a:r>
            <a:r>
              <a:rPr lang="en" sz="1700">
                <a:solidFill>
                  <a:srgbClr val="222222"/>
                </a:solidFill>
                <a:latin typeface="Arial"/>
                <a:ea typeface="Arial"/>
                <a:cs typeface="Arial"/>
                <a:sym typeface="Arial"/>
              </a:rPr>
              <a:t>obstruction</a:t>
            </a:r>
            <a:r>
              <a:rPr lang="en" sz="1700">
                <a:solidFill>
                  <a:srgbClr val="222222"/>
                </a:solidFill>
                <a:highlight>
                  <a:srgbClr val="FFFFFF"/>
                </a:highlight>
                <a:latin typeface="Arial"/>
                <a:ea typeface="Arial"/>
                <a:cs typeface="Arial"/>
                <a:sym typeface="Arial"/>
              </a:rPr>
              <a:t>. </a:t>
            </a:r>
            <a:endParaRPr sz="1700">
              <a:solidFill>
                <a:srgbClr val="222222"/>
              </a:solidFill>
              <a:highlight>
                <a:srgbClr val="FFFFFF"/>
              </a:highlight>
              <a:latin typeface="Arial"/>
              <a:ea typeface="Arial"/>
              <a:cs typeface="Arial"/>
              <a:sym typeface="Arial"/>
            </a:endParaRPr>
          </a:p>
          <a:p>
            <a:pPr marL="457200" lvl="0" indent="-336550" algn="l" rtl="0">
              <a:spcBef>
                <a:spcPts val="0"/>
              </a:spcBef>
              <a:spcAft>
                <a:spcPts val="0"/>
              </a:spcAft>
              <a:buSzPts val="1700"/>
              <a:buFont typeface="Arial"/>
              <a:buChar char="●"/>
            </a:pPr>
            <a:r>
              <a:rPr lang="en" sz="1700">
                <a:solidFill>
                  <a:srgbClr val="222222"/>
                </a:solidFill>
                <a:highlight>
                  <a:srgbClr val="FFFFFF"/>
                </a:highlight>
                <a:latin typeface="Arial"/>
                <a:ea typeface="Arial"/>
                <a:cs typeface="Arial"/>
                <a:sym typeface="Arial"/>
              </a:rPr>
              <a:t>Synonymously with </a:t>
            </a:r>
            <a:r>
              <a:rPr lang="en" sz="1700">
                <a:solidFill>
                  <a:srgbClr val="222222"/>
                </a:solidFill>
                <a:latin typeface="Arial"/>
                <a:ea typeface="Arial"/>
                <a:cs typeface="Arial"/>
                <a:sym typeface="Arial"/>
              </a:rPr>
              <a:t>political stonewalling</a:t>
            </a:r>
            <a:r>
              <a:rPr lang="en" sz="1700">
                <a:solidFill>
                  <a:srgbClr val="222222"/>
                </a:solidFill>
                <a:highlight>
                  <a:srgbClr val="FFFFFF"/>
                </a:highlight>
                <a:latin typeface="Arial"/>
                <a:ea typeface="Arial"/>
                <a:cs typeface="Arial"/>
                <a:sym typeface="Arial"/>
              </a:rPr>
              <a:t>. </a:t>
            </a:r>
            <a:endParaRPr sz="1700">
              <a:solidFill>
                <a:srgbClr val="222222"/>
              </a:solidFill>
              <a:highlight>
                <a:srgbClr val="FFFFFF"/>
              </a:highlight>
              <a:latin typeface="Arial"/>
              <a:ea typeface="Arial"/>
              <a:cs typeface="Arial"/>
              <a:sym typeface="Arial"/>
            </a:endParaRPr>
          </a:p>
          <a:p>
            <a:pPr marL="457200" lvl="0" indent="-336550" algn="l" rtl="0">
              <a:spcBef>
                <a:spcPts val="0"/>
              </a:spcBef>
              <a:spcAft>
                <a:spcPts val="0"/>
              </a:spcAft>
              <a:buSzPts val="1700"/>
              <a:buFont typeface="Arial"/>
              <a:buChar char="●"/>
            </a:pPr>
            <a:r>
              <a:rPr lang="en" sz="1700">
                <a:solidFill>
                  <a:srgbClr val="222222"/>
                </a:solidFill>
                <a:highlight>
                  <a:srgbClr val="FFFFFF"/>
                </a:highlight>
                <a:latin typeface="Arial"/>
                <a:ea typeface="Arial"/>
                <a:cs typeface="Arial"/>
                <a:sym typeface="Arial"/>
              </a:rPr>
              <a:t>Due to the often extreme length of time required for a successful filibuster, many speakers stray off topic after exhausting the original </a:t>
            </a:r>
            <a:endParaRPr sz="17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body" idx="1"/>
          </p:nvPr>
        </p:nvSpPr>
        <p:spPr>
          <a:xfrm>
            <a:off x="819150" y="902450"/>
            <a:ext cx="7505700" cy="31713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700">
                <a:solidFill>
                  <a:srgbClr val="222222"/>
                </a:solidFill>
                <a:highlight>
                  <a:srgbClr val="FFFFFF"/>
                </a:highlight>
                <a:latin typeface="Arial"/>
                <a:ea typeface="Arial"/>
                <a:cs typeface="Arial"/>
                <a:sym typeface="Arial"/>
              </a:rPr>
              <a:t>subject matter. </a:t>
            </a:r>
            <a:endParaRPr sz="1700">
              <a:solidFill>
                <a:srgbClr val="222222"/>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SzPts val="1700"/>
              <a:buFont typeface="Arial"/>
              <a:buChar char="●"/>
            </a:pPr>
            <a:r>
              <a:rPr lang="en" sz="1700">
                <a:solidFill>
                  <a:srgbClr val="222222"/>
                </a:solidFill>
                <a:highlight>
                  <a:srgbClr val="FFFFFF"/>
                </a:highlight>
                <a:latin typeface="Arial"/>
                <a:ea typeface="Arial"/>
                <a:cs typeface="Arial"/>
                <a:sym typeface="Arial"/>
              </a:rPr>
              <a:t>Past speakers have read through laws from different states, recited speeches, and even read from cookbooks and phone books.</a:t>
            </a:r>
            <a:endParaRPr sz="1700">
              <a:solidFill>
                <a:srgbClr val="222222"/>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SzPts val="1700"/>
              <a:buFont typeface="Arial"/>
              <a:buChar char="●"/>
            </a:pPr>
            <a:r>
              <a:rPr lang="en" sz="1700">
                <a:solidFill>
                  <a:srgbClr val="222222"/>
                </a:solidFill>
                <a:highlight>
                  <a:srgbClr val="FFFFFF"/>
                </a:highlight>
                <a:uFill>
                  <a:noFill/>
                </a:uFill>
                <a:latin typeface="Arial"/>
                <a:ea typeface="Arial"/>
                <a:cs typeface="Arial"/>
                <a:sym typeface="Arial"/>
                <a:hlinkClick r:id="rId3"/>
              </a:rPr>
              <a:t>Senate rules</a:t>
            </a:r>
            <a:r>
              <a:rPr lang="en" sz="1700">
                <a:solidFill>
                  <a:srgbClr val="222222"/>
                </a:solidFill>
                <a:highlight>
                  <a:srgbClr val="FFFFFF"/>
                </a:highlight>
                <a:latin typeface="Arial"/>
                <a:ea typeface="Arial"/>
                <a:cs typeface="Arial"/>
                <a:sym typeface="Arial"/>
              </a:rPr>
              <a:t> permit a senator or senators to speak for as long as they wish and on any topic they choose, unless "three-fifths of the Senators duly chosen and sworn" (usually 60 out of 100 senators) bring debate to a close by invoking </a:t>
            </a:r>
            <a:r>
              <a:rPr lang="en" sz="1700">
                <a:solidFill>
                  <a:srgbClr val="222222"/>
                </a:solidFill>
                <a:highlight>
                  <a:srgbClr val="FFFFFF"/>
                </a:highlight>
                <a:uFill>
                  <a:noFill/>
                </a:uFill>
                <a:latin typeface="Arial"/>
                <a:ea typeface="Arial"/>
                <a:cs typeface="Arial"/>
                <a:sym typeface="Arial"/>
                <a:hlinkClick r:id="rId4"/>
              </a:rPr>
              <a:t>cloture</a:t>
            </a:r>
            <a:r>
              <a:rPr lang="en" sz="1700">
                <a:solidFill>
                  <a:srgbClr val="222222"/>
                </a:solidFill>
                <a:highlight>
                  <a:srgbClr val="FFFFFF"/>
                </a:highlight>
                <a:latin typeface="Arial"/>
                <a:ea typeface="Arial"/>
                <a:cs typeface="Arial"/>
                <a:sym typeface="Arial"/>
              </a:rPr>
              <a:t> under </a:t>
            </a:r>
            <a:r>
              <a:rPr lang="en" sz="1700">
                <a:solidFill>
                  <a:srgbClr val="222222"/>
                </a:solidFill>
                <a:highlight>
                  <a:srgbClr val="FFFFFF"/>
                </a:highlight>
                <a:uFill>
                  <a:noFill/>
                </a:uFill>
                <a:latin typeface="Arial"/>
                <a:ea typeface="Arial"/>
                <a:cs typeface="Arial"/>
                <a:sym typeface="Arial"/>
                <a:hlinkClick r:id="rId5"/>
              </a:rPr>
              <a:t>Senate Rule XXII</a:t>
            </a:r>
            <a:r>
              <a:rPr lang="en" sz="1700">
                <a:solidFill>
                  <a:srgbClr val="222222"/>
                </a:solidFill>
                <a:highlight>
                  <a:srgbClr val="FFFFFF"/>
                </a:highlight>
                <a:latin typeface="Arial"/>
                <a:ea typeface="Arial"/>
                <a:cs typeface="Arial"/>
                <a:sym typeface="Arial"/>
              </a:rPr>
              <a:t>. </a:t>
            </a:r>
            <a:endParaRPr sz="1700">
              <a:solidFill>
                <a:srgbClr val="222222"/>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SzPts val="1700"/>
              <a:buFont typeface="Arial"/>
              <a:buChar char="●"/>
            </a:pPr>
            <a:r>
              <a:rPr lang="en" sz="1700">
                <a:solidFill>
                  <a:srgbClr val="222222"/>
                </a:solidFill>
                <a:highlight>
                  <a:srgbClr val="FFFFFF"/>
                </a:highlight>
                <a:latin typeface="Arial"/>
                <a:ea typeface="Arial"/>
                <a:cs typeface="Arial"/>
                <a:sym typeface="Arial"/>
              </a:rPr>
              <a:t>Defenders call the filibuster "The Soul of the Senate."</a:t>
            </a:r>
            <a:r>
              <a:rPr lang="en" sz="1700">
                <a:solidFill>
                  <a:srgbClr val="222222"/>
                </a:solidFill>
                <a:highlight>
                  <a:srgbClr val="FFFFFF"/>
                </a:highlight>
                <a:uFill>
                  <a:noFill/>
                </a:uFill>
                <a:latin typeface="Arial"/>
                <a:ea typeface="Arial"/>
                <a:cs typeface="Arial"/>
                <a:sym typeface="Arial"/>
                <a:hlinkClick r:id="rId6"/>
              </a:rPr>
              <a:t>[58]</a:t>
            </a:r>
            <a:endParaRPr sz="1700">
              <a:solidFill>
                <a:srgbClr val="222222"/>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SzPts val="1700"/>
              <a:buFont typeface="Arial"/>
              <a:buChar char="●"/>
            </a:pPr>
            <a:r>
              <a:rPr lang="en" sz="1700">
                <a:solidFill>
                  <a:srgbClr val="222222"/>
                </a:solidFill>
                <a:highlight>
                  <a:srgbClr val="FFFFFF"/>
                </a:highlight>
                <a:latin typeface="Arial"/>
                <a:ea typeface="Arial"/>
                <a:cs typeface="Arial"/>
                <a:sym typeface="Arial"/>
              </a:rPr>
              <a:t>Not part of the US Constitution, </a:t>
            </a:r>
            <a:endParaRPr sz="1700">
              <a:solidFill>
                <a:srgbClr val="222222"/>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SzPts val="1700"/>
              <a:buFont typeface="Arial"/>
              <a:buChar char="●"/>
            </a:pPr>
            <a:r>
              <a:rPr lang="en" sz="1700">
                <a:solidFill>
                  <a:srgbClr val="222222"/>
                </a:solidFill>
                <a:highlight>
                  <a:srgbClr val="FFFFFF"/>
                </a:highlight>
                <a:latin typeface="Arial"/>
                <a:ea typeface="Arial"/>
                <a:cs typeface="Arial"/>
                <a:sym typeface="Arial"/>
              </a:rPr>
              <a:t>Rarely used for much of the Senate's first two centuries.</a:t>
            </a:r>
            <a:endParaRPr sz="1700">
              <a:solidFill>
                <a:srgbClr val="222222"/>
              </a:solidFill>
              <a:highlight>
                <a:srgbClr val="FFFFFF"/>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1" y="1746100"/>
            <a:ext cx="91440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Topic 2.1 - 2.3</a:t>
            </a:r>
            <a:endParaRPr sz="1400"/>
          </a:p>
          <a:p>
            <a:pPr marL="0" lvl="0" indent="0" algn="ctr" rtl="0">
              <a:spcBef>
                <a:spcPts val="0"/>
              </a:spcBef>
              <a:spcAft>
                <a:spcPts val="0"/>
              </a:spcAft>
              <a:buNone/>
            </a:pPr>
            <a:r>
              <a:rPr lang="en" sz="3000" b="1"/>
              <a:t>The Congress</a:t>
            </a:r>
            <a:endParaRPr sz="30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a:spLocks noGrp="1"/>
          </p:cNvSpPr>
          <p:nvPr>
            <p:ph type="body" idx="1"/>
          </p:nvPr>
        </p:nvSpPr>
        <p:spPr>
          <a:xfrm>
            <a:off x="819150" y="902450"/>
            <a:ext cx="7505700" cy="3171300"/>
          </a:xfrm>
          <a:prstGeom prst="rect">
            <a:avLst/>
          </a:prstGeom>
        </p:spPr>
        <p:txBody>
          <a:bodyPr spcFirstLastPara="1" wrap="square" lIns="91425" tIns="91425" rIns="91425" bIns="91425" anchor="t" anchorCtr="0">
            <a:noAutofit/>
          </a:bodyPr>
          <a:lstStyle/>
          <a:p>
            <a:pPr marL="457200" marR="0" lvl="0" indent="-336550" algn="l" rtl="0">
              <a:lnSpc>
                <a:spcPct val="115000"/>
              </a:lnSpc>
              <a:spcBef>
                <a:spcPts val="0"/>
              </a:spcBef>
              <a:spcAft>
                <a:spcPts val="0"/>
              </a:spcAft>
              <a:buSzPts val="1700"/>
              <a:buFont typeface="Arial"/>
              <a:buChar char="●"/>
            </a:pPr>
            <a:r>
              <a:rPr lang="en" sz="1700">
                <a:solidFill>
                  <a:srgbClr val="222222"/>
                </a:solidFill>
                <a:highlight>
                  <a:srgbClr val="FFFFFF"/>
                </a:highlight>
                <a:latin typeface="Arial"/>
                <a:ea typeface="Arial"/>
                <a:cs typeface="Arial"/>
                <a:sym typeface="Arial"/>
              </a:rPr>
              <a:t>In recent years, the majority has preferred to avoid filibusters by moving to other business when a filibuster is threatened and attempts to achieve cloture have failed.  As a result, in recent decades this has come to mean that all major legislation (apart from budgets) now requires a 60% majority to pass.</a:t>
            </a:r>
            <a:endParaRPr sz="1700">
              <a:solidFill>
                <a:srgbClr val="222222"/>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SzPts val="1700"/>
              <a:buFont typeface="Arial"/>
              <a:buChar char="●"/>
            </a:pPr>
            <a:r>
              <a:rPr lang="en" sz="1700">
                <a:solidFill>
                  <a:srgbClr val="222222"/>
                </a:solidFill>
                <a:highlight>
                  <a:srgbClr val="FFFFFF"/>
                </a:highlight>
                <a:latin typeface="Arial"/>
                <a:ea typeface="Arial"/>
                <a:cs typeface="Arial"/>
                <a:sym typeface="Arial"/>
              </a:rPr>
              <a:t>In 2013, the Democratic controlled Senate voted to require only a majority vote to end a filibuster of all executive and judicial nominees, excluding Supreme Court nominees, rather than the 3/5 of votes previously required.</a:t>
            </a:r>
            <a:endParaRPr sz="1700">
              <a:solidFill>
                <a:srgbClr val="222222"/>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SzPts val="1700"/>
              <a:buFont typeface="Arial"/>
              <a:buChar char="●"/>
            </a:pPr>
            <a:r>
              <a:rPr lang="en" sz="1700">
                <a:solidFill>
                  <a:srgbClr val="222222"/>
                </a:solidFill>
                <a:highlight>
                  <a:srgbClr val="FFFFFF"/>
                </a:highlight>
                <a:latin typeface="Arial"/>
                <a:ea typeface="Arial"/>
                <a:cs typeface="Arial"/>
                <a:sym typeface="Arial"/>
              </a:rPr>
              <a:t>In, 2017, the Republican controlled Senate voted to require only a </a:t>
            </a:r>
            <a:endParaRPr sz="1700">
              <a:solidFill>
                <a:srgbClr val="222222"/>
              </a:solidFill>
              <a:highlight>
                <a:srgbClr val="FFFFFF"/>
              </a:highlight>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body" idx="1"/>
          </p:nvPr>
        </p:nvSpPr>
        <p:spPr>
          <a:xfrm>
            <a:off x="819150" y="902450"/>
            <a:ext cx="7505700" cy="3171300"/>
          </a:xfrm>
          <a:prstGeom prst="rect">
            <a:avLst/>
          </a:prstGeom>
        </p:spPr>
        <p:txBody>
          <a:bodyPr spcFirstLastPara="1" wrap="square" lIns="91425" tIns="91425" rIns="91425" bIns="91425" anchor="t" anchorCtr="0">
            <a:noAutofit/>
          </a:bodyPr>
          <a:lstStyle/>
          <a:p>
            <a:pPr marL="457200" marR="0" lvl="0" indent="0" algn="l" rtl="0">
              <a:lnSpc>
                <a:spcPct val="115000"/>
              </a:lnSpc>
              <a:spcBef>
                <a:spcPts val="0"/>
              </a:spcBef>
              <a:spcAft>
                <a:spcPts val="1600"/>
              </a:spcAft>
              <a:buNone/>
            </a:pPr>
            <a:r>
              <a:rPr lang="en" sz="1700">
                <a:solidFill>
                  <a:srgbClr val="222222"/>
                </a:solidFill>
                <a:highlight>
                  <a:srgbClr val="FFFFFF"/>
                </a:highlight>
                <a:latin typeface="Arial"/>
                <a:ea typeface="Arial"/>
                <a:cs typeface="Arial"/>
                <a:sym typeface="Arial"/>
              </a:rPr>
              <a:t>majority vote to end a filibuster of Supreme Court nominees. A 3/5 supermajority is still required to end filibusters on legislation.</a:t>
            </a:r>
            <a:endParaRPr sz="1700">
              <a:solidFill>
                <a:srgbClr val="222222"/>
              </a:solidFill>
              <a:highlight>
                <a:srgbClr val="FFFFFF"/>
              </a:highlight>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44" descr="Great for obscure Jeopardy questions, uncomfortable dinner party conversations and introductory classes for students of U.S. Government.  Also ideal for trolls, internet demons and random strangers who accidentally find there way to his spot on the interwebs. How could you not watch a video about the Filibuster? I mean come on!" title="The Filibuster Explained: American Government Review">
            <a:hlinkClick r:id="rId3"/>
          </p:cNvPr>
          <p:cNvPicPr preferRelativeResize="0"/>
          <p:nvPr/>
        </p:nvPicPr>
        <p:blipFill>
          <a:blip r:embed="rId4">
            <a:alphaModFix/>
          </a:blip>
          <a:stretch>
            <a:fillRect/>
          </a:stretch>
        </p:blipFill>
        <p:spPr>
          <a:xfrm>
            <a:off x="0" y="-84850"/>
            <a:ext cx="6971134" cy="5228350"/>
          </a:xfrm>
          <a:prstGeom prst="rect">
            <a:avLst/>
          </a:prstGeom>
          <a:noFill/>
          <a:ln>
            <a:noFill/>
          </a:ln>
        </p:spPr>
      </p:pic>
      <p:sp>
        <p:nvSpPr>
          <p:cNvPr id="300" name="Google Shape;300;p44"/>
          <p:cNvSpPr txBox="1"/>
          <p:nvPr/>
        </p:nvSpPr>
        <p:spPr>
          <a:xfrm>
            <a:off x="6858000" y="1945950"/>
            <a:ext cx="2286000" cy="125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The Filibuster</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Hip Hughes</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7:18</a:t>
            </a:r>
            <a:endParaRPr sz="1200">
              <a:latin typeface="Nunito"/>
              <a:ea typeface="Nunito"/>
              <a:cs typeface="Nunito"/>
              <a:sym typeface="Nun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5" descr="Senate filibusters and cloture" title="Senate filibusters and cloture">
            <a:hlinkClick r:id="rId3"/>
          </p:cNvPr>
          <p:cNvPicPr preferRelativeResize="0"/>
          <p:nvPr/>
        </p:nvPicPr>
        <p:blipFill>
          <a:blip r:embed="rId4">
            <a:alphaModFix/>
          </a:blip>
          <a:stretch>
            <a:fillRect/>
          </a:stretch>
        </p:blipFill>
        <p:spPr>
          <a:xfrm>
            <a:off x="-50800" y="0"/>
            <a:ext cx="6858000" cy="5143500"/>
          </a:xfrm>
          <a:prstGeom prst="rect">
            <a:avLst/>
          </a:prstGeom>
          <a:noFill/>
          <a:ln>
            <a:noFill/>
          </a:ln>
        </p:spPr>
      </p:pic>
      <p:sp>
        <p:nvSpPr>
          <p:cNvPr id="306" name="Google Shape;306;p45"/>
          <p:cNvSpPr txBox="1"/>
          <p:nvPr/>
        </p:nvSpPr>
        <p:spPr>
          <a:xfrm>
            <a:off x="6807200" y="1955100"/>
            <a:ext cx="2336700" cy="12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Filibuster and Cloture</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Khan Academy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6:04</a:t>
            </a:r>
            <a:endParaRPr sz="1200">
              <a:latin typeface="Nunito"/>
              <a:ea typeface="Nunito"/>
              <a:cs typeface="Nunito"/>
              <a:sym typeface="Nuni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2.2: Structures, Powers, and Functions of Congress (Con-3.B.4)</a:t>
            </a:r>
            <a:endParaRPr sz="1200">
              <a:solidFill>
                <a:srgbClr val="0000FF"/>
              </a:solidFill>
              <a:latin typeface="Arial"/>
              <a:ea typeface="Arial"/>
              <a:cs typeface="Arial"/>
              <a:sym typeface="Arial"/>
            </a:endParaRPr>
          </a:p>
        </p:txBody>
      </p:sp>
      <p:sp>
        <p:nvSpPr>
          <p:cNvPr id="312" name="Google Shape;312;p46"/>
          <p:cNvSpPr txBox="1">
            <a:spLocks noGrp="1"/>
          </p:cNvSpPr>
          <p:nvPr>
            <p:ph type="body" idx="1"/>
          </p:nvPr>
        </p:nvSpPr>
        <p:spPr>
          <a:xfrm>
            <a:off x="833325" y="947500"/>
            <a:ext cx="7424700" cy="3355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700">
                <a:solidFill>
                  <a:srgbClr val="FF0000"/>
                </a:solidFill>
                <a:latin typeface="Arial"/>
                <a:ea typeface="Arial"/>
                <a:cs typeface="Arial"/>
                <a:sym typeface="Arial"/>
              </a:rPr>
              <a:t>Congress must generate a budget that addresses both discretionary and mandatory spending, and as entitlement costs grow, discretionary spending opportunities will decrease unless tax revenues increase or the budget deficit increases.</a:t>
            </a: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47"/>
          <p:cNvPicPr preferRelativeResize="0"/>
          <p:nvPr/>
        </p:nvPicPr>
        <p:blipFill>
          <a:blip r:embed="rId3">
            <a:alphaModFix/>
          </a:blip>
          <a:stretch>
            <a:fillRect/>
          </a:stretch>
        </p:blipFill>
        <p:spPr>
          <a:xfrm>
            <a:off x="1650250" y="0"/>
            <a:ext cx="5843508" cy="5143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48"/>
          <p:cNvPicPr preferRelativeResize="0"/>
          <p:nvPr/>
        </p:nvPicPr>
        <p:blipFill>
          <a:blip r:embed="rId3">
            <a:alphaModFix/>
          </a:blip>
          <a:stretch>
            <a:fillRect/>
          </a:stretch>
        </p:blipFill>
        <p:spPr>
          <a:xfrm>
            <a:off x="1147000" y="0"/>
            <a:ext cx="6849988" cy="5143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9" descr="AP Government review video for any government textbook. &#10;&#10;Download the slides here:&#10;http://www.apushexplained.com/apgov.html&#10;&#10;Government in America (Pearson) Chapter 13&#10;American Government: Institutions &amp; Policies (Wilson) Chapters 18&#10;&#10;Topics covered:&#10;&#10;&#10;The Presidency Chapter 12 video: https://youtu.be/VPLC7y2RES0&#10;The Federal Bureaucracy Chapter 14 video: https://youtu.be/aEATf0t3m0A" title="AP GOV Review Chapter 13 The Budget">
            <a:hlinkClick r:id="rId3"/>
          </p:cNvPr>
          <p:cNvPicPr preferRelativeResize="0"/>
          <p:nvPr/>
        </p:nvPicPr>
        <p:blipFill>
          <a:blip r:embed="rId4">
            <a:alphaModFix/>
          </a:blip>
          <a:stretch>
            <a:fillRect/>
          </a:stretch>
        </p:blipFill>
        <p:spPr>
          <a:xfrm>
            <a:off x="0" y="-54662"/>
            <a:ext cx="7003766" cy="5252825"/>
          </a:xfrm>
          <a:prstGeom prst="rect">
            <a:avLst/>
          </a:prstGeom>
          <a:noFill/>
          <a:ln>
            <a:noFill/>
          </a:ln>
        </p:spPr>
      </p:pic>
      <p:sp>
        <p:nvSpPr>
          <p:cNvPr id="328" name="Google Shape;328;p49"/>
          <p:cNvSpPr txBox="1"/>
          <p:nvPr/>
        </p:nvSpPr>
        <p:spPr>
          <a:xfrm>
            <a:off x="7003775" y="1964250"/>
            <a:ext cx="2140200" cy="121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The Budget</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JoczProductions</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17:26</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50" descr="What are Congressional Committees? What are important ones you should know? What is their purpose? Find out here!&#10;&#10;If you would like to download the PowerPoint or fill-in-the-blanks video guide, please go here: http://www.apgovreview.com/unit-4-institutions-national-government-congress-presidency-bureaucracy-federal-courts/" title="Gov Review Video #27: Congressional Committees">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
        <p:nvSpPr>
          <p:cNvPr id="334" name="Google Shape;334;p50"/>
          <p:cNvSpPr txBox="1"/>
          <p:nvPr/>
        </p:nvSpPr>
        <p:spPr>
          <a:xfrm>
            <a:off x="6858000" y="1955100"/>
            <a:ext cx="2286000" cy="12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The Budget</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Adam Norris</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8:46</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51" descr="Congressional Committees: Where the real work in Congress gets done!" title="4.3 Congressional Committees AP Gov">
            <a:hlinkClick r:id="rId3"/>
          </p:cNvPr>
          <p:cNvPicPr preferRelativeResize="0"/>
          <p:nvPr/>
        </p:nvPicPr>
        <p:blipFill>
          <a:blip r:embed="rId4">
            <a:alphaModFix/>
          </a:blip>
          <a:stretch>
            <a:fillRect/>
          </a:stretch>
        </p:blipFill>
        <p:spPr>
          <a:xfrm>
            <a:off x="0" y="79375"/>
            <a:ext cx="6621575" cy="4966175"/>
          </a:xfrm>
          <a:prstGeom prst="rect">
            <a:avLst/>
          </a:prstGeom>
          <a:noFill/>
          <a:ln>
            <a:noFill/>
          </a:ln>
        </p:spPr>
      </p:pic>
      <p:sp>
        <p:nvSpPr>
          <p:cNvPr id="340" name="Google Shape;340;p51"/>
          <p:cNvSpPr txBox="1"/>
          <p:nvPr/>
        </p:nvSpPr>
        <p:spPr>
          <a:xfrm>
            <a:off x="6621575" y="1955100"/>
            <a:ext cx="2522400" cy="12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Committees</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Adam Norris</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8:46</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p:nvPr/>
        </p:nvSpPr>
        <p:spPr>
          <a:xfrm>
            <a:off x="6858000" y="1694250"/>
            <a:ext cx="2286000" cy="175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Nunito"/>
                <a:ea typeface="Nunito"/>
                <a:cs typeface="Nunito"/>
                <a:sym typeface="Nunito"/>
              </a:rPr>
              <a:t>Intro to Topic 2.1</a:t>
            </a:r>
            <a:endParaRPr sz="1700" b="1"/>
          </a:p>
          <a:p>
            <a:pPr marL="0" lvl="0" indent="0" algn="ctr" rtl="0">
              <a:spcBef>
                <a:spcPts val="0"/>
              </a:spcBef>
              <a:spcAft>
                <a:spcPts val="0"/>
              </a:spcAft>
              <a:buNone/>
            </a:pPr>
            <a:r>
              <a:rPr lang="en" sz="1700"/>
              <a:t>The Senate and the House of Representatives</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4:45</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146" name="Google Shape;146;p16"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1 Congress: The Senate and the House of Representatives AP Government">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52"/>
          <p:cNvPicPr preferRelativeResize="0"/>
          <p:nvPr/>
        </p:nvPicPr>
        <p:blipFill>
          <a:blip r:embed="rId3">
            <a:alphaModFix/>
          </a:blip>
          <a:stretch>
            <a:fillRect/>
          </a:stretch>
        </p:blipFill>
        <p:spPr>
          <a:xfrm>
            <a:off x="1146575" y="0"/>
            <a:ext cx="6850841"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53"/>
          <p:cNvPicPr preferRelativeResize="0"/>
          <p:nvPr/>
        </p:nvPicPr>
        <p:blipFill rotWithShape="1">
          <a:blip r:embed="rId3">
            <a:alphaModFix/>
          </a:blip>
          <a:srcRect l="4395" t="3350" r="15827" b="3322"/>
          <a:stretch/>
        </p:blipFill>
        <p:spPr>
          <a:xfrm>
            <a:off x="1640750" y="0"/>
            <a:ext cx="5862497" cy="5143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2.2: Structures, Powers, and Functions of Congress (Con-3.B.5)</a:t>
            </a:r>
            <a:endParaRPr sz="1200">
              <a:solidFill>
                <a:srgbClr val="0000FF"/>
              </a:solidFill>
              <a:latin typeface="Arial"/>
              <a:ea typeface="Arial"/>
              <a:cs typeface="Arial"/>
              <a:sym typeface="Arial"/>
            </a:endParaRPr>
          </a:p>
        </p:txBody>
      </p:sp>
      <p:sp>
        <p:nvSpPr>
          <p:cNvPr id="356" name="Google Shape;356;p54"/>
          <p:cNvSpPr txBox="1">
            <a:spLocks noGrp="1"/>
          </p:cNvSpPr>
          <p:nvPr>
            <p:ph type="body" idx="1"/>
          </p:nvPr>
        </p:nvSpPr>
        <p:spPr>
          <a:xfrm>
            <a:off x="833325" y="947500"/>
            <a:ext cx="7424700" cy="3355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700">
                <a:solidFill>
                  <a:srgbClr val="FF0000"/>
                </a:solidFill>
                <a:latin typeface="Arial"/>
                <a:ea typeface="Arial"/>
                <a:cs typeface="Arial"/>
                <a:sym typeface="Arial"/>
              </a:rPr>
              <a:t>Pork-barrel legislation and logrolling affect lawmaking in both chambers. </a:t>
            </a: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Pork Barrel Legislation</a:t>
            </a:r>
            <a:endParaRPr/>
          </a:p>
        </p:txBody>
      </p:sp>
      <p:sp>
        <p:nvSpPr>
          <p:cNvPr id="362" name="Google Shape;362;p55"/>
          <p:cNvSpPr txBox="1">
            <a:spLocks noGrp="1"/>
          </p:cNvSpPr>
          <p:nvPr>
            <p:ph type="body" idx="1"/>
          </p:nvPr>
        </p:nvSpPr>
        <p:spPr>
          <a:xfrm>
            <a:off x="819150" y="1594125"/>
            <a:ext cx="7505700" cy="2844600"/>
          </a:xfrm>
          <a:prstGeom prst="rect">
            <a:avLst/>
          </a:prstGeom>
        </p:spPr>
        <p:txBody>
          <a:bodyPr spcFirstLastPara="1" wrap="square" lIns="91425" tIns="91425" rIns="91425" bIns="91425" anchor="t" anchorCtr="0">
            <a:noAutofit/>
          </a:bodyPr>
          <a:lstStyle/>
          <a:p>
            <a:pPr marL="457200" lvl="0" indent="-336550" algn="l" rtl="0">
              <a:spcBef>
                <a:spcPts val="500"/>
              </a:spcBef>
              <a:spcAft>
                <a:spcPts val="0"/>
              </a:spcAft>
              <a:buSzPts val="1700"/>
              <a:buFont typeface="Arial"/>
              <a:buChar char="●"/>
            </a:pPr>
            <a:r>
              <a:rPr lang="en" sz="1700">
                <a:solidFill>
                  <a:srgbClr val="222222"/>
                </a:solidFill>
                <a:latin typeface="Arial"/>
                <a:ea typeface="Arial"/>
                <a:cs typeface="Arial"/>
                <a:sym typeface="Arial"/>
              </a:rPr>
              <a:t>A metaphor for the appropriation of government spending for localized projects secured solely or primarily to bring money to a representative's dis</a:t>
            </a:r>
            <a:r>
              <a:rPr lang="en" sz="1700">
                <a:latin typeface="Arial"/>
                <a:ea typeface="Arial"/>
                <a:cs typeface="Arial"/>
                <a:sym typeface="Arial"/>
              </a:rPr>
              <a:t>trict</a:t>
            </a:r>
            <a:r>
              <a:rPr lang="en" sz="1700">
                <a:solidFill>
                  <a:srgbClr val="222222"/>
                </a:solidFill>
                <a:latin typeface="Arial"/>
                <a:ea typeface="Arial"/>
                <a:cs typeface="Arial"/>
                <a:sym typeface="Arial"/>
              </a:rPr>
              <a:t>. </a:t>
            </a:r>
            <a:endParaRPr sz="1700">
              <a:solidFill>
                <a:srgbClr val="222222"/>
              </a:solidFill>
              <a:latin typeface="Arial"/>
              <a:ea typeface="Arial"/>
              <a:cs typeface="Arial"/>
              <a:sym typeface="Arial"/>
            </a:endParaRPr>
          </a:p>
          <a:p>
            <a:pPr marL="457200" lvl="0" indent="-336550" algn="l" rtl="0">
              <a:spcBef>
                <a:spcPts val="0"/>
              </a:spcBef>
              <a:spcAft>
                <a:spcPts val="0"/>
              </a:spcAft>
              <a:buSzPts val="1700"/>
              <a:buFont typeface="Arial"/>
              <a:buChar char="●"/>
            </a:pPr>
            <a:r>
              <a:rPr lang="en" sz="1700">
                <a:solidFill>
                  <a:srgbClr val="222222"/>
                </a:solidFill>
                <a:latin typeface="Arial"/>
                <a:ea typeface="Arial"/>
                <a:cs typeface="Arial"/>
                <a:sym typeface="Arial"/>
              </a:rPr>
              <a:t>Typically, "pork" involves funding for government programs whose economic or service benefits are concentrated in a particular area but whose costs are spread among all taxpayers. Public works projects, certain national defense spending projects, and agricultural subsidies are the most commonly cited examples.</a:t>
            </a:r>
            <a:endParaRPr sz="1700">
              <a:solidFill>
                <a:srgbClr val="222222"/>
              </a:solidFill>
              <a:latin typeface="Arial"/>
              <a:ea typeface="Arial"/>
              <a:cs typeface="Arial"/>
              <a:sym typeface="Arial"/>
            </a:endParaRPr>
          </a:p>
          <a:p>
            <a:pPr marL="0" lvl="0" indent="0" algn="l" rtl="0">
              <a:spcBef>
                <a:spcPts val="500"/>
              </a:spcBef>
              <a:spcAft>
                <a:spcPts val="1600"/>
              </a:spcAft>
              <a:buNone/>
            </a:pPr>
            <a:endParaRPr sz="1700">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6"/>
          <p:cNvSpPr txBox="1">
            <a:spLocks noGrp="1"/>
          </p:cNvSpPr>
          <p:nvPr>
            <p:ph type="body" idx="1"/>
          </p:nvPr>
        </p:nvSpPr>
        <p:spPr>
          <a:xfrm>
            <a:off x="819150" y="890750"/>
            <a:ext cx="7505700" cy="3548100"/>
          </a:xfrm>
          <a:prstGeom prst="rect">
            <a:avLst/>
          </a:prstGeom>
        </p:spPr>
        <p:txBody>
          <a:bodyPr spcFirstLastPara="1" wrap="square" lIns="91425" tIns="91425" rIns="91425" bIns="91425" anchor="t" anchorCtr="0">
            <a:noAutofit/>
          </a:bodyPr>
          <a:lstStyle/>
          <a:p>
            <a:pPr marL="457200" marR="0" lvl="0" indent="-336550" algn="l" rtl="0">
              <a:lnSpc>
                <a:spcPct val="115000"/>
              </a:lnSpc>
              <a:spcBef>
                <a:spcPts val="500"/>
              </a:spcBef>
              <a:spcAft>
                <a:spcPts val="0"/>
              </a:spcAft>
              <a:buSzPts val="1700"/>
              <a:buFont typeface="Arial"/>
              <a:buChar char="●"/>
            </a:pPr>
            <a:r>
              <a:rPr lang="en" sz="1700">
                <a:solidFill>
                  <a:srgbClr val="222222"/>
                </a:solidFill>
                <a:latin typeface="Arial"/>
                <a:ea typeface="Arial"/>
                <a:cs typeface="Arial"/>
                <a:sym typeface="Arial"/>
              </a:rPr>
              <a:t>During the 2008 U.S. presidential campaign, the Gravina Island Bridge (also known as the "Bridge to Nowhere") in Alaska was cited as an example of pork barrel spending. The bridge, pushed for by Republican Senator Ted Stevens, was projected to cost $398 million and would connect the island's 50 residents and the Ketchikan International Airport to Revillagigedo Island and Ketchikan. </a:t>
            </a:r>
            <a:endParaRPr sz="1700">
              <a:solidFill>
                <a:srgbClr val="222222"/>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57"/>
          <p:cNvPicPr preferRelativeResize="0"/>
          <p:nvPr/>
        </p:nvPicPr>
        <p:blipFill>
          <a:blip r:embed="rId3">
            <a:alphaModFix/>
          </a:blip>
          <a:stretch>
            <a:fillRect/>
          </a:stretch>
        </p:blipFill>
        <p:spPr>
          <a:xfrm>
            <a:off x="898063" y="0"/>
            <a:ext cx="7347864" cy="5143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58"/>
          <p:cNvPicPr preferRelativeResize="0"/>
          <p:nvPr/>
        </p:nvPicPr>
        <p:blipFill>
          <a:blip r:embed="rId3">
            <a:alphaModFix/>
          </a:blip>
          <a:stretch>
            <a:fillRect/>
          </a:stretch>
        </p:blipFill>
        <p:spPr>
          <a:xfrm>
            <a:off x="1367334" y="0"/>
            <a:ext cx="6850841" cy="5143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59"/>
          <p:cNvPicPr preferRelativeResize="0"/>
          <p:nvPr/>
        </p:nvPicPr>
        <p:blipFill>
          <a:blip r:embed="rId3">
            <a:alphaModFix/>
          </a:blip>
          <a:stretch>
            <a:fillRect/>
          </a:stretch>
        </p:blipFill>
        <p:spPr>
          <a:xfrm>
            <a:off x="2450563" y="21325"/>
            <a:ext cx="4242881" cy="514349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60"/>
          <p:cNvPicPr preferRelativeResize="0"/>
          <p:nvPr/>
        </p:nvPicPr>
        <p:blipFill>
          <a:blip r:embed="rId3">
            <a:alphaModFix/>
          </a:blip>
          <a:stretch>
            <a:fillRect/>
          </a:stretch>
        </p:blipFill>
        <p:spPr>
          <a:xfrm>
            <a:off x="737617" y="0"/>
            <a:ext cx="7668770" cy="5143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61"/>
          <p:cNvPicPr preferRelativeResize="0"/>
          <p:nvPr/>
        </p:nvPicPr>
        <p:blipFill>
          <a:blip r:embed="rId3">
            <a:alphaModFix/>
          </a:blip>
          <a:stretch>
            <a:fillRect/>
          </a:stretch>
        </p:blipFill>
        <p:spPr>
          <a:xfrm>
            <a:off x="1164650" y="92900"/>
            <a:ext cx="6814700" cy="495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17"/>
          <p:cNvPicPr preferRelativeResize="0"/>
          <p:nvPr/>
        </p:nvPicPr>
        <p:blipFill rotWithShape="1">
          <a:blip r:embed="rId3">
            <a:alphaModFix/>
          </a:blip>
          <a:srcRect b="36463"/>
          <a:stretch/>
        </p:blipFill>
        <p:spPr>
          <a:xfrm>
            <a:off x="0" y="0"/>
            <a:ext cx="4813580" cy="5143499"/>
          </a:xfrm>
          <a:prstGeom prst="rect">
            <a:avLst/>
          </a:prstGeom>
          <a:noFill/>
          <a:ln>
            <a:noFill/>
          </a:ln>
        </p:spPr>
      </p:pic>
      <p:pic>
        <p:nvPicPr>
          <p:cNvPr id="152" name="Google Shape;152;p17"/>
          <p:cNvPicPr preferRelativeResize="0"/>
          <p:nvPr/>
        </p:nvPicPr>
        <p:blipFill rotWithShape="1">
          <a:blip r:embed="rId3">
            <a:alphaModFix/>
          </a:blip>
          <a:srcRect t="62274"/>
          <a:stretch/>
        </p:blipFill>
        <p:spPr>
          <a:xfrm>
            <a:off x="4891550" y="1465075"/>
            <a:ext cx="4159525" cy="263907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62"/>
          <p:cNvPicPr preferRelativeResize="0"/>
          <p:nvPr/>
        </p:nvPicPr>
        <p:blipFill>
          <a:blip r:embed="rId3">
            <a:alphaModFix/>
          </a:blip>
          <a:stretch>
            <a:fillRect/>
          </a:stretch>
        </p:blipFill>
        <p:spPr>
          <a:xfrm>
            <a:off x="849738" y="-67650"/>
            <a:ext cx="7444515" cy="52111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Logrolling</a:t>
            </a:r>
            <a:endParaRPr/>
          </a:p>
        </p:txBody>
      </p:sp>
      <p:sp>
        <p:nvSpPr>
          <p:cNvPr id="403" name="Google Shape;403;p63"/>
          <p:cNvSpPr txBox="1">
            <a:spLocks noGrp="1"/>
          </p:cNvSpPr>
          <p:nvPr>
            <p:ph type="body" idx="1"/>
          </p:nvPr>
        </p:nvSpPr>
        <p:spPr>
          <a:xfrm>
            <a:off x="819150" y="1626850"/>
            <a:ext cx="7505700" cy="2811900"/>
          </a:xfrm>
          <a:prstGeom prst="rect">
            <a:avLst/>
          </a:prstGeom>
        </p:spPr>
        <p:txBody>
          <a:bodyPr spcFirstLastPara="1" wrap="square" lIns="91425" tIns="91425" rIns="91425" bIns="91425" anchor="t" anchorCtr="0">
            <a:noAutofit/>
          </a:bodyPr>
          <a:lstStyle/>
          <a:p>
            <a:pPr marL="457200" marR="0" lvl="0" indent="-336550" algn="l" rtl="0">
              <a:lnSpc>
                <a:spcPct val="115000"/>
              </a:lnSpc>
              <a:spcBef>
                <a:spcPts val="0"/>
              </a:spcBef>
              <a:spcAft>
                <a:spcPts val="0"/>
              </a:spcAft>
              <a:buSzPts val="1700"/>
              <a:buFont typeface="Arial"/>
              <a:buChar char="●"/>
            </a:pPr>
            <a:r>
              <a:rPr lang="en" sz="1700">
                <a:solidFill>
                  <a:srgbClr val="222222"/>
                </a:solidFill>
                <a:latin typeface="Arial"/>
                <a:ea typeface="Arial"/>
                <a:cs typeface="Arial"/>
                <a:sym typeface="Arial"/>
              </a:rPr>
              <a:t>T</a:t>
            </a:r>
            <a:r>
              <a:rPr lang="en" sz="1700">
                <a:solidFill>
                  <a:srgbClr val="222222"/>
                </a:solidFill>
                <a:highlight>
                  <a:srgbClr val="FFFFFF"/>
                </a:highlight>
                <a:latin typeface="Arial"/>
                <a:ea typeface="Arial"/>
                <a:cs typeface="Arial"/>
                <a:sym typeface="Arial"/>
              </a:rPr>
              <a:t>he trading of favors, or </a:t>
            </a:r>
            <a:r>
              <a:rPr lang="en" sz="1700" i="1">
                <a:solidFill>
                  <a:srgbClr val="222222"/>
                </a:solidFill>
                <a:latin typeface="Arial"/>
                <a:ea typeface="Arial"/>
                <a:cs typeface="Arial"/>
                <a:sym typeface="Arial"/>
              </a:rPr>
              <a:t>quid pro quo</a:t>
            </a:r>
            <a:r>
              <a:rPr lang="en" sz="1700">
                <a:solidFill>
                  <a:srgbClr val="222222"/>
                </a:solidFill>
                <a:highlight>
                  <a:srgbClr val="FFFFFF"/>
                </a:highlight>
                <a:latin typeface="Arial"/>
                <a:ea typeface="Arial"/>
                <a:cs typeface="Arial"/>
                <a:sym typeface="Arial"/>
              </a:rPr>
              <a:t>, such as </a:t>
            </a:r>
            <a:r>
              <a:rPr lang="en" sz="1700">
                <a:solidFill>
                  <a:srgbClr val="222222"/>
                </a:solidFill>
                <a:latin typeface="Arial"/>
                <a:ea typeface="Arial"/>
                <a:cs typeface="Arial"/>
                <a:sym typeface="Arial"/>
              </a:rPr>
              <a:t>vote trading</a:t>
            </a:r>
            <a:r>
              <a:rPr lang="en" sz="1700">
                <a:solidFill>
                  <a:srgbClr val="222222"/>
                </a:solidFill>
                <a:highlight>
                  <a:srgbClr val="FFFFFF"/>
                </a:highlight>
                <a:latin typeface="Arial"/>
                <a:ea typeface="Arial"/>
                <a:cs typeface="Arial"/>
                <a:sym typeface="Arial"/>
              </a:rPr>
              <a:t> by </a:t>
            </a:r>
            <a:r>
              <a:rPr lang="en" sz="1700">
                <a:solidFill>
                  <a:srgbClr val="0B0080"/>
                </a:solidFill>
                <a:uFill>
                  <a:noFill/>
                </a:uFill>
                <a:latin typeface="Arial"/>
                <a:ea typeface="Arial"/>
                <a:cs typeface="Arial"/>
                <a:sym typeface="Arial"/>
                <a:hlinkClick r:id="rId3"/>
              </a:rPr>
              <a:t>legislative</a:t>
            </a:r>
            <a:r>
              <a:rPr lang="en" sz="1700">
                <a:solidFill>
                  <a:srgbClr val="222222"/>
                </a:solidFill>
                <a:highlight>
                  <a:srgbClr val="FFFFFF"/>
                </a:highlight>
                <a:latin typeface="Arial"/>
                <a:ea typeface="Arial"/>
                <a:cs typeface="Arial"/>
                <a:sym typeface="Arial"/>
              </a:rPr>
              <a:t> members to obtain passage of actions of interest to each legislative member.</a:t>
            </a:r>
            <a:endParaRPr sz="1700">
              <a:solidFill>
                <a:srgbClr val="222222"/>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SzPts val="1700"/>
              <a:buFont typeface="Arial"/>
              <a:buChar char="●"/>
            </a:pPr>
            <a:r>
              <a:rPr lang="en" sz="1700">
                <a:solidFill>
                  <a:srgbClr val="222222"/>
                </a:solidFill>
                <a:highlight>
                  <a:srgbClr val="FFFFFF"/>
                </a:highlight>
                <a:latin typeface="Arial"/>
                <a:ea typeface="Arial"/>
                <a:cs typeface="Arial"/>
                <a:sym typeface="Arial"/>
              </a:rPr>
              <a:t>If a legislator logrolls, he initiates the trade of votes for one particular act or bill in order to secure votes on behalf of another act or bill. Logrolling means that two parties will pledge their mutual support, so both bills can attain a simple majority. </a:t>
            </a:r>
            <a:endParaRPr sz="1700">
              <a:solidFill>
                <a:srgbClr val="222222"/>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SzPts val="1700"/>
              <a:buFont typeface="Arial"/>
              <a:buChar char="●"/>
            </a:pPr>
            <a:r>
              <a:rPr lang="en" sz="1700">
                <a:solidFill>
                  <a:srgbClr val="222222"/>
                </a:solidFill>
                <a:highlight>
                  <a:srgbClr val="FFFFFF"/>
                </a:highlight>
                <a:latin typeface="Arial"/>
                <a:ea typeface="Arial"/>
                <a:cs typeface="Arial"/>
                <a:sym typeface="Arial"/>
              </a:rPr>
              <a:t>For example, a vote on behalf of a tariff may be traded by a congressman for a vote from another congressman on behalf of an </a:t>
            </a:r>
            <a:endParaRPr sz="1700">
              <a:solidFill>
                <a:srgbClr val="222222"/>
              </a:solidFill>
              <a:highlight>
                <a:srgbClr val="FFFFFF"/>
              </a:highlight>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4"/>
          <p:cNvSpPr txBox="1">
            <a:spLocks noGrp="1"/>
          </p:cNvSpPr>
          <p:nvPr>
            <p:ph type="body" idx="1"/>
          </p:nvPr>
        </p:nvSpPr>
        <p:spPr>
          <a:xfrm>
            <a:off x="819150" y="1054325"/>
            <a:ext cx="7505700" cy="33843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700">
                <a:solidFill>
                  <a:srgbClr val="222222"/>
                </a:solidFill>
                <a:highlight>
                  <a:srgbClr val="FFFFFF"/>
                </a:highlight>
                <a:latin typeface="Arial"/>
                <a:ea typeface="Arial"/>
                <a:cs typeface="Arial"/>
                <a:sym typeface="Arial"/>
              </a:rPr>
              <a:t>agricultural subsidy to ensure that both acts will gain a majority and pass through the legislature.</a:t>
            </a:r>
            <a:endParaRPr sz="1700">
              <a:solidFill>
                <a:srgbClr val="222222"/>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5"/>
          <p:cNvSpPr txBox="1"/>
          <p:nvPr/>
        </p:nvSpPr>
        <p:spPr>
          <a:xfrm>
            <a:off x="6858000" y="1695000"/>
            <a:ext cx="2286000" cy="175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Pork Barrel  Legislation and Logrolling</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Khan Academy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9:34</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414" name="Google Shape;414;p65" descr="Earmarks, pork barrel projects and logrolling.&#10;&#10;View more lessons or practice this subject at https://www.khanacademy.org/humanities/ap-us-government-and-politics/interactions-among-branches-of-government/structures-powers-and-functions-of-congress/v/earmarks-pork-barrel-projects-and-logrolling?utm_source=youtube&amp;utm_medium=desc&amp;utm_campaign=usgovernmentandcivics&#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Donate or volunteer today! &#10;&#10;Donate here: https://www.khanacademy.org/donate?utm_source=youtube&amp;utm_medium=desc&#10;&#10;Volunteer here: https://www.khanacademy.org/contribute?utm_source=youtube&amp;utm_medium=desc" title="Earmarks, pork barrel projects and logrolling | US government and civics | Khan Academy">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6"/>
          <p:cNvSpPr txBox="1"/>
          <p:nvPr/>
        </p:nvSpPr>
        <p:spPr>
          <a:xfrm>
            <a:off x="6858000" y="1923600"/>
            <a:ext cx="2286000" cy="175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Nunito"/>
                <a:ea typeface="Nunito"/>
                <a:cs typeface="Nunito"/>
                <a:sym typeface="Nunito"/>
              </a:rPr>
              <a:t>Intro to Topic 2.3</a:t>
            </a:r>
            <a:endParaRPr sz="1200">
              <a:latin typeface="Nunito"/>
              <a:ea typeface="Nunito"/>
              <a:cs typeface="Nunito"/>
              <a:sym typeface="Nunito"/>
            </a:endParaRPr>
          </a:p>
          <a:p>
            <a:pPr marL="0" lvl="0" indent="0" algn="ctr" rtl="0">
              <a:spcBef>
                <a:spcPts val="0"/>
              </a:spcBef>
              <a:spcAft>
                <a:spcPts val="0"/>
              </a:spcAft>
              <a:buNone/>
            </a:pPr>
            <a:r>
              <a:rPr lang="en" sz="1700"/>
              <a:t>Congressional Behavior</a:t>
            </a:r>
            <a:endParaRPr sz="1700"/>
          </a:p>
          <a:p>
            <a:pPr marL="0" lvl="0" indent="0" algn="ctr" rtl="0">
              <a:spcBef>
                <a:spcPts val="0"/>
              </a:spcBef>
              <a:spcAft>
                <a:spcPts val="0"/>
              </a:spcAft>
              <a:buNone/>
            </a:pP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9:08</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420" name="Google Shape;420;p66"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3 Congressional Behavior AP Government">
            <a:hlinkClick r:id="rId3"/>
          </p:cNvPr>
          <p:cNvPicPr preferRelativeResize="0"/>
          <p:nvPr/>
        </p:nvPicPr>
        <p:blipFill>
          <a:blip r:embed="rId4">
            <a:alphaModFix/>
          </a:blip>
          <a:stretch>
            <a:fillRect/>
          </a:stretch>
        </p:blipFill>
        <p:spPr>
          <a:xfrm>
            <a:off x="-50350" y="-82350"/>
            <a:ext cx="7038925" cy="52792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2.3: Congressional Behavior (Con-3.C.1)</a:t>
            </a:r>
            <a:endParaRPr sz="1200">
              <a:solidFill>
                <a:srgbClr val="0000FF"/>
              </a:solidFill>
              <a:latin typeface="Arial"/>
              <a:ea typeface="Arial"/>
              <a:cs typeface="Arial"/>
              <a:sym typeface="Arial"/>
            </a:endParaRPr>
          </a:p>
        </p:txBody>
      </p:sp>
      <p:sp>
        <p:nvSpPr>
          <p:cNvPr id="426" name="Google Shape;426;p67"/>
          <p:cNvSpPr txBox="1">
            <a:spLocks noGrp="1"/>
          </p:cNvSpPr>
          <p:nvPr>
            <p:ph type="body" idx="1"/>
          </p:nvPr>
        </p:nvSpPr>
        <p:spPr>
          <a:xfrm>
            <a:off x="833325" y="947500"/>
            <a:ext cx="7424700" cy="3355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700">
                <a:solidFill>
                  <a:srgbClr val="FF0000"/>
                </a:solidFill>
                <a:latin typeface="Arial"/>
                <a:ea typeface="Arial"/>
                <a:cs typeface="Arial"/>
                <a:sym typeface="Arial"/>
              </a:rPr>
              <a:t>Congressional behavior and governing effectiveness are influenced by: </a:t>
            </a:r>
            <a:endParaRPr sz="1700">
              <a:solidFill>
                <a:srgbClr val="FF0000"/>
              </a:solidFill>
              <a:latin typeface="Arial"/>
              <a:ea typeface="Arial"/>
              <a:cs typeface="Arial"/>
              <a:sym typeface="Arial"/>
            </a:endParaRPr>
          </a:p>
          <a:p>
            <a:pPr marL="457200" marR="0" lvl="0" indent="-336550" algn="l" rtl="0">
              <a:lnSpc>
                <a:spcPct val="115000"/>
              </a:lnSpc>
              <a:spcBef>
                <a:spcPts val="1200"/>
              </a:spcBef>
              <a:spcAft>
                <a:spcPts val="0"/>
              </a:spcAft>
              <a:buClr>
                <a:srgbClr val="FF0000"/>
              </a:buClr>
              <a:buSzPts val="1700"/>
              <a:buFont typeface="Arial"/>
              <a:buChar char="●"/>
            </a:pPr>
            <a:r>
              <a:rPr lang="en" sz="1700">
                <a:solidFill>
                  <a:srgbClr val="FF0000"/>
                </a:solidFill>
                <a:latin typeface="Arial"/>
                <a:ea typeface="Arial"/>
                <a:cs typeface="Arial"/>
                <a:sym typeface="Arial"/>
              </a:rPr>
              <a:t>Ideological divisions within Congress that can lead to gridlock or create the need for negotiation and compromise</a:t>
            </a:r>
            <a:endParaRPr sz="1700">
              <a:solidFill>
                <a:srgbClr val="FF0000"/>
              </a:solidFill>
              <a:latin typeface="Arial"/>
              <a:ea typeface="Arial"/>
              <a:cs typeface="Arial"/>
              <a:sym typeface="Arial"/>
            </a:endParaRPr>
          </a:p>
          <a:p>
            <a:pPr marL="457200" marR="0" lvl="0" indent="-336550" algn="l" rtl="0">
              <a:lnSpc>
                <a:spcPct val="115000"/>
              </a:lnSpc>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Gerrymandering, redistricting, and unequal representation of constituencies have been partially addressed by the Supreme Court decision in Baker v. Carr (1962), which opened the door to equal protection challenges to redistricting and started the “one person, one vote” doctrine, and the no-racial-gerrymandering decision in Shaw v. Reno (1993)</a:t>
            </a:r>
            <a:endParaRPr sz="1700">
              <a:solidFill>
                <a:srgbClr val="FF0000"/>
              </a:solidFill>
              <a:latin typeface="Arial"/>
              <a:ea typeface="Arial"/>
              <a:cs typeface="Arial"/>
              <a:sym typeface="Arial"/>
            </a:endParaRPr>
          </a:p>
          <a:p>
            <a:pPr marL="0" marR="0" lvl="0" indent="0" algn="l" rtl="0">
              <a:lnSpc>
                <a:spcPct val="115000"/>
              </a:lnSpc>
              <a:spcBef>
                <a:spcPts val="12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8"/>
          <p:cNvSpPr txBox="1">
            <a:spLocks noGrp="1"/>
          </p:cNvSpPr>
          <p:nvPr>
            <p:ph type="body" idx="1"/>
          </p:nvPr>
        </p:nvSpPr>
        <p:spPr>
          <a:xfrm>
            <a:off x="833325" y="627625"/>
            <a:ext cx="7424700" cy="3675300"/>
          </a:xfrm>
          <a:prstGeom prst="rect">
            <a:avLst/>
          </a:prstGeom>
        </p:spPr>
        <p:txBody>
          <a:bodyPr spcFirstLastPara="1" wrap="square" lIns="91425" tIns="91425" rIns="91425" bIns="91425" anchor="t" anchorCtr="0">
            <a:noAutofit/>
          </a:bodyPr>
          <a:lstStyle/>
          <a:p>
            <a:pPr marL="457200" marR="0" lvl="0" indent="-336550" algn="l" rtl="0">
              <a:lnSpc>
                <a:spcPct val="115000"/>
              </a:lnSpc>
              <a:spcBef>
                <a:spcPts val="1200"/>
              </a:spcBef>
              <a:spcAft>
                <a:spcPts val="0"/>
              </a:spcAft>
              <a:buClr>
                <a:srgbClr val="FF0000"/>
              </a:buClr>
              <a:buSzPts val="1700"/>
              <a:buFont typeface="Arial"/>
              <a:buChar char="●"/>
            </a:pPr>
            <a:r>
              <a:rPr lang="en" sz="1700">
                <a:solidFill>
                  <a:srgbClr val="FF0000"/>
                </a:solidFill>
                <a:latin typeface="Arial"/>
                <a:ea typeface="Arial"/>
                <a:cs typeface="Arial"/>
                <a:sym typeface="Arial"/>
              </a:rPr>
              <a:t>Elections that have led to a divided government, including partisan votes against presidential initiatives and congressional refusal to confirm appointments of “lame-duck” presidents of the opposite party</a:t>
            </a:r>
            <a:endParaRPr sz="1700">
              <a:solidFill>
                <a:srgbClr val="FF0000"/>
              </a:solidFill>
              <a:latin typeface="Arial"/>
              <a:ea typeface="Arial"/>
              <a:cs typeface="Arial"/>
              <a:sym typeface="Arial"/>
            </a:endParaRPr>
          </a:p>
          <a:p>
            <a:pPr marL="457200" marR="0" lvl="0" indent="-336550" algn="l" rtl="0">
              <a:lnSpc>
                <a:spcPct val="115000"/>
              </a:lnSpc>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Different role conceptions of “trustee,” “delegate,” and “politico” as related to constituent accountability in each chamber.</a:t>
            </a:r>
            <a:endParaRPr sz="1700">
              <a:solidFill>
                <a:srgbClr val="FF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Gridlock</a:t>
            </a:r>
            <a:endParaRPr/>
          </a:p>
        </p:txBody>
      </p:sp>
      <p:sp>
        <p:nvSpPr>
          <p:cNvPr id="437" name="Google Shape;437;p69"/>
          <p:cNvSpPr txBox="1">
            <a:spLocks noGrp="1"/>
          </p:cNvSpPr>
          <p:nvPr>
            <p:ph type="body" idx="1"/>
          </p:nvPr>
        </p:nvSpPr>
        <p:spPr>
          <a:xfrm>
            <a:off x="819150" y="1665575"/>
            <a:ext cx="7505700" cy="2773200"/>
          </a:xfrm>
          <a:prstGeom prst="rect">
            <a:avLst/>
          </a:prstGeom>
        </p:spPr>
        <p:txBody>
          <a:bodyPr spcFirstLastPara="1" wrap="square" lIns="91425" tIns="91425" rIns="91425" bIns="91425" anchor="t" anchorCtr="0">
            <a:noAutofit/>
          </a:bodyPr>
          <a:lstStyle/>
          <a:p>
            <a:pPr marL="457200" marR="0" lvl="0" indent="-336550" algn="l" rtl="0">
              <a:lnSpc>
                <a:spcPct val="115000"/>
              </a:lnSpc>
              <a:spcBef>
                <a:spcPts val="0"/>
              </a:spcBef>
              <a:spcAft>
                <a:spcPts val="0"/>
              </a:spcAft>
              <a:buClr>
                <a:srgbClr val="222222"/>
              </a:buClr>
              <a:buSzPts val="1700"/>
              <a:buFont typeface="Arial"/>
              <a:buChar char="●"/>
            </a:pPr>
            <a:r>
              <a:rPr lang="en" sz="1700">
                <a:solidFill>
                  <a:srgbClr val="222222"/>
                </a:solidFill>
                <a:highlight>
                  <a:srgbClr val="FFFFFF"/>
                </a:highlight>
                <a:latin typeface="Arial"/>
                <a:ea typeface="Arial"/>
                <a:cs typeface="Arial"/>
                <a:sym typeface="Arial"/>
              </a:rPr>
              <a:t>Refers to a situation when there is difficulty passing laws that satisfy the needs of the people. </a:t>
            </a:r>
            <a:endParaRPr sz="1700">
              <a:solidFill>
                <a:srgbClr val="222222"/>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222222"/>
              </a:buClr>
              <a:buSzPts val="1700"/>
              <a:buFont typeface="Arial"/>
              <a:buChar char="●"/>
            </a:pPr>
            <a:r>
              <a:rPr lang="en" sz="1700">
                <a:solidFill>
                  <a:srgbClr val="222222"/>
                </a:solidFill>
                <a:highlight>
                  <a:srgbClr val="FFFFFF"/>
                </a:highlight>
                <a:latin typeface="Arial"/>
                <a:ea typeface="Arial"/>
                <a:cs typeface="Arial"/>
                <a:sym typeface="Arial"/>
              </a:rPr>
              <a:t>A government is gridlocked when the ratio between bills passed and the </a:t>
            </a:r>
            <a:r>
              <a:rPr lang="en" sz="1700">
                <a:solidFill>
                  <a:srgbClr val="222222"/>
                </a:solidFill>
                <a:highlight>
                  <a:srgbClr val="FFFFFF"/>
                </a:highlight>
                <a:uFill>
                  <a:noFill/>
                </a:uFill>
                <a:latin typeface="Arial"/>
                <a:ea typeface="Arial"/>
                <a:cs typeface="Arial"/>
                <a:sym typeface="Arial"/>
                <a:hlinkClick r:id="rId3"/>
              </a:rPr>
              <a:t>agenda</a:t>
            </a:r>
            <a:r>
              <a:rPr lang="en" sz="1700">
                <a:solidFill>
                  <a:srgbClr val="222222"/>
                </a:solidFill>
                <a:highlight>
                  <a:srgbClr val="FFFFFF"/>
                </a:highlight>
                <a:latin typeface="Arial"/>
                <a:ea typeface="Arial"/>
                <a:cs typeface="Arial"/>
                <a:sym typeface="Arial"/>
              </a:rPr>
              <a:t> of the legislature decreases. Laws may be considered as the supply and the legislative agenda as demand. </a:t>
            </a:r>
            <a:endParaRPr sz="1700">
              <a:solidFill>
                <a:srgbClr val="222222"/>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222222"/>
              </a:buClr>
              <a:buSzPts val="1700"/>
              <a:buFont typeface="Arial"/>
              <a:buChar char="●"/>
            </a:pPr>
            <a:r>
              <a:rPr lang="en" sz="1700">
                <a:solidFill>
                  <a:srgbClr val="222222"/>
                </a:solidFill>
                <a:highlight>
                  <a:srgbClr val="FFFFFF"/>
                </a:highlight>
                <a:latin typeface="Arial"/>
                <a:ea typeface="Arial"/>
                <a:cs typeface="Arial"/>
                <a:sym typeface="Arial"/>
              </a:rPr>
              <a:t>Can occur when two legislative houses, or the executive branch and the legislature are controlled by different political parties, or otherwise cannot </a:t>
            </a:r>
            <a:r>
              <a:rPr lang="en" sz="1700">
                <a:solidFill>
                  <a:srgbClr val="222222"/>
                </a:solidFill>
                <a:highlight>
                  <a:srgbClr val="FFFFFF"/>
                </a:highlight>
                <a:uFill>
                  <a:noFill/>
                </a:uFill>
                <a:latin typeface="Arial"/>
                <a:ea typeface="Arial"/>
                <a:cs typeface="Arial"/>
                <a:sym typeface="Arial"/>
                <a:hlinkClick r:id="rId4"/>
              </a:rPr>
              <a:t>agree</a:t>
            </a:r>
            <a:r>
              <a:rPr lang="en" sz="1700">
                <a:solidFill>
                  <a:srgbClr val="222222"/>
                </a:solidFill>
                <a:highlight>
                  <a:srgbClr val="FFFFFF"/>
                </a:highlight>
                <a:latin typeface="Arial"/>
                <a:ea typeface="Arial"/>
                <a:cs typeface="Arial"/>
                <a:sym typeface="Arial"/>
              </a:rPr>
              <a:t>.</a:t>
            </a:r>
            <a:endParaRPr sz="1700">
              <a:solidFill>
                <a:srgbClr val="222222"/>
              </a:solidFill>
              <a:highlight>
                <a:srgbClr val="FFFFFF"/>
              </a:highlight>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Gerrymandering</a:t>
            </a:r>
            <a:endParaRPr/>
          </a:p>
        </p:txBody>
      </p:sp>
      <p:sp>
        <p:nvSpPr>
          <p:cNvPr id="443" name="Google Shape;443;p70"/>
          <p:cNvSpPr txBox="1">
            <a:spLocks noGrp="1"/>
          </p:cNvSpPr>
          <p:nvPr>
            <p:ph type="body" idx="1"/>
          </p:nvPr>
        </p:nvSpPr>
        <p:spPr>
          <a:xfrm>
            <a:off x="819150" y="1665575"/>
            <a:ext cx="7505700" cy="2773200"/>
          </a:xfrm>
          <a:prstGeom prst="rect">
            <a:avLst/>
          </a:prstGeom>
        </p:spPr>
        <p:txBody>
          <a:bodyPr spcFirstLastPara="1" wrap="square" lIns="91425" tIns="91425" rIns="91425" bIns="91425" anchor="t" anchorCtr="0">
            <a:noAutofit/>
          </a:bodyPr>
          <a:lstStyle/>
          <a:p>
            <a:pPr marL="457200" marR="0" lvl="0" indent="-336550" algn="l" rtl="0">
              <a:lnSpc>
                <a:spcPct val="115000"/>
              </a:lnSpc>
              <a:spcBef>
                <a:spcPts val="0"/>
              </a:spcBef>
              <a:spcAft>
                <a:spcPts val="0"/>
              </a:spcAft>
              <a:buClr>
                <a:srgbClr val="222222"/>
              </a:buClr>
              <a:buSzPts val="1700"/>
              <a:buFont typeface="Arial"/>
              <a:buChar char="●"/>
            </a:pPr>
            <a:r>
              <a:rPr lang="en" sz="1700">
                <a:solidFill>
                  <a:srgbClr val="222222"/>
                </a:solidFill>
                <a:highlight>
                  <a:srgbClr val="FFFFFF"/>
                </a:highlight>
                <a:latin typeface="Arial"/>
                <a:ea typeface="Arial"/>
                <a:cs typeface="Arial"/>
                <a:sym typeface="Arial"/>
              </a:rPr>
              <a:t>A practice intended to establish a political advantage for a particular party or group by manipulating </a:t>
            </a:r>
            <a:r>
              <a:rPr lang="en" sz="1700">
                <a:solidFill>
                  <a:srgbClr val="222222"/>
                </a:solidFill>
                <a:highlight>
                  <a:srgbClr val="FFFFFF"/>
                </a:highlight>
                <a:uFill>
                  <a:noFill/>
                </a:uFill>
                <a:latin typeface="Arial"/>
                <a:ea typeface="Arial"/>
                <a:cs typeface="Arial"/>
                <a:sym typeface="Arial"/>
                <a:hlinkClick r:id="rId3"/>
              </a:rPr>
              <a:t>district boundaries</a:t>
            </a:r>
            <a:r>
              <a:rPr lang="en" sz="1700">
                <a:solidFill>
                  <a:srgbClr val="222222"/>
                </a:solidFill>
                <a:highlight>
                  <a:srgbClr val="FFFFFF"/>
                </a:highlight>
                <a:latin typeface="Arial"/>
                <a:ea typeface="Arial"/>
                <a:cs typeface="Arial"/>
                <a:sym typeface="Arial"/>
              </a:rPr>
              <a:t>.</a:t>
            </a:r>
            <a:endParaRPr sz="1700">
              <a:solidFill>
                <a:srgbClr val="222222"/>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222222"/>
              </a:buClr>
              <a:buSzPts val="1700"/>
              <a:buFont typeface="Arial"/>
              <a:buChar char="●"/>
            </a:pPr>
            <a:r>
              <a:rPr lang="en" sz="1700">
                <a:solidFill>
                  <a:srgbClr val="222222"/>
                </a:solidFill>
                <a:highlight>
                  <a:srgbClr val="FFFFFF"/>
                </a:highlight>
                <a:latin typeface="Arial"/>
                <a:ea typeface="Arial"/>
                <a:cs typeface="Arial"/>
                <a:sym typeface="Arial"/>
              </a:rPr>
              <a:t>The term is named after </a:t>
            </a:r>
            <a:r>
              <a:rPr lang="en" sz="1700">
                <a:solidFill>
                  <a:srgbClr val="222222"/>
                </a:solidFill>
                <a:highlight>
                  <a:srgbClr val="FFFFFF"/>
                </a:highlight>
                <a:uFill>
                  <a:noFill/>
                </a:uFill>
                <a:latin typeface="Arial"/>
                <a:ea typeface="Arial"/>
                <a:cs typeface="Arial"/>
                <a:sym typeface="Arial"/>
                <a:hlinkClick r:id="rId4"/>
              </a:rPr>
              <a:t>Elbridge Gerry</a:t>
            </a:r>
            <a:r>
              <a:rPr lang="en" sz="1700">
                <a:solidFill>
                  <a:srgbClr val="222222"/>
                </a:solidFill>
                <a:highlight>
                  <a:srgbClr val="FFFFFF"/>
                </a:highlight>
                <a:latin typeface="Arial"/>
                <a:ea typeface="Arial"/>
                <a:cs typeface="Arial"/>
                <a:sym typeface="Arial"/>
              </a:rPr>
              <a:t>, who, as </a:t>
            </a:r>
            <a:r>
              <a:rPr lang="en" sz="1700">
                <a:solidFill>
                  <a:srgbClr val="222222"/>
                </a:solidFill>
                <a:highlight>
                  <a:srgbClr val="FFFFFF"/>
                </a:highlight>
                <a:uFill>
                  <a:noFill/>
                </a:uFill>
                <a:latin typeface="Arial"/>
                <a:ea typeface="Arial"/>
                <a:cs typeface="Arial"/>
                <a:sym typeface="Arial"/>
                <a:hlinkClick r:id="rId5"/>
              </a:rPr>
              <a:t>Governor of Massachusetts</a:t>
            </a:r>
            <a:r>
              <a:rPr lang="en" sz="1700">
                <a:solidFill>
                  <a:srgbClr val="222222"/>
                </a:solidFill>
                <a:highlight>
                  <a:srgbClr val="FFFFFF"/>
                </a:highlight>
                <a:latin typeface="Arial"/>
                <a:ea typeface="Arial"/>
                <a:cs typeface="Arial"/>
                <a:sym typeface="Arial"/>
              </a:rPr>
              <a:t> in 1812, signed a bill that created a partisan district in the </a:t>
            </a:r>
            <a:r>
              <a:rPr lang="en" sz="1700">
                <a:solidFill>
                  <a:srgbClr val="222222"/>
                </a:solidFill>
                <a:highlight>
                  <a:srgbClr val="FFFFFF"/>
                </a:highlight>
                <a:uFill>
                  <a:noFill/>
                </a:uFill>
                <a:latin typeface="Arial"/>
                <a:ea typeface="Arial"/>
                <a:cs typeface="Arial"/>
                <a:sym typeface="Arial"/>
                <a:hlinkClick r:id="rId6"/>
              </a:rPr>
              <a:t>Boston</a:t>
            </a:r>
            <a:r>
              <a:rPr lang="en" sz="1700">
                <a:solidFill>
                  <a:srgbClr val="222222"/>
                </a:solidFill>
                <a:highlight>
                  <a:srgbClr val="FFFFFF"/>
                </a:highlight>
                <a:latin typeface="Arial"/>
                <a:ea typeface="Arial"/>
                <a:cs typeface="Arial"/>
                <a:sym typeface="Arial"/>
              </a:rPr>
              <a:t> area that was compared to the shape of a </a:t>
            </a:r>
            <a:r>
              <a:rPr lang="en" sz="1700">
                <a:solidFill>
                  <a:srgbClr val="222222"/>
                </a:solidFill>
                <a:highlight>
                  <a:srgbClr val="FFFFFF"/>
                </a:highlight>
                <a:uFill>
                  <a:noFill/>
                </a:uFill>
                <a:latin typeface="Arial"/>
                <a:ea typeface="Arial"/>
                <a:cs typeface="Arial"/>
                <a:sym typeface="Arial"/>
                <a:hlinkClick r:id="rId7"/>
              </a:rPr>
              <a:t>mythological salamander</a:t>
            </a:r>
            <a:r>
              <a:rPr lang="en" sz="1700">
                <a:solidFill>
                  <a:srgbClr val="222222"/>
                </a:solidFill>
                <a:highlight>
                  <a:srgbClr val="FFFFFF"/>
                </a:highlight>
                <a:latin typeface="Arial"/>
                <a:ea typeface="Arial"/>
                <a:cs typeface="Arial"/>
                <a:sym typeface="Arial"/>
              </a:rPr>
              <a:t>.</a:t>
            </a:r>
            <a:endParaRPr sz="1700">
              <a:solidFill>
                <a:srgbClr val="222222"/>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222222"/>
              </a:buClr>
              <a:buSzPts val="1700"/>
              <a:buFont typeface="Arial"/>
              <a:buChar char="●"/>
            </a:pPr>
            <a:r>
              <a:rPr lang="en" sz="1700">
                <a:solidFill>
                  <a:srgbClr val="222222"/>
                </a:solidFill>
                <a:highlight>
                  <a:srgbClr val="FFFFFF"/>
                </a:highlight>
                <a:latin typeface="Arial"/>
                <a:ea typeface="Arial"/>
                <a:cs typeface="Arial"/>
                <a:sym typeface="Arial"/>
              </a:rPr>
              <a:t>In addition to its use achieving desired electoral results for a particular party, gerrymandering may be used to help or hinder a particular </a:t>
            </a:r>
            <a:r>
              <a:rPr lang="en" sz="1700">
                <a:solidFill>
                  <a:srgbClr val="222222"/>
                </a:solidFill>
                <a:highlight>
                  <a:srgbClr val="FFFFFF"/>
                </a:highlight>
                <a:uFill>
                  <a:noFill/>
                </a:uFill>
                <a:latin typeface="Arial"/>
                <a:ea typeface="Arial"/>
                <a:cs typeface="Arial"/>
                <a:sym typeface="Arial"/>
                <a:hlinkClick r:id="rId8"/>
              </a:rPr>
              <a:t>demographic</a:t>
            </a:r>
            <a:r>
              <a:rPr lang="en" sz="1700">
                <a:solidFill>
                  <a:srgbClr val="222222"/>
                </a:solidFill>
                <a:highlight>
                  <a:srgbClr val="FFFFFF"/>
                </a:highlight>
                <a:latin typeface="Arial"/>
                <a:ea typeface="Arial"/>
                <a:cs typeface="Arial"/>
                <a:sym typeface="Arial"/>
              </a:rPr>
              <a:t>, such as a political, ethnic, racial, linguistic, religious, or </a:t>
            </a:r>
            <a:endParaRPr sz="1700">
              <a:solidFill>
                <a:srgbClr val="222222"/>
              </a:solidFill>
              <a:highlight>
                <a:srgbClr val="FFFFFF"/>
              </a:highlight>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Lame Duck President</a:t>
            </a:r>
            <a:endParaRPr/>
          </a:p>
        </p:txBody>
      </p:sp>
      <p:sp>
        <p:nvSpPr>
          <p:cNvPr id="449" name="Google Shape;449;p71"/>
          <p:cNvSpPr txBox="1">
            <a:spLocks noGrp="1"/>
          </p:cNvSpPr>
          <p:nvPr>
            <p:ph type="body" idx="1"/>
          </p:nvPr>
        </p:nvSpPr>
        <p:spPr>
          <a:xfrm>
            <a:off x="819150" y="1665575"/>
            <a:ext cx="7505700" cy="27732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222222"/>
              </a:buClr>
              <a:buSzPts val="1700"/>
              <a:buFont typeface="Arial"/>
              <a:buChar char="●"/>
            </a:pPr>
            <a:r>
              <a:rPr lang="en" sz="1700">
                <a:solidFill>
                  <a:srgbClr val="222222"/>
                </a:solidFill>
                <a:highlight>
                  <a:srgbClr val="FFFFFF"/>
                </a:highlight>
                <a:latin typeface="Arial"/>
                <a:ea typeface="Arial"/>
                <a:cs typeface="Arial"/>
                <a:sym typeface="Arial"/>
              </a:rPr>
              <a:t>A president  whose successor has already been elected or will be soon</a:t>
            </a:r>
            <a:endParaRPr sz="1700">
              <a:solidFill>
                <a:srgbClr val="222222"/>
              </a:solidFill>
              <a:highlight>
                <a:srgbClr val="FFFFFF"/>
              </a:highlight>
              <a:latin typeface="Arial"/>
              <a:ea typeface="Arial"/>
              <a:cs typeface="Arial"/>
              <a:sym typeface="Arial"/>
            </a:endParaRPr>
          </a:p>
          <a:p>
            <a:pPr marL="457200" lvl="0" indent="-336550" algn="l" rtl="0">
              <a:spcBef>
                <a:spcPts val="0"/>
              </a:spcBef>
              <a:spcAft>
                <a:spcPts val="0"/>
              </a:spcAft>
              <a:buClr>
                <a:srgbClr val="222222"/>
              </a:buClr>
              <a:buSzPts val="1700"/>
              <a:buFont typeface="Arial"/>
              <a:buChar char="●"/>
            </a:pPr>
            <a:r>
              <a:rPr lang="en" sz="1700">
                <a:solidFill>
                  <a:srgbClr val="222222"/>
                </a:solidFill>
                <a:highlight>
                  <a:srgbClr val="FFFFFF"/>
                </a:highlight>
                <a:latin typeface="Arial"/>
                <a:ea typeface="Arial"/>
                <a:cs typeface="Arial"/>
                <a:sym typeface="Arial"/>
              </a:rPr>
              <a:t>Aka </a:t>
            </a:r>
            <a:r>
              <a:rPr lang="en" sz="1700">
                <a:solidFill>
                  <a:srgbClr val="222222"/>
                </a:solidFill>
                <a:latin typeface="Arial"/>
                <a:ea typeface="Arial"/>
                <a:cs typeface="Arial"/>
                <a:sym typeface="Arial"/>
              </a:rPr>
              <a:t>outgoing presidents (as opposed to incoming president)</a:t>
            </a:r>
            <a:endParaRPr sz="1700">
              <a:solidFill>
                <a:srgbClr val="222222"/>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222222"/>
              </a:buClr>
              <a:buSzPts val="1700"/>
              <a:buFont typeface="Arial"/>
              <a:buChar char="●"/>
            </a:pPr>
            <a:r>
              <a:rPr lang="en" sz="1700">
                <a:solidFill>
                  <a:srgbClr val="222222"/>
                </a:solidFill>
                <a:highlight>
                  <a:srgbClr val="FFFFFF"/>
                </a:highlight>
                <a:latin typeface="Arial"/>
                <a:ea typeface="Arial"/>
                <a:cs typeface="Arial"/>
                <a:sym typeface="Arial"/>
              </a:rPr>
              <a:t>Often seen as having less influence with other politicians due to the limited time left in office. Conversely, a lame duck is free to make decisions that exercise the standard powers with little fear of consequence, such as issuing executive orders, pardons, or other controversial edicts. </a:t>
            </a:r>
            <a:endParaRPr sz="1700">
              <a:solidFill>
                <a:srgbClr val="222222"/>
              </a:solidFill>
              <a:highlight>
                <a:srgbClr val="FFFFFF"/>
              </a:highlight>
              <a:latin typeface="Arial"/>
              <a:ea typeface="Arial"/>
              <a:cs typeface="Arial"/>
              <a:sym typeface="Arial"/>
            </a:endParaRPr>
          </a:p>
          <a:p>
            <a:pPr marL="457200" lvl="0" indent="-336550" algn="l" rtl="0">
              <a:spcBef>
                <a:spcPts val="0"/>
              </a:spcBef>
              <a:spcAft>
                <a:spcPts val="0"/>
              </a:spcAft>
              <a:buClr>
                <a:srgbClr val="222222"/>
              </a:buClr>
              <a:buSzPts val="1700"/>
              <a:buFont typeface="Arial"/>
              <a:buChar char="●"/>
            </a:pPr>
            <a:r>
              <a:rPr lang="en" sz="1700">
                <a:solidFill>
                  <a:srgbClr val="222222"/>
                </a:solidFill>
                <a:highlight>
                  <a:srgbClr val="FFFFFF"/>
                </a:highlight>
                <a:latin typeface="Arial"/>
                <a:ea typeface="Arial"/>
                <a:cs typeface="Arial"/>
                <a:sym typeface="Arial"/>
              </a:rPr>
              <a:t>The period between (presidential and congressional) elections in </a:t>
            </a:r>
            <a:endParaRPr sz="1700">
              <a:solidFill>
                <a:srgbClr val="222222"/>
              </a:solidFill>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8"/>
          <p:cNvPicPr preferRelativeResize="0"/>
          <p:nvPr/>
        </p:nvPicPr>
        <p:blipFill rotWithShape="1">
          <a:blip r:embed="rId3">
            <a:alphaModFix/>
          </a:blip>
          <a:srcRect l="4923" t="21078" r="4896" b="6409"/>
          <a:stretch/>
        </p:blipFill>
        <p:spPr>
          <a:xfrm>
            <a:off x="307575" y="0"/>
            <a:ext cx="8528842" cy="51435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2"/>
          <p:cNvSpPr txBox="1">
            <a:spLocks noGrp="1"/>
          </p:cNvSpPr>
          <p:nvPr>
            <p:ph type="body" idx="1"/>
          </p:nvPr>
        </p:nvSpPr>
        <p:spPr>
          <a:xfrm>
            <a:off x="819150" y="1002450"/>
            <a:ext cx="7505700" cy="3436200"/>
          </a:xfrm>
          <a:prstGeom prst="rect">
            <a:avLst/>
          </a:prstGeom>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None/>
            </a:pPr>
            <a:r>
              <a:rPr lang="en" sz="1700">
                <a:solidFill>
                  <a:srgbClr val="222222"/>
                </a:solidFill>
                <a:highlight>
                  <a:srgbClr val="FFFFFF"/>
                </a:highlight>
                <a:latin typeface="Arial"/>
                <a:ea typeface="Arial"/>
                <a:cs typeface="Arial"/>
                <a:sym typeface="Arial"/>
              </a:rPr>
              <a:t>November and the inauguration of officials early in the following year is commonly called the "lame duck period"</a:t>
            </a:r>
            <a:endParaRPr sz="1700">
              <a:solidFill>
                <a:srgbClr val="222222"/>
              </a:solidFill>
              <a:highlight>
                <a:srgbClr val="FFFFFF"/>
              </a:highlight>
              <a:latin typeface="Arial"/>
              <a:ea typeface="Arial"/>
              <a:cs typeface="Arial"/>
              <a:sym typeface="Arial"/>
            </a:endParaRPr>
          </a:p>
          <a:p>
            <a:pPr marL="457200" marR="0" lvl="0" indent="-336550" algn="l" rtl="0">
              <a:lnSpc>
                <a:spcPct val="115000"/>
              </a:lnSpc>
              <a:spcBef>
                <a:spcPts val="0"/>
              </a:spcBef>
              <a:spcAft>
                <a:spcPts val="0"/>
              </a:spcAft>
              <a:buClr>
                <a:srgbClr val="222222"/>
              </a:buClr>
              <a:buSzPts val="1700"/>
              <a:buFont typeface="Arial"/>
              <a:buChar char="●"/>
            </a:pPr>
            <a:r>
              <a:rPr lang="en" sz="1700">
                <a:solidFill>
                  <a:srgbClr val="222222"/>
                </a:solidFill>
                <a:highlight>
                  <a:srgbClr val="FFFFFF"/>
                </a:highlight>
                <a:latin typeface="Arial"/>
                <a:ea typeface="Arial"/>
                <a:cs typeface="Arial"/>
                <a:sym typeface="Arial"/>
              </a:rPr>
              <a:t>A president elected to a second term is sometimes seen as a lame duck from early in the second term, since term limits prevent them from contesting re-election four years later. However, not personally having to face the electorate again makes a second-term president more powerful than they were in their first term as they are thus freer to take politically unpopular actions. However this comes with caveats, as the de facto leader of their political party, the president's actions affect how the party performs in the </a:t>
            </a:r>
            <a:r>
              <a:rPr lang="en" sz="1700">
                <a:solidFill>
                  <a:srgbClr val="222222"/>
                </a:solidFill>
                <a:highlight>
                  <a:srgbClr val="FFFFFF"/>
                </a:highlight>
                <a:uFill>
                  <a:noFill/>
                </a:uFill>
                <a:latin typeface="Arial"/>
                <a:ea typeface="Arial"/>
                <a:cs typeface="Arial"/>
                <a:sym typeface="Arial"/>
                <a:hlinkClick r:id="rId3"/>
              </a:rPr>
              <a:t>midterm elections</a:t>
            </a:r>
            <a:r>
              <a:rPr lang="en" sz="1700">
                <a:solidFill>
                  <a:srgbClr val="222222"/>
                </a:solidFill>
                <a:highlight>
                  <a:srgbClr val="FFFFFF"/>
                </a:highlight>
                <a:latin typeface="Arial"/>
                <a:ea typeface="Arial"/>
                <a:cs typeface="Arial"/>
                <a:sym typeface="Arial"/>
              </a:rPr>
              <a:t> two years into the second term, and, to some extent, the success of that party's nominee in the next presidential election four years in the future. </a:t>
            </a:r>
            <a:endParaRPr sz="1700">
              <a:solidFill>
                <a:srgbClr val="222222"/>
              </a:solidFill>
              <a:highlight>
                <a:srgbClr val="FFFFFF"/>
              </a:highlight>
              <a:latin typeface="Arial"/>
              <a:ea typeface="Arial"/>
              <a:cs typeface="Arial"/>
              <a:sym typeface="Arial"/>
            </a:endParaRPr>
          </a:p>
          <a:p>
            <a:pPr marL="457200" lvl="0" indent="0" algn="l" rtl="0">
              <a:spcBef>
                <a:spcPts val="1600"/>
              </a:spcBef>
              <a:spcAft>
                <a:spcPts val="1600"/>
              </a:spcAft>
              <a:buNone/>
            </a:pPr>
            <a:endParaRPr sz="1700">
              <a:solidFill>
                <a:srgbClr val="222222"/>
              </a:solidFill>
              <a:highlight>
                <a:srgbClr val="FFFFFF"/>
              </a:highlight>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3"/>
          <p:cNvSpPr txBox="1">
            <a:spLocks noGrp="1"/>
          </p:cNvSpPr>
          <p:nvPr>
            <p:ph type="body" idx="1"/>
          </p:nvPr>
        </p:nvSpPr>
        <p:spPr>
          <a:xfrm>
            <a:off x="819150" y="1002450"/>
            <a:ext cx="7505700" cy="34362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222222"/>
              </a:buClr>
              <a:buSzPts val="1700"/>
              <a:buFont typeface="Arial"/>
              <a:buChar char="●"/>
            </a:pPr>
            <a:r>
              <a:rPr lang="en" sz="1700">
                <a:solidFill>
                  <a:srgbClr val="222222"/>
                </a:solidFill>
                <a:highlight>
                  <a:srgbClr val="FFFFFF"/>
                </a:highlight>
                <a:latin typeface="Arial"/>
                <a:ea typeface="Arial"/>
                <a:cs typeface="Arial"/>
                <a:sym typeface="Arial"/>
              </a:rPr>
              <a:t>The term "lame duck president" traditionally is reserved for a president who is serving out the remainder of their term after having been defeated for re-election. In this sense, the following presidents, since the twentieth century, have been lame ducks: William Howard Taft, who was defeated for re-election in 1912; </a:t>
            </a:r>
            <a:r>
              <a:rPr lang="en" sz="1700">
                <a:solidFill>
                  <a:srgbClr val="222222"/>
                </a:solidFill>
                <a:highlight>
                  <a:srgbClr val="FFFFFF"/>
                </a:highlight>
                <a:uFill>
                  <a:noFill/>
                </a:uFill>
                <a:latin typeface="Arial"/>
                <a:ea typeface="Arial"/>
                <a:cs typeface="Arial"/>
                <a:sym typeface="Arial"/>
                <a:hlinkClick r:id="rId3"/>
              </a:rPr>
              <a:t>Herbert Hoover</a:t>
            </a:r>
            <a:r>
              <a:rPr lang="en" sz="1700">
                <a:solidFill>
                  <a:srgbClr val="222222"/>
                </a:solidFill>
                <a:highlight>
                  <a:srgbClr val="FFFFFF"/>
                </a:highlight>
                <a:latin typeface="Arial"/>
                <a:ea typeface="Arial"/>
                <a:cs typeface="Arial"/>
                <a:sym typeface="Arial"/>
              </a:rPr>
              <a:t>, who was defeated for re-election in 1932; Gerald R. Ford, who was defeated in 1976; Jimmy Carter, who was defeated for re-election in 1980; and George H. W. Bush, who was defeated for re-election in 1992. </a:t>
            </a:r>
            <a:endParaRPr sz="1700">
              <a:solidFill>
                <a:srgbClr val="222222"/>
              </a:solidFill>
              <a:highlight>
                <a:srgbClr val="FFFFFF"/>
              </a:highlight>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4"/>
          <p:cNvSpPr txBox="1"/>
          <p:nvPr/>
        </p:nvSpPr>
        <p:spPr>
          <a:xfrm>
            <a:off x="6858000" y="1900500"/>
            <a:ext cx="2286000" cy="134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Gerrymandering</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MyCitizenU</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9:34</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465" name="Google Shape;465;p74" descr="What is a big problem facing our republic that no one is talking about? You can count on the 2 Teachers to talk about it.  A big problem facing our democracy is PARTISAN GERRYMANDERING.  Learn about it from this quick citizenu primer." title="Partisan Gerrymandering">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p75"/>
          <p:cNvPicPr preferRelativeResize="0"/>
          <p:nvPr/>
        </p:nvPicPr>
        <p:blipFill>
          <a:blip r:embed="rId3">
            <a:alphaModFix/>
          </a:blip>
          <a:stretch>
            <a:fillRect/>
          </a:stretch>
        </p:blipFill>
        <p:spPr>
          <a:xfrm>
            <a:off x="1138588" y="0"/>
            <a:ext cx="6866837" cy="51435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6"/>
          <p:cNvSpPr txBox="1"/>
          <p:nvPr/>
        </p:nvSpPr>
        <p:spPr>
          <a:xfrm>
            <a:off x="6858000" y="2007750"/>
            <a:ext cx="2286000" cy="112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Baker v. Carr</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7:04</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476" name="Google Shape;476;p76"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10;Check out these videos on the required Supreme Court cases:&#10;McCulloch v. Maryland https://youtu.be/5BkOPbD50tc&#10;U.S. v. Lopez https://youtu.be/0bliNoGOTVQ&#10;Baker v. Carr https://youtu.be/Gf1ntchb2T8&#10;Shaw v. Reno https://youtu.be/JkO9IM8pqIA&#10;Marbury v. Madison https://youtu.be/Wuiv6saQHD0&#10;Engel v. Vitale https://youtu.be/4uSLm19dXXQ&#10;Wisconsin v. Yoder https://youtu.be/3huBIHOukXA&#10;Tinker v. Des Moines https://youtu.be/RwllpwoThsI&#10;New York Times v. U.S. https://youtu.be/rp_gQHvUJ7M&#10;Schenck v. U.S. https://youtu.be/AyviZidP2-s&#10;Gideon vs. Wainwright https://youtu.be/V8qpM4gFoiA&#10;Roe v. Wade https://youtu.be/y9UznTINFPs&#10;McDonald v. Chicago https://youtu.be/D9UqsQ_aoVk&#10;Brown v. Board of Education https://youtu.be/1jqb34Q5qPs" title="Case 3: Baker v Carr AP GoPo">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pic>
        <p:nvPicPr>
          <p:cNvPr id="477" name="Google Shape;477;p76" descr="Everything to know about Shaw v. Reno, Baker v. Carr, and Gerrymandering for the AP Gov Exam." title="Gerrymandering Supreme Court Cases: Shaw v. Reno and Baker v. Carr">
            <a:hlinkClick r:id="rId5"/>
          </p:cNvPr>
          <p:cNvPicPr preferRelativeResize="0"/>
          <p:nvPr/>
        </p:nvPicPr>
        <p:blipFill>
          <a:blip r:embed="rId6">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7"/>
          <p:cNvSpPr txBox="1"/>
          <p:nvPr/>
        </p:nvSpPr>
        <p:spPr>
          <a:xfrm>
            <a:off x="6858000" y="2007750"/>
            <a:ext cx="2286000" cy="112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Shaw v. Reno</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MyCitizenU</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3:24</a:t>
            </a:r>
            <a:endParaRPr sz="1200">
              <a:latin typeface="Nunito"/>
              <a:ea typeface="Nunito"/>
              <a:cs typeface="Nunito"/>
              <a:sym typeface="Nunito"/>
            </a:endParaRPr>
          </a:p>
        </p:txBody>
      </p:sp>
      <p:pic>
        <p:nvPicPr>
          <p:cNvPr id="483" name="Google Shape;483;p77" descr="As a nation of laws we best know those landmark U.S. Supreme Court cases.  Through these court precedents we better understand how American government and politics works.  Mr. Review says, &quot;KNOW court cases.&quot;  Learn about them here." title="FACE the CASE - Shaw v. Reno">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8"/>
          <p:cNvSpPr txBox="1"/>
          <p:nvPr/>
        </p:nvSpPr>
        <p:spPr>
          <a:xfrm>
            <a:off x="6858000" y="2007750"/>
            <a:ext cx="2286000" cy="112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Shaw v. Reno and Baker v. Carr</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Kelsey Falkowski</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14:22</a:t>
            </a:r>
            <a:endParaRPr sz="1200">
              <a:latin typeface="Nunito"/>
              <a:ea typeface="Nunito"/>
              <a:cs typeface="Nunito"/>
              <a:sym typeface="Nunito"/>
            </a:endParaRPr>
          </a:p>
        </p:txBody>
      </p:sp>
      <p:pic>
        <p:nvPicPr>
          <p:cNvPr id="489" name="Google Shape;489;p78" descr="Everything to know about Shaw v. Reno, Baker v. Carr, and Gerrymandering for the AP Gov Exam." title="Gerrymandering Supreme Court Cases: Shaw v. Reno and Baker v. Carr">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9"/>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Review</a:t>
            </a:r>
            <a:endParaRPr sz="1400"/>
          </a:p>
          <a:p>
            <a:pPr marL="0" lvl="0" indent="0" algn="ctr" rtl="0">
              <a:spcBef>
                <a:spcPts val="0"/>
              </a:spcBef>
              <a:spcAft>
                <a:spcPts val="0"/>
              </a:spcAft>
              <a:buNone/>
            </a:pPr>
            <a:r>
              <a:rPr lang="en" sz="2400"/>
              <a:t>The Legislative Branch</a:t>
            </a:r>
            <a:endParaRPr sz="24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0"/>
          <p:cNvSpPr txBox="1">
            <a:spLocks noGrp="1"/>
          </p:cNvSpPr>
          <p:nvPr>
            <p:ph type="body" idx="1"/>
          </p:nvPr>
        </p:nvSpPr>
        <p:spPr>
          <a:xfrm>
            <a:off x="819150" y="874675"/>
            <a:ext cx="7505700" cy="3564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solidFill>
                  <a:srgbClr val="0000FF"/>
                </a:solidFill>
                <a:latin typeface="Arial"/>
                <a:ea typeface="Arial"/>
                <a:cs typeface="Arial"/>
                <a:sym typeface="Arial"/>
              </a:rPr>
              <a:t>Review Questions -  The Legislative Branch and the Congress</a:t>
            </a:r>
            <a:endParaRPr sz="3000" b="1">
              <a:solidFill>
                <a:srgbClr val="0000FF"/>
              </a:solidFill>
              <a:latin typeface="Nunito"/>
              <a:ea typeface="Nunito"/>
              <a:cs typeface="Nunito"/>
              <a:sym typeface="Nunito"/>
            </a:endParaRPr>
          </a:p>
          <a:p>
            <a:pPr marL="457200" lvl="0" indent="-336550" algn="l" rtl="0">
              <a:spcBef>
                <a:spcPts val="1000"/>
              </a:spcBef>
              <a:spcAft>
                <a:spcPts val="0"/>
              </a:spcAft>
              <a:buClr>
                <a:srgbClr val="000000"/>
              </a:buClr>
              <a:buSzPts val="1700"/>
              <a:buFont typeface="Arial"/>
              <a:buChar char="●"/>
            </a:pPr>
            <a:r>
              <a:rPr lang="en" sz="1700">
                <a:solidFill>
                  <a:srgbClr val="000000"/>
                </a:solidFill>
                <a:latin typeface="Arial"/>
                <a:ea typeface="Arial"/>
                <a:cs typeface="Arial"/>
                <a:sym typeface="Arial"/>
              </a:rPr>
              <a:t>Describe the different structures, powers, and functions of each house of Congress.</a:t>
            </a:r>
            <a:r>
              <a:rPr lang="en" sz="1200">
                <a:solidFill>
                  <a:srgbClr val="000000"/>
                </a:solidFill>
                <a:latin typeface="Arial"/>
                <a:ea typeface="Arial"/>
                <a:cs typeface="Arial"/>
                <a:sym typeface="Arial"/>
              </a:rPr>
              <a:t> (Con-3.A)</a:t>
            </a:r>
            <a:endParaRPr sz="1200">
              <a:solidFill>
                <a:srgbClr val="000000"/>
              </a:solidFill>
              <a:latin typeface="Arial"/>
              <a:ea typeface="Arial"/>
              <a:cs typeface="Arial"/>
              <a:sym typeface="Arial"/>
            </a:endParaRPr>
          </a:p>
          <a:p>
            <a:pPr marL="457200" lvl="0" indent="-336550" algn="l" rtl="0">
              <a:spcBef>
                <a:spcPts val="1000"/>
              </a:spcBef>
              <a:spcAft>
                <a:spcPts val="0"/>
              </a:spcAft>
              <a:buClr>
                <a:srgbClr val="000000"/>
              </a:buClr>
              <a:buSzPts val="1700"/>
              <a:buFont typeface="Arial"/>
              <a:buChar char="●"/>
            </a:pPr>
            <a:r>
              <a:rPr lang="en" sz="1700">
                <a:solidFill>
                  <a:srgbClr val="000000"/>
                </a:solidFill>
                <a:latin typeface="Arial"/>
                <a:ea typeface="Arial"/>
                <a:cs typeface="Arial"/>
                <a:sym typeface="Arial"/>
              </a:rPr>
              <a:t>Explain how the structure, powers, and functions of both houses of Congress affect the policy-making process. </a:t>
            </a:r>
            <a:r>
              <a:rPr lang="en" sz="1200">
                <a:solidFill>
                  <a:srgbClr val="000000"/>
                </a:solidFill>
                <a:latin typeface="Arial"/>
                <a:ea typeface="Arial"/>
                <a:cs typeface="Arial"/>
                <a:sym typeface="Arial"/>
              </a:rPr>
              <a:t>(Con-3.B)</a:t>
            </a:r>
            <a:endParaRPr sz="1200">
              <a:solidFill>
                <a:srgbClr val="000000"/>
              </a:solidFill>
              <a:latin typeface="Arial"/>
              <a:ea typeface="Arial"/>
              <a:cs typeface="Arial"/>
              <a:sym typeface="Arial"/>
            </a:endParaRPr>
          </a:p>
          <a:p>
            <a:pPr marL="457200" lvl="0" indent="-336550" algn="l" rtl="0">
              <a:spcBef>
                <a:spcPts val="1000"/>
              </a:spcBef>
              <a:spcAft>
                <a:spcPts val="0"/>
              </a:spcAft>
              <a:buClr>
                <a:srgbClr val="000000"/>
              </a:buClr>
              <a:buSzPts val="1700"/>
              <a:buFont typeface="Arial"/>
              <a:buChar char="●"/>
            </a:pPr>
            <a:r>
              <a:rPr lang="en" sz="1700">
                <a:solidFill>
                  <a:srgbClr val="000000"/>
                </a:solidFill>
                <a:latin typeface="Arial"/>
                <a:ea typeface="Arial"/>
                <a:cs typeface="Arial"/>
                <a:sym typeface="Arial"/>
              </a:rPr>
              <a:t>Explain how congressional behavior is influenced by election processes, partisanship, and divided government. </a:t>
            </a:r>
            <a:r>
              <a:rPr lang="en" sz="1200">
                <a:solidFill>
                  <a:srgbClr val="000000"/>
                </a:solidFill>
                <a:latin typeface="Arial"/>
                <a:ea typeface="Arial"/>
                <a:cs typeface="Arial"/>
                <a:sym typeface="Arial"/>
              </a:rPr>
              <a:t>(Con-3.C) </a:t>
            </a:r>
            <a:endParaRPr sz="1700">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81"/>
          <p:cNvSpPr txBox="1"/>
          <p:nvPr/>
        </p:nvSpPr>
        <p:spPr>
          <a:xfrm>
            <a:off x="6858000" y="21111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latin typeface="Nunito"/>
              <a:ea typeface="Nunito"/>
              <a:cs typeface="Nunito"/>
              <a:sym typeface="Nunito"/>
            </a:endParaRPr>
          </a:p>
          <a:p>
            <a:pPr marL="0" lvl="0" indent="0" algn="ctr" rtl="0">
              <a:spcBef>
                <a:spcPts val="0"/>
              </a:spcBef>
              <a:spcAft>
                <a:spcPts val="0"/>
              </a:spcAft>
              <a:buNone/>
            </a:pPr>
            <a:r>
              <a:rPr lang="en" sz="1700"/>
              <a:t>Everything About Congress Review</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Kelsey Falkowski</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4:16</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505" name="Google Shape;505;p81" descr="AP Gov 5 Minute Review: Congress - Full in-depth videos available on this channel." title="AP Gov 5 Minute Review: Everything About Congress">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9"/>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82"/>
          <p:cNvSpPr txBox="1"/>
          <p:nvPr/>
        </p:nvSpPr>
        <p:spPr>
          <a:xfrm>
            <a:off x="6858000" y="21111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latin typeface="Nunito"/>
              <a:ea typeface="Nunito"/>
              <a:cs typeface="Nunito"/>
              <a:sym typeface="Nunito"/>
            </a:endParaRPr>
          </a:p>
          <a:p>
            <a:pPr marL="0" lvl="0" indent="0" algn="ctr" rtl="0">
              <a:spcBef>
                <a:spcPts val="0"/>
              </a:spcBef>
              <a:spcAft>
                <a:spcPts val="0"/>
              </a:spcAft>
              <a:buNone/>
            </a:pPr>
            <a:r>
              <a:rPr lang="en" sz="1700"/>
              <a:t>The Senate and the House</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Tom Richey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6:567</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511" name="Google Shape;511;p82" descr="http://www.tomrichey.net&#10;&#10;Tom Richey explains the powers of the distinctive characteristics of the two houses of the United States Congress: the Senate and the House of Representatives.  The Senate is the Upper House of Congress where all states are represented equally in a small legislative body with aristocratic traditions.  The House of Representatives, or Lower House, is a larger body with seats apportioned based on population.  In addition to its unique aristocratic traditions of &quot;senatorial courtesy,&quot; the Senate has the distinct powers of ratifying treaties and confirming presidential appointments to the federal bench, the cabinet, and of foreign ambassadors.  The House, being closest to the people and elected more often, has the sole authority to initiate revenue (taxation) bills.&#10;&#10;This material can be found in Chapter 12 of the Edwards text for AP Government in case anyone cares." title="The Senate and the House of Representatives Explained (Congress - AP Government Review)">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3"/>
          <p:cNvSpPr txBox="1">
            <a:spLocks noGrp="1"/>
          </p:cNvSpPr>
          <p:nvPr>
            <p:ph type="title"/>
          </p:nvPr>
        </p:nvSpPr>
        <p:spPr>
          <a:xfrm>
            <a:off x="1" y="1746100"/>
            <a:ext cx="91440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Topic 2.4-2.7</a:t>
            </a:r>
            <a:endParaRPr sz="1400"/>
          </a:p>
          <a:p>
            <a:pPr marL="0" lvl="0" indent="0" algn="ctr" rtl="0">
              <a:spcBef>
                <a:spcPts val="0"/>
              </a:spcBef>
              <a:spcAft>
                <a:spcPts val="0"/>
              </a:spcAft>
              <a:buNone/>
            </a:pPr>
            <a:r>
              <a:rPr lang="en" sz="3000" b="1"/>
              <a:t>The President</a:t>
            </a:r>
            <a:endParaRPr sz="3000" b="1"/>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Enduring Understanding </a:t>
            </a:r>
            <a:r>
              <a:rPr lang="en" sz="1800"/>
              <a:t>(Con-4)</a:t>
            </a:r>
            <a:endParaRPr sz="1800"/>
          </a:p>
        </p:txBody>
      </p:sp>
      <p:sp>
        <p:nvSpPr>
          <p:cNvPr id="522" name="Google Shape;522;p84"/>
          <p:cNvSpPr txBox="1">
            <a:spLocks noGrp="1"/>
          </p:cNvSpPr>
          <p:nvPr>
            <p:ph type="body" idx="1"/>
          </p:nvPr>
        </p:nvSpPr>
        <p:spPr>
          <a:xfrm>
            <a:off x="883450" y="1382625"/>
            <a:ext cx="7441500" cy="3158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700">
                <a:solidFill>
                  <a:srgbClr val="0000FF"/>
                </a:solidFill>
                <a:latin typeface="Arial"/>
                <a:ea typeface="Arial"/>
                <a:cs typeface="Arial"/>
                <a:sym typeface="Arial"/>
              </a:rPr>
              <a:t>The presidency has been enhanced beyond its expressed constitutional powers.</a:t>
            </a: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600"/>
              </a:spcBef>
              <a:spcAft>
                <a:spcPts val="0"/>
              </a:spcAft>
              <a:buNone/>
            </a:pPr>
            <a:endParaRPr sz="900">
              <a:solidFill>
                <a:srgbClr val="000000"/>
              </a:solidFill>
              <a:latin typeface="Arial"/>
              <a:ea typeface="Arial"/>
              <a:cs typeface="Arial"/>
              <a:sym typeface="Arial"/>
            </a:endParaRPr>
          </a:p>
          <a:p>
            <a:pPr marL="0" lvl="0" indent="0" algn="l" rtl="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600"/>
              </a:spcBef>
              <a:spcAft>
                <a:spcPts val="0"/>
              </a:spcAft>
              <a:buNone/>
            </a:pPr>
            <a:endParaRPr sz="1700">
              <a:solidFill>
                <a:srgbClr val="0000FF"/>
              </a:solidFill>
              <a:latin typeface="Arial"/>
              <a:ea typeface="Arial"/>
              <a:cs typeface="Arial"/>
              <a:sym typeface="Arial"/>
            </a:endParaRPr>
          </a:p>
          <a:p>
            <a:pPr marL="0" marR="0" lvl="0" indent="0" algn="l" rtl="0">
              <a:lnSpc>
                <a:spcPct val="115000"/>
              </a:lnSpc>
              <a:spcBef>
                <a:spcPts val="1600"/>
              </a:spcBef>
              <a:spcAft>
                <a:spcPts val="0"/>
              </a:spcAft>
              <a:buNone/>
            </a:pPr>
            <a:endParaRPr sz="1700">
              <a:solidFill>
                <a:srgbClr val="0000FF"/>
              </a:solidFill>
              <a:latin typeface="Arial"/>
              <a:ea typeface="Arial"/>
              <a:cs typeface="Arial"/>
              <a:sym typeface="Arial"/>
            </a:endParaRPr>
          </a:p>
          <a:p>
            <a:pPr marL="914400" marR="0" lvl="0" indent="0" algn="l" rtl="0">
              <a:lnSpc>
                <a:spcPct val="115000"/>
              </a:lnSpc>
              <a:spcBef>
                <a:spcPts val="1600"/>
              </a:spcBef>
              <a:spcAft>
                <a:spcPts val="0"/>
              </a:spcAft>
              <a:buNone/>
            </a:pPr>
            <a:br>
              <a:rPr lang="en" sz="1700">
                <a:solidFill>
                  <a:srgbClr val="0000FF"/>
                </a:solidFill>
                <a:latin typeface="Arial"/>
                <a:ea typeface="Arial"/>
                <a:cs typeface="Arial"/>
                <a:sym typeface="Arial"/>
              </a:rPr>
            </a:br>
            <a:endParaRPr sz="1700">
              <a:solidFill>
                <a:srgbClr val="0000FF"/>
              </a:solidFill>
              <a:latin typeface="Arial"/>
              <a:ea typeface="Arial"/>
              <a:cs typeface="Arial"/>
              <a:sym typeface="Arial"/>
            </a:endParaRPr>
          </a:p>
          <a:p>
            <a:pPr marL="0" marR="0" lvl="0" indent="0" algn="l" rtl="0">
              <a:lnSpc>
                <a:spcPct val="115000"/>
              </a:lnSpc>
              <a:spcBef>
                <a:spcPts val="1600"/>
              </a:spcBef>
              <a:spcAft>
                <a:spcPts val="1600"/>
              </a:spcAft>
              <a:buNone/>
            </a:pPr>
            <a:endParaRPr sz="1700">
              <a:solidFill>
                <a:srgbClr val="0000FF"/>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85"/>
          <p:cNvPicPr preferRelativeResize="0"/>
          <p:nvPr/>
        </p:nvPicPr>
        <p:blipFill>
          <a:blip r:embed="rId3">
            <a:alphaModFix/>
          </a:blip>
          <a:stretch>
            <a:fillRect/>
          </a:stretch>
        </p:blipFill>
        <p:spPr>
          <a:xfrm>
            <a:off x="1146575" y="0"/>
            <a:ext cx="6850841" cy="51435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p86"/>
          <p:cNvPicPr preferRelativeResize="0"/>
          <p:nvPr/>
        </p:nvPicPr>
        <p:blipFill>
          <a:blip r:embed="rId3">
            <a:alphaModFix/>
          </a:blip>
          <a:stretch>
            <a:fillRect/>
          </a:stretch>
        </p:blipFill>
        <p:spPr>
          <a:xfrm>
            <a:off x="1064950" y="-73025"/>
            <a:ext cx="6835468" cy="5143499"/>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2.4: Roles and Powers of the President (Con-4.A.1)</a:t>
            </a:r>
            <a:endParaRPr sz="1200">
              <a:solidFill>
                <a:srgbClr val="0000FF"/>
              </a:solidFill>
              <a:latin typeface="Arial"/>
              <a:ea typeface="Arial"/>
              <a:cs typeface="Arial"/>
              <a:sym typeface="Arial"/>
            </a:endParaRPr>
          </a:p>
        </p:txBody>
      </p:sp>
      <p:sp>
        <p:nvSpPr>
          <p:cNvPr id="538" name="Google Shape;538;p87"/>
          <p:cNvSpPr txBox="1">
            <a:spLocks noGrp="1"/>
          </p:cNvSpPr>
          <p:nvPr>
            <p:ph type="body" idx="1"/>
          </p:nvPr>
        </p:nvSpPr>
        <p:spPr>
          <a:xfrm>
            <a:off x="833325" y="947500"/>
            <a:ext cx="7424700" cy="3355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700">
                <a:solidFill>
                  <a:srgbClr val="FF0000"/>
                </a:solidFill>
                <a:latin typeface="Arial"/>
                <a:ea typeface="Arial"/>
                <a:cs typeface="Arial"/>
                <a:sym typeface="Arial"/>
              </a:rPr>
              <a:t>Presidents use powers and perform functions of the office to accomplish a policy agenda. </a:t>
            </a: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8"/>
          <p:cNvSpPr txBox="1"/>
          <p:nvPr/>
        </p:nvSpPr>
        <p:spPr>
          <a:xfrm>
            <a:off x="6858000" y="20349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Nunito"/>
                <a:ea typeface="Nunito"/>
                <a:cs typeface="Nunito"/>
                <a:sym typeface="Nunito"/>
              </a:rPr>
              <a:t>Intro to Topic 2.4</a:t>
            </a:r>
            <a:endParaRPr sz="1200">
              <a:latin typeface="Nunito"/>
              <a:ea typeface="Nunito"/>
              <a:cs typeface="Nunito"/>
              <a:sym typeface="Nunito"/>
            </a:endParaRPr>
          </a:p>
          <a:p>
            <a:pPr marL="0" lvl="0" indent="0" algn="ctr" rtl="0">
              <a:spcBef>
                <a:spcPts val="0"/>
              </a:spcBef>
              <a:spcAft>
                <a:spcPts val="0"/>
              </a:spcAft>
              <a:buNone/>
            </a:pPr>
            <a:r>
              <a:rPr lang="en" sz="1700"/>
              <a:t>Roles and Power of the President</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6:06</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544" name="Google Shape;544;p88"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4 Roles and Powers of the President AP Government">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2.4: Roles and Powers of the President (Con-4.A.2)</a:t>
            </a:r>
            <a:endParaRPr sz="1200">
              <a:solidFill>
                <a:srgbClr val="0000FF"/>
              </a:solidFill>
              <a:latin typeface="Arial"/>
              <a:ea typeface="Arial"/>
              <a:cs typeface="Arial"/>
              <a:sym typeface="Arial"/>
            </a:endParaRPr>
          </a:p>
        </p:txBody>
      </p:sp>
      <p:sp>
        <p:nvSpPr>
          <p:cNvPr id="550" name="Google Shape;550;p89"/>
          <p:cNvSpPr txBox="1">
            <a:spLocks noGrp="1"/>
          </p:cNvSpPr>
          <p:nvPr>
            <p:ph type="body" idx="1"/>
          </p:nvPr>
        </p:nvSpPr>
        <p:spPr>
          <a:xfrm>
            <a:off x="859650" y="968550"/>
            <a:ext cx="7424700" cy="3355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700">
                <a:solidFill>
                  <a:srgbClr val="FF0000"/>
                </a:solidFill>
                <a:latin typeface="Arial"/>
                <a:ea typeface="Arial"/>
                <a:cs typeface="Arial"/>
                <a:sym typeface="Arial"/>
              </a:rPr>
              <a:t>Formal and informal powers of the president include: </a:t>
            </a:r>
            <a:endParaRPr sz="1700">
              <a:solidFill>
                <a:srgbClr val="FF0000"/>
              </a:solidFill>
              <a:latin typeface="Arial"/>
              <a:ea typeface="Arial"/>
              <a:cs typeface="Arial"/>
              <a:sym typeface="Arial"/>
            </a:endParaRPr>
          </a:p>
          <a:p>
            <a:pPr marL="457200" lvl="0" indent="-336550" algn="l" rtl="0">
              <a:spcBef>
                <a:spcPts val="1200"/>
              </a:spcBef>
              <a:spcAft>
                <a:spcPts val="0"/>
              </a:spcAft>
              <a:buClr>
                <a:srgbClr val="FF0000"/>
              </a:buClr>
              <a:buSzPts val="1700"/>
              <a:buFont typeface="Arial"/>
              <a:buChar char="●"/>
            </a:pPr>
            <a:r>
              <a:rPr lang="en" sz="1700">
                <a:solidFill>
                  <a:srgbClr val="FF0000"/>
                </a:solidFill>
                <a:latin typeface="Arial"/>
                <a:ea typeface="Arial"/>
                <a:cs typeface="Arial"/>
                <a:sym typeface="Arial"/>
              </a:rPr>
              <a:t>Vetoes and pocket vetoes—formal powers that enable the president to check Congress</a:t>
            </a:r>
            <a:endParaRPr sz="1700">
              <a:solidFill>
                <a:srgbClr val="FF0000"/>
              </a:solidFill>
              <a:latin typeface="Arial"/>
              <a:ea typeface="Arial"/>
              <a:cs typeface="Arial"/>
              <a:sym typeface="Arial"/>
            </a:endParaRPr>
          </a:p>
          <a:p>
            <a:pPr marL="457200" lvl="0" indent="-336550" algn="l" rtl="0">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Foreign policy—both formal (commander- in-chief and treaties) and informal (executive agreements) powers that influence relations with foreign nations</a:t>
            </a:r>
            <a:endParaRPr sz="1700">
              <a:solidFill>
                <a:srgbClr val="FF0000"/>
              </a:solidFill>
              <a:latin typeface="Arial"/>
              <a:ea typeface="Arial"/>
              <a:cs typeface="Arial"/>
              <a:sym typeface="Arial"/>
            </a:endParaRPr>
          </a:p>
          <a:p>
            <a:pPr marL="457200" lvl="0" indent="-336550" algn="l" rtl="0">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Bargaining and persuasion—informal power that enables the president to secure congressional action</a:t>
            </a:r>
            <a:endParaRPr sz="1700">
              <a:solidFill>
                <a:srgbClr val="FF0000"/>
              </a:solidFill>
              <a:latin typeface="Arial"/>
              <a:ea typeface="Arial"/>
              <a:cs typeface="Arial"/>
              <a:sym typeface="Arial"/>
            </a:endParaRPr>
          </a:p>
          <a:p>
            <a:pPr marL="457200" lvl="0" indent="-336550" algn="l" rtl="0">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Executive orders—implied from the president’s vested “executive power,” or from power delegated by Congress, executive orders allow </a:t>
            </a:r>
            <a:endParaRPr sz="1200">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0"/>
          <p:cNvSpPr txBox="1">
            <a:spLocks noGrp="1"/>
          </p:cNvSpPr>
          <p:nvPr>
            <p:ph type="body" idx="1"/>
          </p:nvPr>
        </p:nvSpPr>
        <p:spPr>
          <a:xfrm>
            <a:off x="859650" y="280950"/>
            <a:ext cx="7424700" cy="3814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1700">
              <a:solidFill>
                <a:srgbClr val="FF0000"/>
              </a:solidFill>
              <a:latin typeface="Arial"/>
              <a:ea typeface="Arial"/>
              <a:cs typeface="Arial"/>
              <a:sym typeface="Arial"/>
            </a:endParaRPr>
          </a:p>
          <a:p>
            <a:pPr marL="457200" lvl="0" indent="0" algn="l" rtl="0">
              <a:spcBef>
                <a:spcPts val="1200"/>
              </a:spcBef>
              <a:spcAft>
                <a:spcPts val="0"/>
              </a:spcAft>
              <a:buNone/>
            </a:pPr>
            <a:r>
              <a:rPr lang="en" sz="1700">
                <a:solidFill>
                  <a:srgbClr val="FF0000"/>
                </a:solidFill>
                <a:latin typeface="Arial"/>
                <a:ea typeface="Arial"/>
                <a:cs typeface="Arial"/>
                <a:sym typeface="Arial"/>
              </a:rPr>
              <a:t>the president to manage the federal government</a:t>
            </a:r>
            <a:endParaRPr sz="1700">
              <a:solidFill>
                <a:srgbClr val="FF0000"/>
              </a:solidFill>
              <a:latin typeface="Arial"/>
              <a:ea typeface="Arial"/>
              <a:cs typeface="Arial"/>
              <a:sym typeface="Arial"/>
            </a:endParaRPr>
          </a:p>
          <a:p>
            <a:pPr marL="457200" lvl="0" indent="-336550" algn="l" rtl="0">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Signing statements—informal power that informs Congress and the public of the president’s interpretation of laws passed by Congress and signed by the president </a:t>
            </a: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000"/>
              </a:spcBef>
              <a:spcAft>
                <a:spcPts val="0"/>
              </a:spcAft>
              <a:buNone/>
            </a:pPr>
            <a:endParaRPr sz="900">
              <a:solidFill>
                <a:srgbClr val="000000"/>
              </a:solidFill>
              <a:latin typeface="Arial"/>
              <a:ea typeface="Arial"/>
              <a:cs typeface="Arial"/>
              <a:sym typeface="Arial"/>
            </a:endParaRPr>
          </a:p>
          <a:p>
            <a:pPr marL="0" lvl="0" indent="0" algn="l" rtl="0">
              <a:spcBef>
                <a:spcPts val="1000"/>
              </a:spcBef>
              <a:spcAft>
                <a:spcPts val="0"/>
              </a:spcAft>
              <a:buNone/>
            </a:pPr>
            <a:endParaRPr sz="1400">
              <a:solidFill>
                <a:srgbClr val="000000"/>
              </a:solidFill>
              <a:latin typeface="Arial"/>
              <a:ea typeface="Arial"/>
              <a:cs typeface="Arial"/>
              <a:sym typeface="Arial"/>
            </a:endParaRPr>
          </a:p>
          <a:p>
            <a:pPr marL="0" lvl="0" indent="0" algn="l" rtl="0">
              <a:spcBef>
                <a:spcPts val="1000"/>
              </a:spcBef>
              <a:spcAft>
                <a:spcPts val="0"/>
              </a:spcAft>
              <a:buNone/>
            </a:pPr>
            <a:endParaRPr sz="1200">
              <a:solidFill>
                <a:srgbClr val="000000"/>
              </a:solidFill>
              <a:latin typeface="Arial"/>
              <a:ea typeface="Arial"/>
              <a:cs typeface="Arial"/>
              <a:sym typeface="Arial"/>
            </a:endParaRPr>
          </a:p>
          <a:p>
            <a:pPr marL="457200" lvl="0" indent="-336550" algn="l" rtl="0">
              <a:spcBef>
                <a:spcPts val="1200"/>
              </a:spcBef>
              <a:spcAft>
                <a:spcPts val="0"/>
              </a:spcAft>
              <a:buClr>
                <a:srgbClr val="FF0000"/>
              </a:buClr>
              <a:buSzPts val="1700"/>
              <a:buFont typeface="Arial"/>
              <a:buChar char="●"/>
            </a:pPr>
            <a:endParaRPr sz="1700">
              <a:solidFill>
                <a:srgbClr val="FF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91"/>
          <p:cNvSpPr txBox="1"/>
          <p:nvPr/>
        </p:nvSpPr>
        <p:spPr>
          <a:xfrm>
            <a:off x="6858000" y="20349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The Veto Power</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History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3:01</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561" name="Google Shape;561;p91" descr="What power does the U.S. Constitution grant the president over laws passed by Congress? Learn more about the purpose of veto power and how presidents have used it.&#10;&#10;Subscribe for more HISTORY:&#10;http://www.youtube.com/subscription_c...&#10;&#10;Newsletter: https://www.history.com/newsletter&#10;Website - http://www.history.com&#10;/posts&#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What Is Veto Power? | History">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0"/>
          <p:cNvPicPr preferRelativeResize="0"/>
          <p:nvPr/>
        </p:nvPicPr>
        <p:blipFill>
          <a:blip r:embed="rId3">
            <a:alphaModFix/>
          </a:blip>
          <a:stretch>
            <a:fillRect/>
          </a:stretch>
        </p:blipFill>
        <p:spPr>
          <a:xfrm>
            <a:off x="-304800" y="0"/>
            <a:ext cx="9937633" cy="51435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92"/>
          <p:cNvSpPr txBox="1"/>
          <p:nvPr/>
        </p:nvSpPr>
        <p:spPr>
          <a:xfrm>
            <a:off x="6858000" y="20349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The Pocket Veto</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Hip Hughes</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5:08</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567" name="Google Shape;567;p92" descr="Is that a veto in your pocket or are you just happy to see me?  Let HipHughes take five minutes of your life to explain how a pocket veto works and how it is different than a regular ole' veto. Perfect for dinner party conversation, weird Jeopardy Questions and AP Government class.  Special thanks goes out to TechSmith for the Camstasia Software which is super easy to use and includes many awesome editing tools. Head over to www.techsmith.com to check out their excellent assortment of video and design applications.&#10;&#10;Click below for links to tons of edu content creators sure to make you brain twice its size.&#10;&#10;Subscribe to my fellow EDU Gurus!!&#10;&#10;AMOR SCIENDI&#10;&#10;http://www.youtube.com/AmorSciendi&#10;&#10;ASAP SCIENCE&#10;&#10;http://www.youtube.com/AsapSCIENCE&#10;&#10;BOZEMAN BIOLOGY&#10;&#10;http://www.youtube.com/bozemanbiology&#10;&#10;KUMESHI CHAN&#10;&#10;http://www.youtube.com/KemushiChan&#10;&#10;BITE-SCIZED SCIENCE&#10;&#10;http://www.youtube.com/Lexie527&#10;&#10;MATH APPITICIAN&#10;&#10;http://www.youtube.com/mathapptician&#10;&#10;MYLES POWER&#10;&#10;http://www.youtube.com/powerm1985&#10;&#10;PROFS POP&#10;&#10;http://www.youtube.com/profspop&#10;&#10;SPANISH IS YOUR AMIGO&#10;&#10;http://www.youtube.com/SpanishIsYourA...&#10;&#10;Subscribe to these geniuses!&#10;&#10;Smarter Every Day http://www.youtube.com/user/destinws2&#10;&#10;History for Music Lovers http://www.youtube.com/user/historyte...&#10;&#10;Crash Course w/ the Green Brothers http://www.youtube.com/crashcourse&#10;&#10;Steve Spangler Science: http://www.youtube.com/SteveSpanglerS...&#10;&#10;Minute Physics: http://www.youtube.com/minutephysics&#10;&#10;PBSIdeaChannel: https://www.youtube.com/pbsideachannel&#10;&#10;Numberphile: http://www.youtube.com/numberphile&#10;&#10;Deep Sky Videos: http://www.youtube.com/deepskyvideos&#10;&#10;Veritasium: http://www.youtube.com/1veritasium&#10;&#10;ViHart: http://www.youtube.com/vihart&#10;&#10;CGP Grey: http://www.youtube.com/cgpgrey&#10;&#10;VSauce: http://www.youtube.com/vsauce&#10;&#10;TedEd: http://www.youtube.com/TEDEducation&#10;&#10;Subscribe to PoliPoppers!&#10;&#10;*Check the PoliPop channel: https://www.youtube.com/user/POLIPOP&#10;&#10;&#10;Love history? Come &quot;like&quot; / follow HipHughes History on Facebook! Play games like &quot;Bad Rhymes&quot; and &quot;Who the Hell am I&quot;? Get you name on the scoreboard and if you're really good win swag prizes like online cred, swag and gansta bragging rights! www.facebook.com/hiphugheshistory" title="The Pocket Veto Explained">
            <a:hlinkClick r:id="rId3"/>
          </p:cNvPr>
          <p:cNvPicPr preferRelativeResize="0"/>
          <p:nvPr/>
        </p:nvPicPr>
        <p:blipFill>
          <a:blip r:embed="rId4">
            <a:alphaModFix/>
          </a:blip>
          <a:stretch>
            <a:fillRect/>
          </a:stretch>
        </p:blipFill>
        <p:spPr>
          <a:xfrm>
            <a:off x="0" y="38100"/>
            <a:ext cx="6807200" cy="51054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93"/>
          <p:cNvSpPr txBox="1"/>
          <p:nvPr/>
        </p:nvSpPr>
        <p:spPr>
          <a:xfrm>
            <a:off x="6807200" y="2034900"/>
            <a:ext cx="23367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Executive Orders</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TED-Ed</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4:47</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573" name="Google Shape;573;p93" descr="Check out our Patreon page: https://www.patreon.com/teded&#10;&#10;View full lesson: https://ed.ted.com/lessons/how-do-executive-orders-work-christina-greer&#10;&#10;On January 1, 1863, Abraham Lincoln legally changed the status of over 3 million people from “slave” to “free.” But his emancipation proclamation wasn’t a law — it was an executive order. The framers of the American Constitution made this power available to the executive branch. But what exactly is this tool, how does it work, and what’s the extent of its power? Christina Greer explains. &#10;&#10;Lesson by Christina Greer, directed by Brett Underhill.&#10;&#10;Thank you so much to our patrons for your support! Without you this video would not be possible. &#10;Be Owusu, Susan Herder, Yalda A., Savannah Scheelings, Prasanth Mathialagan, Javier Rojas Dominguez, Yanira Santamaria, Dawn Jordan, Monica Grace Ward, Daniel Mardale, Constantin Salagor, Activated Classroom Teaching, Kevin Wong, Umar Farooq, Goh Xiang Ting Diana, Mohammad Khory, Dmitry Neverov, Tushar Sharma, Mukamik , Tsz Lung, Cristóbal Medina Moenne." title="How do executive orders work? - Christina Greer">
            <a:hlinkClick r:id="rId3"/>
          </p:cNvPr>
          <p:cNvPicPr preferRelativeResize="0"/>
          <p:nvPr/>
        </p:nvPicPr>
        <p:blipFill>
          <a:blip r:embed="rId4">
            <a:alphaModFix/>
          </a:blip>
          <a:stretch>
            <a:fillRect/>
          </a:stretch>
        </p:blipFill>
        <p:spPr>
          <a:xfrm>
            <a:off x="-50800" y="0"/>
            <a:ext cx="6858000" cy="51435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Executive Agreement</a:t>
            </a:r>
            <a:endParaRPr/>
          </a:p>
        </p:txBody>
      </p:sp>
      <p:sp>
        <p:nvSpPr>
          <p:cNvPr id="579" name="Google Shape;579;p94"/>
          <p:cNvSpPr txBox="1">
            <a:spLocks noGrp="1"/>
          </p:cNvSpPr>
          <p:nvPr>
            <p:ph type="body" idx="1"/>
          </p:nvPr>
        </p:nvSpPr>
        <p:spPr>
          <a:xfrm>
            <a:off x="819150" y="1577750"/>
            <a:ext cx="7505700" cy="2861100"/>
          </a:xfrm>
          <a:prstGeom prst="rect">
            <a:avLst/>
          </a:prstGeom>
        </p:spPr>
        <p:txBody>
          <a:bodyPr spcFirstLastPara="1" wrap="square" lIns="91425" tIns="91425" rIns="91425" bIns="91425" anchor="t" anchorCtr="0">
            <a:noAutofit/>
          </a:bodyPr>
          <a:lstStyle/>
          <a:p>
            <a:pPr marL="457200" lvl="0" indent="-336550" algn="l" rtl="0">
              <a:spcBef>
                <a:spcPts val="500"/>
              </a:spcBef>
              <a:spcAft>
                <a:spcPts val="0"/>
              </a:spcAft>
              <a:buSzPts val="1700"/>
              <a:buFont typeface="Arial"/>
              <a:buChar char="●"/>
            </a:pPr>
            <a:r>
              <a:rPr lang="en" sz="1700">
                <a:solidFill>
                  <a:srgbClr val="222222"/>
                </a:solidFill>
                <a:latin typeface="Arial"/>
                <a:ea typeface="Arial"/>
                <a:cs typeface="Arial"/>
                <a:sym typeface="Arial"/>
              </a:rPr>
              <a:t>An agreement between the President and another head of government of two or more nations that has not been ratified by the Senate as treaties are ratified. </a:t>
            </a:r>
            <a:endParaRPr sz="1700">
              <a:solidFill>
                <a:srgbClr val="222222"/>
              </a:solidFill>
              <a:latin typeface="Arial"/>
              <a:ea typeface="Arial"/>
              <a:cs typeface="Arial"/>
              <a:sym typeface="Arial"/>
            </a:endParaRPr>
          </a:p>
          <a:p>
            <a:pPr marL="457200" lvl="0" indent="-336550" algn="l" rtl="0">
              <a:spcBef>
                <a:spcPts val="0"/>
              </a:spcBef>
              <a:spcAft>
                <a:spcPts val="0"/>
              </a:spcAft>
              <a:buSzPts val="1700"/>
              <a:buFont typeface="Arial"/>
              <a:buChar char="●"/>
            </a:pPr>
            <a:r>
              <a:rPr lang="en" sz="1700">
                <a:solidFill>
                  <a:srgbClr val="222222"/>
                </a:solidFill>
                <a:latin typeface="Arial"/>
                <a:ea typeface="Arial"/>
                <a:cs typeface="Arial"/>
                <a:sym typeface="Arial"/>
              </a:rPr>
              <a:t>Considered </a:t>
            </a:r>
            <a:r>
              <a:rPr lang="en" sz="1700" i="1">
                <a:solidFill>
                  <a:srgbClr val="222222"/>
                </a:solidFill>
                <a:latin typeface="Arial"/>
                <a:ea typeface="Arial"/>
                <a:cs typeface="Arial"/>
                <a:sym typeface="Arial"/>
              </a:rPr>
              <a:t>politically binding</a:t>
            </a:r>
            <a:r>
              <a:rPr lang="en" sz="1700">
                <a:solidFill>
                  <a:srgbClr val="222222"/>
                </a:solidFill>
                <a:latin typeface="Arial"/>
                <a:ea typeface="Arial"/>
                <a:cs typeface="Arial"/>
                <a:sym typeface="Arial"/>
              </a:rPr>
              <a:t> to distinguish them from treaties which are </a:t>
            </a:r>
            <a:r>
              <a:rPr lang="en" sz="1700" i="1">
                <a:solidFill>
                  <a:srgbClr val="222222"/>
                </a:solidFill>
                <a:latin typeface="Arial"/>
                <a:ea typeface="Arial"/>
                <a:cs typeface="Arial"/>
                <a:sym typeface="Arial"/>
              </a:rPr>
              <a:t>legally binding</a:t>
            </a:r>
            <a:r>
              <a:rPr lang="en" sz="1700">
                <a:solidFill>
                  <a:srgbClr val="222222"/>
                </a:solidFill>
                <a:latin typeface="Arial"/>
                <a:ea typeface="Arial"/>
                <a:cs typeface="Arial"/>
                <a:sym typeface="Arial"/>
              </a:rPr>
              <a:t>.</a:t>
            </a:r>
            <a:endParaRPr sz="1700">
              <a:solidFill>
                <a:srgbClr val="222222"/>
              </a:solidFill>
              <a:latin typeface="Arial"/>
              <a:ea typeface="Arial"/>
              <a:cs typeface="Arial"/>
              <a:sym typeface="Arial"/>
            </a:endParaRPr>
          </a:p>
          <a:p>
            <a:pPr marL="457200" lvl="0" indent="-336550" algn="l" rtl="0">
              <a:spcBef>
                <a:spcPts val="0"/>
              </a:spcBef>
              <a:spcAft>
                <a:spcPts val="0"/>
              </a:spcAft>
              <a:buSzPts val="1700"/>
              <a:buFont typeface="Arial"/>
              <a:buChar char="●"/>
            </a:pPr>
            <a:r>
              <a:rPr lang="en" sz="1700">
                <a:solidFill>
                  <a:srgbClr val="222222"/>
                </a:solidFill>
                <a:latin typeface="Arial"/>
                <a:ea typeface="Arial"/>
                <a:cs typeface="Arial"/>
                <a:sym typeface="Arial"/>
              </a:rPr>
              <a:t>Not considered treaties for the purpose of the Treaty Clause of the United States Constitution, which requires the advice and consent of two-thirds of the Senate to qualify as a treaty.</a:t>
            </a:r>
            <a:endParaRPr sz="1700">
              <a:solidFill>
                <a:srgbClr val="222222"/>
              </a:solidFill>
              <a:latin typeface="Arial"/>
              <a:ea typeface="Arial"/>
              <a:cs typeface="Arial"/>
              <a:sym typeface="Arial"/>
            </a:endParaRPr>
          </a:p>
          <a:p>
            <a:pPr marL="0" lvl="0" indent="0" algn="l" rtl="0">
              <a:spcBef>
                <a:spcPts val="500"/>
              </a:spcBef>
              <a:spcAft>
                <a:spcPts val="1600"/>
              </a:spcAft>
              <a:buNone/>
            </a:pPr>
            <a:endParaRPr sz="17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95"/>
          <p:cNvSpPr txBox="1"/>
          <p:nvPr/>
        </p:nvSpPr>
        <p:spPr>
          <a:xfrm>
            <a:off x="6858000" y="20349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Signing Statements</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Khan Academy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5:13</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585" name="Google Shape;585;p95" descr="An introduction to the informal power of presidential signing statements.&#10;&#10;View more lessons or practice this subject at https://www.khanacademy.org/humanities/ap-us-government-and-politics/interactions-among-branches-of-government/roles-and-powers-of-the-president/v/presidential-signing-statements?utm_source=youtube&amp;utm_medium=desc&amp;utm_campaign=usgovernmentandcivics&#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Donate or volunteer today! &#10;&#10;Donate here: https://www.khanacademy.org/donate?utm_source=youtube&amp;utm_medium=desc&#10;&#10;Volunteer here: https://www.khanacademy.org/contribute?utm_source=youtube&amp;utm_medium=desc" title="Presidential signing statements | US government and civics | Khan Academy">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96"/>
          <p:cNvSpPr txBox="1"/>
          <p:nvPr/>
        </p:nvSpPr>
        <p:spPr>
          <a:xfrm>
            <a:off x="6858000" y="20349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Nunito"/>
                <a:ea typeface="Nunito"/>
                <a:cs typeface="Nunito"/>
                <a:sym typeface="Nunito"/>
              </a:rPr>
              <a:t>Intro to Topic 2.5</a:t>
            </a:r>
            <a:endParaRPr sz="1200">
              <a:latin typeface="Nunito"/>
              <a:ea typeface="Nunito"/>
              <a:cs typeface="Nunito"/>
              <a:sym typeface="Nunito"/>
            </a:endParaRPr>
          </a:p>
          <a:p>
            <a:pPr marL="0" lvl="0" indent="0" algn="ctr" rtl="0">
              <a:spcBef>
                <a:spcPts val="0"/>
              </a:spcBef>
              <a:spcAft>
                <a:spcPts val="0"/>
              </a:spcAft>
              <a:buNone/>
            </a:pPr>
            <a:r>
              <a:rPr lang="en" sz="1700"/>
              <a:t>Checks on the Presidency</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5:37</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591" name="Google Shape;591;p96"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5 Checks on the Presidency AP Government">
            <a:hlinkClick r:id="rId3"/>
          </p:cNvPr>
          <p:cNvPicPr preferRelativeResize="0"/>
          <p:nvPr/>
        </p:nvPicPr>
        <p:blipFill>
          <a:blip r:embed="rId4">
            <a:alphaModFix/>
          </a:blip>
          <a:stretch>
            <a:fillRect/>
          </a:stretch>
        </p:blipFill>
        <p:spPr>
          <a:xfrm>
            <a:off x="0" y="-50350"/>
            <a:ext cx="6857992" cy="51435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9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2.5: Checks on the Presidency (Con-4.B.1)</a:t>
            </a:r>
            <a:endParaRPr sz="1200">
              <a:solidFill>
                <a:srgbClr val="0000FF"/>
              </a:solidFill>
              <a:latin typeface="Arial"/>
              <a:ea typeface="Arial"/>
              <a:cs typeface="Arial"/>
              <a:sym typeface="Arial"/>
            </a:endParaRPr>
          </a:p>
        </p:txBody>
      </p:sp>
      <p:sp>
        <p:nvSpPr>
          <p:cNvPr id="597" name="Google Shape;597;p97"/>
          <p:cNvSpPr txBox="1">
            <a:spLocks noGrp="1"/>
          </p:cNvSpPr>
          <p:nvPr>
            <p:ph type="body" idx="1"/>
          </p:nvPr>
        </p:nvSpPr>
        <p:spPr>
          <a:xfrm>
            <a:off x="833325" y="947500"/>
            <a:ext cx="7424700" cy="3355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700">
                <a:solidFill>
                  <a:srgbClr val="FF0000"/>
                </a:solidFill>
                <a:latin typeface="Arial"/>
                <a:ea typeface="Arial"/>
                <a:cs typeface="Arial"/>
                <a:sym typeface="Arial"/>
              </a:rPr>
              <a:t>The potential for conflict with the Senate depends upon the type of executive branch appointments, including:</a:t>
            </a:r>
            <a:endParaRPr sz="1700">
              <a:solidFill>
                <a:srgbClr val="FF0000"/>
              </a:solidFill>
              <a:latin typeface="Arial"/>
              <a:ea typeface="Arial"/>
              <a:cs typeface="Arial"/>
              <a:sym typeface="Arial"/>
            </a:endParaRPr>
          </a:p>
          <a:p>
            <a:pPr marL="457200" lvl="0" indent="-336550" algn="l" rtl="0">
              <a:spcBef>
                <a:spcPts val="1200"/>
              </a:spcBef>
              <a:spcAft>
                <a:spcPts val="0"/>
              </a:spcAft>
              <a:buClr>
                <a:srgbClr val="FF0000"/>
              </a:buClr>
              <a:buSzPts val="1700"/>
              <a:buFont typeface="Arial"/>
              <a:buChar char="●"/>
            </a:pPr>
            <a:r>
              <a:rPr lang="en" sz="1700">
                <a:solidFill>
                  <a:srgbClr val="FF0000"/>
                </a:solidFill>
                <a:latin typeface="Arial"/>
                <a:ea typeface="Arial"/>
                <a:cs typeface="Arial"/>
                <a:sym typeface="Arial"/>
              </a:rPr>
              <a:t>Cabinet members </a:t>
            </a:r>
            <a:endParaRPr sz="1700">
              <a:solidFill>
                <a:srgbClr val="FF0000"/>
              </a:solidFill>
              <a:latin typeface="Arial"/>
              <a:ea typeface="Arial"/>
              <a:cs typeface="Arial"/>
              <a:sym typeface="Arial"/>
            </a:endParaRPr>
          </a:p>
          <a:p>
            <a:pPr marL="457200" lvl="0" indent="-336550" algn="l" rtl="0">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Ambassadors</a:t>
            </a:r>
            <a:endParaRPr sz="1700">
              <a:solidFill>
                <a:srgbClr val="FF0000"/>
              </a:solidFill>
              <a:latin typeface="Arial"/>
              <a:ea typeface="Arial"/>
              <a:cs typeface="Arial"/>
              <a:sym typeface="Arial"/>
            </a:endParaRPr>
          </a:p>
          <a:p>
            <a:pPr marL="457200" lvl="0" indent="-336550" algn="l" rtl="0">
              <a:spcBef>
                <a:spcPts val="0"/>
              </a:spcBef>
              <a:spcAft>
                <a:spcPts val="0"/>
              </a:spcAft>
              <a:buClr>
                <a:srgbClr val="FF0000"/>
              </a:buClr>
              <a:buSzPts val="1700"/>
              <a:buFont typeface="Arial"/>
              <a:buChar char="●"/>
            </a:pPr>
            <a:r>
              <a:rPr lang="en" sz="1700">
                <a:solidFill>
                  <a:srgbClr val="FF0000"/>
                </a:solidFill>
                <a:latin typeface="Arial"/>
                <a:ea typeface="Arial"/>
                <a:cs typeface="Arial"/>
                <a:sym typeface="Arial"/>
              </a:rPr>
              <a:t>White House staff  </a:t>
            </a: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98"/>
          <p:cNvSpPr txBox="1"/>
          <p:nvPr/>
        </p:nvSpPr>
        <p:spPr>
          <a:xfrm>
            <a:off x="6858000" y="20349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The Cabinet</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History</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1:47</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603" name="Google Shape;603;p98" descr="An introduction to the informal power of presidential signing statements.&#10;&#10;View more lessons or practice this subject at https://www.khanacademy.org/humanities/ap-us-government-and-politics/interactions-among-branches-of-government/roles-and-powers-of-the-president/v/presidential-signing-statements?utm_source=youtube&amp;utm_medium=desc&amp;utm_campaign=usgovernmentandcivics&#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Donate or volunteer today! &#10;&#10;Donate here: https://www.khanacademy.org/donate?utm_source=youtube&amp;utm_medium=desc&#10;&#10;Volunteer here: https://www.khanacademy.org/contribute?utm_source=youtube&amp;utm_medium=desc" title="Presidential signing statements | US government and civics | Khan Academy">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9"/>
          <p:cNvSpPr txBox="1"/>
          <p:nvPr/>
        </p:nvSpPr>
        <p:spPr>
          <a:xfrm>
            <a:off x="6858000" y="20349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The Cabinet</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Mr. Beat</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12:38</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609" name="Google Shape;609;p99" descr="If you think the executive branch is just the President, Vice President, and a small team of advisors, you are wrong. Mr. Beat explains the President's Cabinet. &#10;&#10;Want a specific history topic covered? Just like Ian, your idea gets picked when you donate on Patreon: https://www.patreon.com/iammrbeat&#10;Mr. Beat's band: http://electricneedleroom.net/&#10;Mr. Beat on Twitter: https://twitter.com/beatmastermatt&#10;&#10;Produced by Matt Beat. All images found in the public domain or used under fair use guidelines. Music, used by permission, by Jermaine Hysten.&#10;&#10;In this video, I will explain the history and purpose of the Cabinet. &#10;&#10;So let’s start with the Constitution. Article II, Section 2 says the President gets some help- he or she doesn’t have to do job alone. The Cabinet’s official role is to give the President advice based on their expertise. The Constitution actually doesn’t say anything explicitly about a Cabinet. The word “cabinet” comes from the Italian word “cabinetto,” which means a small, private room. You know, a place to talk about important stuff without interruptions. The first President to use the term was James Madison, who called his meetings “the President’s cabinet.”&#10;&#10;Over the years, as the country has grown, the Cabinet has grown. George Washington, the First President and still my favorite one by the way, held the first cabinet meeting on February 25, 1793. He had just four Department Heads there. His Secretary of State, Thomas Jefferson, Secretary of the Treasury, Alexander Hamilton, Secretary of War, Henry Knox, and Attorney General Edmund Randolph. Jefferson and Hamilton spent much of the meeting fighting over the creation of a national bank. Today the Cabinet officially includes the heads of 15 executive departments.&#10;&#10;All 15 Department Heads are in the line of succession, meaning that if the President, Vice President, Speaker of the House, and the President por tempore (por temporay) of the U.S. Senate all died, these folks would be next up to take the President’s spot. That’s why Kiefer Sutherland became President that one time, even though he was just the Secretary of Housing and Urban Development. Wait a second, was that real life? Nooo, yeah I’m pretty sure that’s just a TV show, come to think of it.&#10;&#10;The President nominates the department heads and presents them to the Senate to be approved by a simple majority, aka 51 of the 100 Senators approve. The Vice President doesn’t need Senate approval, as he or she is elected, but neither does the White House Chief of Staff, who is basically the President’s personal assistant. Because the Chief of Staff manages the President’s schedule and manages the White House staff, her or she is often seen as a gatekeeper of sorts. &#10;&#10;The Chief of Staff actually isn’t technically a part of the Cabinet, though. He or she is what we call a Cabinet-level official. Cabinet-level officials attend Cabinet meetings but are not official Cabinet members. It includes the Trade Representative, Director of National Intelligence, Ambassador to the United Nations, the OMB Director, the CIA Director, the EPA Administrator, and SBA Administrator.&#10;&#10;Cabinet members, except the Vice President, can be fired by the President fairly easy. (Donald Trump clip “you’re fired”) Yeah, the current President probably has made that quite evident. All Cabinet members are subject to impeachment by the House of Representatives if they act up. &#10;Now here’s the thing. I haven’t even got to the individual federal agencies that both fall under the umbrella of the departments or are independent agencies. You know, like the FBI, CIA, Federal Trade Commission, Social Security Administration, National Park Service, Corporation for Public Broadcasting, NASA, and many others I am sure you have heard of. For the most part, they all are part of the executive branch. &#10;How many federal agencies are there? Well, I had a really hard time figuring this out. I honestly don’t think anyone really knows. &#10;There might be 430, according to one source I found, or there might just be 115, according to the Administrative Conference of the United States, which recently printed “There is no authoritative list of government agencies.” We do know that there are approximately 4 million people who work for the federal government. Probably. Maybe? That number is not for sure either.&#10;There’s also all the state and local workers who get federal aid, not to mention the millions of contractors who work for the federal government.&#10;&#10;The bottom line is,  the executive branch is HUGE. The Cabinet is a gigantic force, and not one easily reckoned with." title="The American President's Cabinet Explained">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00"/>
          <p:cNvSpPr txBox="1"/>
          <p:nvPr/>
        </p:nvSpPr>
        <p:spPr>
          <a:xfrm>
            <a:off x="6858000" y="20349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The Cabinet</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Kelsey Falkowski</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13:54</a:t>
            </a:r>
            <a:endParaRPr sz="1200">
              <a:latin typeface="Nunito"/>
              <a:ea typeface="Nunito"/>
              <a:cs typeface="Nunito"/>
              <a:sym typeface="Nunito"/>
            </a:endParaRPr>
          </a:p>
        </p:txBody>
      </p:sp>
      <p:pic>
        <p:nvPicPr>
          <p:cNvPr id="615" name="Google Shape;615;p100" descr="AP Gov Review: Cabinets and Executive Office - Unit 4 - Executive Branch - Part 4" title="AP Gov: Everything to Know About the Cabinets and Executive Office  - Part 4">
            <a:hlinkClick r:id="rId3"/>
          </p:cNvPr>
          <p:cNvPicPr preferRelativeResize="0"/>
          <p:nvPr/>
        </p:nvPicPr>
        <p:blipFill>
          <a:blip r:embed="rId4">
            <a:alphaModFix/>
          </a:blip>
          <a:stretch>
            <a:fillRect/>
          </a:stretch>
        </p:blipFill>
        <p:spPr>
          <a:xfrm>
            <a:off x="0" y="38100"/>
            <a:ext cx="6858000" cy="51435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01"/>
          <p:cNvSpPr txBox="1"/>
          <p:nvPr/>
        </p:nvSpPr>
        <p:spPr>
          <a:xfrm>
            <a:off x="6858000" y="20349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The Cabinet and White House Staff</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6:53</a:t>
            </a:r>
            <a:endParaRPr sz="1200">
              <a:latin typeface="Nunito"/>
              <a:ea typeface="Nunito"/>
              <a:cs typeface="Nunito"/>
              <a:sym typeface="Nunito"/>
            </a:endParaRPr>
          </a:p>
        </p:txBody>
      </p:sp>
      <p:pic>
        <p:nvPicPr>
          <p:cNvPr id="621" name="Google Shape;621;p101" descr="LaMoney weaves through the tangled web of presidential politics." title="4.10 Cabinet, VP, and White House Office AP Gov">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1"/>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pic>
        <p:nvPicPr>
          <p:cNvPr id="626" name="Google Shape;626;p102"/>
          <p:cNvPicPr preferRelativeResize="0"/>
          <p:nvPr/>
        </p:nvPicPr>
        <p:blipFill>
          <a:blip r:embed="rId3">
            <a:alphaModFix/>
          </a:blip>
          <a:stretch>
            <a:fillRect/>
          </a:stretch>
        </p:blipFill>
        <p:spPr>
          <a:xfrm>
            <a:off x="1236700" y="0"/>
            <a:ext cx="6858000" cy="51435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p103"/>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10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2.5: Checks on the Presidency (Con-4.B.2)</a:t>
            </a:r>
            <a:endParaRPr sz="1200">
              <a:solidFill>
                <a:srgbClr val="0000FF"/>
              </a:solidFill>
              <a:latin typeface="Arial"/>
              <a:ea typeface="Arial"/>
              <a:cs typeface="Arial"/>
              <a:sym typeface="Arial"/>
            </a:endParaRPr>
          </a:p>
        </p:txBody>
      </p:sp>
      <p:sp>
        <p:nvSpPr>
          <p:cNvPr id="637" name="Google Shape;637;p104"/>
          <p:cNvSpPr txBox="1">
            <a:spLocks noGrp="1"/>
          </p:cNvSpPr>
          <p:nvPr>
            <p:ph type="body" idx="1"/>
          </p:nvPr>
        </p:nvSpPr>
        <p:spPr>
          <a:xfrm>
            <a:off x="833325" y="947500"/>
            <a:ext cx="7724100" cy="3355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700">
                <a:solidFill>
                  <a:srgbClr val="FF0000"/>
                </a:solidFill>
                <a:latin typeface="Arial"/>
                <a:ea typeface="Arial"/>
                <a:cs typeface="Arial"/>
                <a:sym typeface="Arial"/>
              </a:rPr>
              <a:t>Senate confirmation is an important check on appointment powers, but the president’s longest lasting influence lies in life-tenured judicial appointments. </a:t>
            </a:r>
            <a:endParaRPr sz="1700">
              <a:solidFill>
                <a:srgbClr val="FF0000"/>
              </a:solidFill>
              <a:latin typeface="Arial"/>
              <a:ea typeface="Arial"/>
              <a:cs typeface="Arial"/>
              <a:sym typeface="Arial"/>
            </a:endParaRPr>
          </a:p>
          <a:p>
            <a:pPr marL="45720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p105" descr="View full lesson: http://ed.ted.com/lessons/how-do-us-supreme-court-justices-get-appointed-peter-paccone&#10;&#10;There’s a job out there with a great deal of power, pay, prestige, and near-perfect job-security. And there’s only one way to be hired: get appointed to the US Supreme Court. But how do US Supreme Court Justices actually get that honor? Peter Paccone outlines the difficult process of getting a seat on the highest bench in the country. &#10;&#10;Lesson by Peter Paccone, animation by Globizco." title="How do US Supreme Court justices get appointed? - Peter Paccone">
            <a:hlinkClick r:id="rId3"/>
          </p:cNvPr>
          <p:cNvPicPr preferRelativeResize="0"/>
          <p:nvPr/>
        </p:nvPicPr>
        <p:blipFill>
          <a:blip r:embed="rId4">
            <a:alphaModFix/>
          </a:blip>
          <a:stretch>
            <a:fillRect/>
          </a:stretch>
        </p:blipFill>
        <p:spPr>
          <a:xfrm>
            <a:off x="52025" y="52025"/>
            <a:ext cx="6788633" cy="5091475"/>
          </a:xfrm>
          <a:prstGeom prst="rect">
            <a:avLst/>
          </a:prstGeom>
          <a:noFill/>
          <a:ln>
            <a:noFill/>
          </a:ln>
        </p:spPr>
      </p:pic>
      <p:sp>
        <p:nvSpPr>
          <p:cNvPr id="643" name="Google Shape;643;p105"/>
          <p:cNvSpPr txBox="1"/>
          <p:nvPr/>
        </p:nvSpPr>
        <p:spPr>
          <a:xfrm>
            <a:off x="6840650" y="1786800"/>
            <a:ext cx="2286000" cy="15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How do US Supreme Court Justices Get Appointed?</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TED-Ed</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4:25</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10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2.5: Checks on the Presidency (Con-4.B.3)</a:t>
            </a:r>
            <a:endParaRPr sz="1200">
              <a:solidFill>
                <a:srgbClr val="0000FF"/>
              </a:solidFill>
              <a:latin typeface="Arial"/>
              <a:ea typeface="Arial"/>
              <a:cs typeface="Arial"/>
              <a:sym typeface="Arial"/>
            </a:endParaRPr>
          </a:p>
        </p:txBody>
      </p:sp>
      <p:sp>
        <p:nvSpPr>
          <p:cNvPr id="649" name="Google Shape;649;p106"/>
          <p:cNvSpPr txBox="1">
            <a:spLocks noGrp="1"/>
          </p:cNvSpPr>
          <p:nvPr>
            <p:ph type="body" idx="1"/>
          </p:nvPr>
        </p:nvSpPr>
        <p:spPr>
          <a:xfrm>
            <a:off x="833325" y="947500"/>
            <a:ext cx="7424700" cy="3355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700">
                <a:solidFill>
                  <a:srgbClr val="FF0000"/>
                </a:solidFill>
                <a:latin typeface="Arial"/>
                <a:ea typeface="Arial"/>
                <a:cs typeface="Arial"/>
                <a:sym typeface="Arial"/>
              </a:rPr>
              <a:t>Policy initiatives and executive orders promoted by the president often lead to conflict with the congressional agenda. </a:t>
            </a: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107"/>
          <p:cNvSpPr txBox="1"/>
          <p:nvPr/>
        </p:nvSpPr>
        <p:spPr>
          <a:xfrm>
            <a:off x="6858000" y="20349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Nunito"/>
                <a:ea typeface="Nunito"/>
                <a:cs typeface="Nunito"/>
                <a:sym typeface="Nunito"/>
              </a:rPr>
              <a:t>Intro to Topic 2.6</a:t>
            </a:r>
            <a:endParaRPr sz="1200">
              <a:latin typeface="Nunito"/>
              <a:ea typeface="Nunito"/>
              <a:cs typeface="Nunito"/>
              <a:sym typeface="Nunito"/>
            </a:endParaRPr>
          </a:p>
          <a:p>
            <a:pPr marL="0" lvl="0" indent="0" algn="ctr" rtl="0">
              <a:spcBef>
                <a:spcPts val="0"/>
              </a:spcBef>
              <a:spcAft>
                <a:spcPts val="0"/>
              </a:spcAft>
              <a:buNone/>
            </a:pPr>
            <a:r>
              <a:rPr lang="en" sz="1700"/>
              <a:t>Expansion of Presidential Power</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4:19</a:t>
            </a:r>
            <a:endParaRPr sz="1200">
              <a:latin typeface="Nunito"/>
              <a:ea typeface="Nunito"/>
              <a:cs typeface="Nunito"/>
              <a:sym typeface="Nunito"/>
            </a:endParaRPr>
          </a:p>
          <a:p>
            <a:pPr marL="0" lvl="0" indent="0" algn="ctr" rtl="0">
              <a:spcBef>
                <a:spcPts val="0"/>
              </a:spcBef>
              <a:spcAft>
                <a:spcPts val="0"/>
              </a:spcAft>
              <a:buNone/>
            </a:pPr>
            <a:endParaRPr sz="1200">
              <a:latin typeface="Nunito"/>
              <a:ea typeface="Nunito"/>
              <a:cs typeface="Nunito"/>
              <a:sym typeface="Nunito"/>
            </a:endParaRPr>
          </a:p>
        </p:txBody>
      </p:sp>
      <p:pic>
        <p:nvPicPr>
          <p:cNvPr id="655" name="Google Shape;655;p107"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 title="Topic 2.6 Expansion of Presidential Power AP Government">
            <a:hlinkClick r:id="rId3"/>
          </p:cNvPr>
          <p:cNvPicPr preferRelativeResize="0"/>
          <p:nvPr/>
        </p:nvPicPr>
        <p:blipFill>
          <a:blip r:embed="rId4">
            <a:alphaModFix/>
          </a:blip>
          <a:stretch>
            <a:fillRect/>
          </a:stretch>
        </p:blipFill>
        <p:spPr>
          <a:xfrm>
            <a:off x="-71700" y="0"/>
            <a:ext cx="6858000" cy="514350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10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700" b="1">
                <a:solidFill>
                  <a:srgbClr val="0000FF"/>
                </a:solidFill>
                <a:latin typeface="Arial"/>
                <a:ea typeface="Arial"/>
                <a:cs typeface="Arial"/>
                <a:sym typeface="Arial"/>
              </a:rPr>
              <a:t>Topic 2.6: Expansion of Presidential Power (Con-4.C.1)</a:t>
            </a:r>
            <a:endParaRPr sz="1200">
              <a:solidFill>
                <a:srgbClr val="0000FF"/>
              </a:solidFill>
              <a:latin typeface="Arial"/>
              <a:ea typeface="Arial"/>
              <a:cs typeface="Arial"/>
              <a:sym typeface="Arial"/>
            </a:endParaRPr>
          </a:p>
        </p:txBody>
      </p:sp>
      <p:sp>
        <p:nvSpPr>
          <p:cNvPr id="661" name="Google Shape;661;p108"/>
          <p:cNvSpPr txBox="1">
            <a:spLocks noGrp="1"/>
          </p:cNvSpPr>
          <p:nvPr>
            <p:ph type="body" idx="1"/>
          </p:nvPr>
        </p:nvSpPr>
        <p:spPr>
          <a:xfrm>
            <a:off x="833325" y="947500"/>
            <a:ext cx="7424700" cy="3355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700">
                <a:solidFill>
                  <a:srgbClr val="FF0000"/>
                </a:solidFill>
                <a:latin typeface="Arial"/>
                <a:ea typeface="Arial"/>
                <a:cs typeface="Arial"/>
                <a:sym typeface="Arial"/>
              </a:rPr>
              <a:t>Justifications for a single executive are set forth in </a:t>
            </a:r>
            <a:r>
              <a:rPr lang="en" sz="1700" i="1">
                <a:solidFill>
                  <a:srgbClr val="FF0000"/>
                </a:solidFill>
                <a:latin typeface="Arial"/>
                <a:ea typeface="Arial"/>
                <a:cs typeface="Arial"/>
                <a:sym typeface="Arial"/>
              </a:rPr>
              <a:t>Federalist No. 70</a:t>
            </a:r>
            <a:r>
              <a:rPr lang="en" sz="1700">
                <a:solidFill>
                  <a:srgbClr val="FF0000"/>
                </a:solidFill>
                <a:latin typeface="Arial"/>
                <a:ea typeface="Arial"/>
                <a:cs typeface="Arial"/>
                <a:sym typeface="Arial"/>
              </a:rPr>
              <a:t>. </a:t>
            </a: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FF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9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700">
              <a:solidFill>
                <a:srgbClr val="FF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sz="1700">
              <a:solidFill>
                <a:srgbClr val="FF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900">
              <a:solidFill>
                <a:srgbClr val="000000"/>
              </a:solidFill>
              <a:latin typeface="Arial"/>
              <a:ea typeface="Arial"/>
              <a:cs typeface="Arial"/>
              <a:sym typeface="Arial"/>
            </a:endParaRPr>
          </a:p>
          <a:p>
            <a:pPr marL="0" marR="0" lvl="0" indent="0" algn="l" rtl="0">
              <a:lnSpc>
                <a:spcPct val="115000"/>
              </a:lnSpc>
              <a:spcBef>
                <a:spcPts val="1000"/>
              </a:spcBef>
              <a:spcAft>
                <a:spcPts val="0"/>
              </a:spcAft>
              <a:buNone/>
            </a:pPr>
            <a:endParaRPr sz="1400">
              <a:solidFill>
                <a:srgbClr val="000000"/>
              </a:solidFill>
              <a:latin typeface="Arial"/>
              <a:ea typeface="Arial"/>
              <a:cs typeface="Arial"/>
              <a:sym typeface="Arial"/>
            </a:endParaRPr>
          </a:p>
          <a:p>
            <a:pPr marL="0" marR="0" lvl="0" indent="0" algn="l" rtl="0">
              <a:lnSpc>
                <a:spcPct val="115000"/>
              </a:lnSpc>
              <a:spcBef>
                <a:spcPts val="1000"/>
              </a:spcBef>
              <a:spcAft>
                <a:spcPts val="1000"/>
              </a:spcAft>
              <a:buNone/>
            </a:pPr>
            <a:endParaRPr sz="1200">
              <a:solidFill>
                <a:srgbClr val="00000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109"/>
          <p:cNvSpPr txBox="1"/>
          <p:nvPr/>
        </p:nvSpPr>
        <p:spPr>
          <a:xfrm>
            <a:off x="6858000" y="20349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Federalist #70</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Kelsey Falkowski</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5:05</a:t>
            </a:r>
            <a:endParaRPr sz="1200">
              <a:latin typeface="Nunito"/>
              <a:ea typeface="Nunito"/>
              <a:cs typeface="Nunito"/>
              <a:sym typeface="Nunito"/>
            </a:endParaRPr>
          </a:p>
        </p:txBody>
      </p:sp>
      <p:pic>
        <p:nvPicPr>
          <p:cNvPr id="667" name="Google Shape;667;p109" descr="Federalist 70: Executive Power: Alexander Hamilton" title="Federalist 70: Everything to Know in 5 Minutes">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10"/>
          <p:cNvSpPr txBox="1"/>
          <p:nvPr/>
        </p:nvSpPr>
        <p:spPr>
          <a:xfrm>
            <a:off x="6858000" y="20349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Federalist #70</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Carey LaManna</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8:28</a:t>
            </a:r>
            <a:endParaRPr sz="1200">
              <a:latin typeface="Nunito"/>
              <a:ea typeface="Nunito"/>
              <a:cs typeface="Nunito"/>
              <a:sym typeface="Nunito"/>
            </a:endParaRPr>
          </a:p>
        </p:txBody>
      </p:sp>
      <p:pic>
        <p:nvPicPr>
          <p:cNvPr id="673" name="Google Shape;673;p110" descr="AP Gov Student Ultimate Review Packet&#10;https://acdcecon.thinkific.com/courses/AP-government-urp&#10;Preview Unit 1 for Free!!&#10;Includes Study Guide, Essential Questions, Required Cases Guide, Annotated Required Docs, Multiple Choice Practice Questions, and Exclusive Videos! Everything you need to ace the AP Exam!!!!&#10;Check out these other videos on the AP Exam's Required Documents:&#10;Articles of Confederation https://youtu.be/YHyTO9qPTSI&#10;Brutus No. 1 https://youtu.be/Hyd02EIs5T4&#10;Federalist No. 10 https://youtu.be/BhoDDeMuCVw&#10;Federalist No. 51 https://youtu.be/2lz1H4RWD2U&#10;Federalist No. 70 https://youtu.be/jJ5-8DHqDak&#10;Federalist No. 78 https://youtu.be/oOlNokv0PtU" title="Document 7: Federalist No. 70 AP GoPo">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11"/>
          <p:cNvSpPr txBox="1"/>
          <p:nvPr/>
        </p:nvSpPr>
        <p:spPr>
          <a:xfrm>
            <a:off x="6858000" y="2034900"/>
            <a:ext cx="2200500" cy="10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Federalist #70</a:t>
            </a:r>
            <a:endParaRPr sz="1700"/>
          </a:p>
          <a:p>
            <a:pPr marL="0" lvl="0" indent="0" algn="l" rtl="0">
              <a:spcBef>
                <a:spcPts val="0"/>
              </a:spcBef>
              <a:spcAft>
                <a:spcPts val="0"/>
              </a:spcAft>
              <a:buNone/>
            </a:pPr>
            <a:endParaRPr sz="1700"/>
          </a:p>
          <a:p>
            <a:pPr marL="0" lvl="0" indent="0" algn="ctr" rtl="0">
              <a:spcBef>
                <a:spcPts val="0"/>
              </a:spcBef>
              <a:spcAft>
                <a:spcPts val="0"/>
              </a:spcAft>
              <a:buNone/>
            </a:pPr>
            <a:r>
              <a:rPr lang="en" sz="1200">
                <a:latin typeface="Nunito"/>
                <a:ea typeface="Nunito"/>
                <a:cs typeface="Nunito"/>
                <a:sym typeface="Nunito"/>
              </a:rPr>
              <a:t>Hip Hughes</a:t>
            </a:r>
            <a:endParaRPr sz="1200">
              <a:latin typeface="Nunito"/>
              <a:ea typeface="Nunito"/>
              <a:cs typeface="Nunito"/>
              <a:sym typeface="Nunito"/>
            </a:endParaRPr>
          </a:p>
          <a:p>
            <a:pPr marL="0" lvl="0" indent="0" algn="ctr" rtl="0">
              <a:spcBef>
                <a:spcPts val="0"/>
              </a:spcBef>
              <a:spcAft>
                <a:spcPts val="0"/>
              </a:spcAft>
              <a:buNone/>
            </a:pPr>
            <a:r>
              <a:rPr lang="en" sz="1200">
                <a:latin typeface="Nunito"/>
                <a:ea typeface="Nunito"/>
                <a:cs typeface="Nunito"/>
                <a:sym typeface="Nunito"/>
              </a:rPr>
              <a:t>4:12</a:t>
            </a:r>
            <a:endParaRPr sz="1200">
              <a:latin typeface="Nunito"/>
              <a:ea typeface="Nunito"/>
              <a:cs typeface="Nunito"/>
              <a:sym typeface="Nunito"/>
            </a:endParaRPr>
          </a:p>
        </p:txBody>
      </p:sp>
      <p:sp>
        <p:nvSpPr>
          <p:cNvPr id="679" name="Google Shape;679;p111"/>
          <p:cNvSpPr txBox="1"/>
          <p:nvPr/>
        </p:nvSpPr>
        <p:spPr>
          <a:xfrm>
            <a:off x="4307500" y="1212725"/>
            <a:ext cx="7344300" cy="8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680" name="Google Shape;680;p111" descr="Wrap your head around Fed #70 and Hamilton's man love for a strong President." title="Federalist Paper #70 Explained: American Government Review">
            <a:hlinkClick r:id="rId3"/>
          </p:cNvPr>
          <p:cNvPicPr preferRelativeResize="0"/>
          <p:nvPr/>
        </p:nvPicPr>
        <p:blipFill>
          <a:blip r:embed="rId4">
            <a:alphaModFix/>
          </a:blip>
          <a:stretch>
            <a:fillRect/>
          </a:stretch>
        </p:blipFill>
        <p:spPr>
          <a:xfrm>
            <a:off x="0" y="0"/>
            <a:ext cx="6857992" cy="514350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2143</TotalTime>
  <Words>7189</Words>
  <Application>Microsoft Office PowerPoint</Application>
  <PresentationFormat>On-screen Show (16:9)</PresentationFormat>
  <Paragraphs>1267</Paragraphs>
  <Slides>192</Slides>
  <Notes>192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192</vt:i4>
      </vt:variant>
    </vt:vector>
  </HeadingPairs>
  <TitlesOfParts>
    <vt:vector size="197" baseType="lpstr">
      <vt:lpstr>Calibri</vt:lpstr>
      <vt:lpstr>Montserrat</vt:lpstr>
      <vt:lpstr>Nunito</vt:lpstr>
      <vt:lpstr>Arial</vt:lpstr>
      <vt:lpstr>Shift</vt:lpstr>
      <vt:lpstr>PowerPoint Presentation</vt:lpstr>
      <vt:lpstr>PowerPoint Presentation</vt:lpstr>
      <vt:lpstr>Topic 2.1 - 2.3 The Congress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2.1: The Senate and the House of Representatives (Con-3.A.1)</vt:lpstr>
      <vt:lpstr>Topic 2.1: The Senate and the House of Representatives (Con-3.A.2)</vt:lpstr>
      <vt:lpstr>Topic 2.1: The Senate and the House of Representatives (Con-3.A.3)</vt:lpstr>
      <vt:lpstr>Topic 2.1: The Senate and the House of Representatives (Con-3.A.4)</vt:lpstr>
      <vt:lpstr>PowerPoint Presentation</vt:lpstr>
      <vt:lpstr>PowerPoint Presentation</vt:lpstr>
      <vt:lpstr>PowerPoint Presentation</vt:lpstr>
      <vt:lpstr>PowerPoint Presentation</vt:lpstr>
      <vt:lpstr>PowerPoint Presentation</vt:lpstr>
      <vt:lpstr>PowerPoint Presentation</vt:lpstr>
      <vt:lpstr>Topic 2.2: Structures, Powers, and Functions of Congress (Con-3.B.1)</vt:lpstr>
      <vt:lpstr>PowerPoint Presentation</vt:lpstr>
      <vt:lpstr>PowerPoint Presentation</vt:lpstr>
      <vt:lpstr>PowerPoint Presentation</vt:lpstr>
      <vt:lpstr>PowerPoint Presentation</vt:lpstr>
      <vt:lpstr>Topic 2.2: Structures, Powers, and Functions of Congress (Con-3.B.2)</vt:lpstr>
      <vt:lpstr>Topic 2.2: Structures, Powers, and Functions of Congress (Con-3.B.3)</vt:lpstr>
      <vt:lpstr>Filibuster and Closure</vt:lpstr>
      <vt:lpstr>PowerPoint Presentation</vt:lpstr>
      <vt:lpstr>PowerPoint Presentation</vt:lpstr>
      <vt:lpstr>PowerPoint Presentation</vt:lpstr>
      <vt:lpstr>PowerPoint Presentation</vt:lpstr>
      <vt:lpstr>PowerPoint Presentation</vt:lpstr>
      <vt:lpstr>Topic 2.2: Structures, Powers, and Functions of Congress (Con-3.B.4)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2.2: Structures, Powers, and Functions of Congress (Con-3.B.5)</vt:lpstr>
      <vt:lpstr>Pork Barrel Legislation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Logrolling</vt:lpstr>
      <vt:lpstr>PowerPoint Presentation</vt:lpstr>
      <vt:lpstr>PowerPoint Presentation</vt:lpstr>
      <vt:lpstr>PowerPoint Presentation</vt:lpstr>
      <vt:lpstr>Topic 2.3: Congressional Behavior (Con-3.C.1)</vt:lpstr>
      <vt:lpstr>PowerPoint Presentation</vt:lpstr>
      <vt:lpstr>Gridlock</vt:lpstr>
      <vt:lpstr>Gerrymandering</vt:lpstr>
      <vt:lpstr>Lame Duck President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The Legislative Branch</vt:lpstr>
      <vt:lpstr>PowerPoint Presentation</vt:lpstr>
      <vt:lpstr>PowerPoint Presentation</vt:lpstr>
      <vt:lpstr>PowerPoint Presentation</vt:lpstr>
      <vt:lpstr>Topic 2.4-2.7 The President</vt:lpstr>
      <vt:lpstr>Enduring Understanding (Con-4)</vt:lpstr>
      <vt:lpstr>PowerPoint Presentation</vt:lpstr>
      <vt:lpstr>PowerPoint Presentation</vt:lpstr>
      <vt:lpstr>Topic 2.4: Roles and Powers of the President (Con-4.A.1)</vt:lpstr>
      <vt:lpstr>PowerPoint Presentation</vt:lpstr>
      <vt:lpstr>Topic 2.4: Roles and Powers of the President (Con-4.A.2)</vt:lpstr>
      <vt:lpstr>PowerPoint Presentation</vt:lpstr>
      <vt:lpstr>PowerPoint Presentation</vt:lpstr>
      <vt:lpstr>PowerPoint Presentation</vt:lpstr>
      <vt:lpstr>PowerPoint Presentation</vt:lpstr>
      <vt:lpstr>The Executive Agreement</vt:lpstr>
      <vt:lpstr>PowerPoint Presentation</vt:lpstr>
      <vt:lpstr>PowerPoint Presentation</vt:lpstr>
      <vt:lpstr>Topic 2.5: Checks on the Presidency (Con-4.B.1)</vt:lpstr>
      <vt:lpstr>PowerPoint Presentation</vt:lpstr>
      <vt:lpstr>PowerPoint Presentation</vt:lpstr>
      <vt:lpstr>PowerPoint Presentation</vt:lpstr>
      <vt:lpstr>PowerPoint Presentation</vt:lpstr>
      <vt:lpstr>PowerPoint Presentation</vt:lpstr>
      <vt:lpstr>PowerPoint Presentation</vt:lpstr>
      <vt:lpstr>Topic 2.5: Checks on the Presidency (Con-4.B.2)</vt:lpstr>
      <vt:lpstr>PowerPoint Presentation</vt:lpstr>
      <vt:lpstr>Topic 2.5: Checks on the Presidency (Con-4.B.3)</vt:lpstr>
      <vt:lpstr>PowerPoint Presentation</vt:lpstr>
      <vt:lpstr>Topic 2.6: Expansion of Presidential Power (Con-4.C.1)</vt:lpstr>
      <vt:lpstr>PowerPoint Presentation</vt:lpstr>
      <vt:lpstr>PowerPoint Presentation</vt:lpstr>
      <vt:lpstr>PowerPoint Presentation</vt:lpstr>
      <vt:lpstr>Topic 2.6: Expansion of Presidential Power (Con-4.C.2)</vt:lpstr>
      <vt:lpstr>PowerPoint Presentation</vt:lpstr>
      <vt:lpstr>PowerPoint Presentation</vt:lpstr>
      <vt:lpstr>Topic 2.6: Expansion of Presidential Power (Con-4.C.3)</vt:lpstr>
      <vt:lpstr>Topic 2.7: Presidential Communication (Con-4.D.1)</vt:lpstr>
      <vt:lpstr>PowerPoint Presentation</vt:lpstr>
      <vt:lpstr>Review The Executive Branch</vt:lpstr>
      <vt:lpstr>PowerPoint Presentation</vt:lpstr>
      <vt:lpstr>PowerPoint Presentation</vt:lpstr>
      <vt:lpstr>PowerPoint Presentation</vt:lpstr>
      <vt:lpstr>PowerPoint Presentation</vt:lpstr>
      <vt:lpstr>PowerPoint Presentation</vt:lpstr>
      <vt:lpstr>PowerPoint Presentation</vt:lpstr>
      <vt:lpstr>Topic 2.8 - 2.11 The Judicial Branch</vt:lpstr>
      <vt:lpstr>Enduring Understanding (Con-5)</vt:lpstr>
      <vt:lpstr>PowerPoint Presentation</vt:lpstr>
      <vt:lpstr>Topic 2.8: The Judicial Branch (Con-5.A.1)</vt:lpstr>
      <vt:lpstr>Article III of the Constitution (click here)</vt:lpstr>
      <vt:lpstr>PowerPoint Presentation</vt:lpstr>
      <vt:lpstr>PowerPoint Presentation</vt:lpstr>
      <vt:lpstr>PowerPoint Presentation</vt:lpstr>
      <vt:lpstr>PowerPoint Presentation</vt:lpstr>
      <vt:lpstr>PowerPoint Presentation</vt:lpstr>
      <vt:lpstr>Federalist Paper #78</vt:lpstr>
      <vt:lpstr>PowerPoint Presentation</vt:lpstr>
      <vt:lpstr>PowerPoint Presentation</vt:lpstr>
      <vt:lpstr>PowerPoint Presentation</vt:lpstr>
      <vt:lpstr>PowerPoint Presentation</vt:lpstr>
      <vt:lpstr>Marbury v. Madison (1803)</vt:lpstr>
      <vt:lpstr>PowerPoint Presentation</vt:lpstr>
      <vt:lpstr>PowerPoint Presentation</vt:lpstr>
      <vt:lpstr>PowerPoint Presentation</vt:lpstr>
      <vt:lpstr>PowerPoint Presentation</vt:lpstr>
      <vt:lpstr>Topic 2.9: Legitimacy of the Judicial Branch (Con-5.B.1)</vt:lpstr>
      <vt:lpstr>Precedent</vt:lpstr>
      <vt:lpstr>Stare Decisis</vt:lpstr>
      <vt:lpstr>PowerPoint Presentation</vt:lpstr>
      <vt:lpstr>PowerPoint Presentation</vt:lpstr>
      <vt:lpstr>PowerPoint Presentation</vt:lpstr>
      <vt:lpstr>Topic 2.9: Legitimacy of the Judicial Branch (Con-5.B.2)</vt:lpstr>
      <vt:lpstr>Political Ideology</vt:lpstr>
      <vt:lpstr>PowerPoint Presentation</vt:lpstr>
      <vt:lpstr>PowerPoint Presentation</vt:lpstr>
      <vt:lpstr>Topic 2.10: The Court in Action (Con-5.B.3)</vt:lpstr>
      <vt:lpstr>The Most Controversial or Unpopular? </vt:lpstr>
      <vt:lpstr>The Five Most Controversial/Unpopular</vt:lpstr>
      <vt:lpstr>PowerPoint Presentation</vt:lpstr>
      <vt:lpstr>PowerPoint Presentation</vt:lpstr>
      <vt:lpstr>Topic 2.11: Checks on the Judicial Branch (Con-5.B.4)</vt:lpstr>
      <vt:lpstr>PowerPoint Presentation</vt:lpstr>
      <vt:lpstr>PowerPoint Presentation</vt:lpstr>
      <vt:lpstr>Topic 2.11: Checks on the Judicial Branch (Con-5.C.1) </vt:lpstr>
      <vt:lpstr>PowerPoint Presentation</vt:lpstr>
      <vt:lpstr>Review The Judicial Branch </vt:lpstr>
      <vt:lpstr>PowerPoint Presentation</vt:lpstr>
      <vt:lpstr>PowerPoint Presentation</vt:lpstr>
      <vt:lpstr>PowerPoint Presentation</vt:lpstr>
      <vt:lpstr>Topic 2.12 - 2.15 The Bureaucracy</vt:lpstr>
      <vt:lpstr>PowerPoint Presentation</vt:lpstr>
      <vt:lpstr>Enduring Understanding (PMI-2)</vt:lpstr>
      <vt:lpstr>PowerPoint Presentation</vt:lpstr>
      <vt:lpstr>PowerPoint Presentation</vt:lpstr>
      <vt:lpstr>PowerPoint Presentation</vt:lpstr>
      <vt:lpstr>PowerPoint Presentation</vt:lpstr>
      <vt:lpstr>Topic 2.12: The Bureaucracy (PMI-2.A.1)</vt:lpstr>
      <vt:lpstr>PowerPoint Presentation</vt:lpstr>
      <vt:lpstr>PowerPoint Presentation</vt:lpstr>
      <vt:lpstr>PowerPoint Presentation</vt:lpstr>
      <vt:lpstr>PowerPoint Presentation</vt:lpstr>
      <vt:lpstr>Topic 2.12: The Bureaucracy (PMI-2.A.2)</vt:lpstr>
      <vt:lpstr>Political Patronage, Civil Service, and Merit</vt:lpstr>
      <vt:lpstr>PowerPoint Presentation</vt:lpstr>
      <vt:lpstr>PowerPoint Presentation</vt:lpstr>
      <vt:lpstr>Topic 2.13: Discretionary and Rule Making Authority (PMI-2.B.1)</vt:lpstr>
      <vt:lpstr>Discretionary and Rule Making Authority</vt:lpstr>
      <vt:lpstr>PowerPoint Presentation</vt:lpstr>
      <vt:lpstr>Topic 2.14: Holding the Bureaucracy Accountable (PMI-2.C.1)</vt:lpstr>
      <vt:lpstr>Topic 2.14: Holding the Bureaucracy Accountable (PMI-2.C.2)</vt:lpstr>
      <vt:lpstr>Topic 2.14: Holding the Bureaucracy Accountable (PMI-2.D.1)</vt:lpstr>
      <vt:lpstr>Topic 2.14: Holding the Bureaucracy Accountable (PMI-2.D.2)</vt:lpstr>
      <vt:lpstr>Compliance Monitoring</vt:lpstr>
      <vt:lpstr>PowerPoint Presentation</vt:lpstr>
      <vt:lpstr>Topic 2.15: Policy and the Branches of Government  </vt:lpstr>
      <vt:lpstr>Review The Bureaucracy </vt:lpstr>
      <vt:lpstr>PowerPoint Presentation</vt:lpstr>
      <vt:lpstr>PowerPoint Presentation</vt:lpstr>
      <vt:lpstr>PowerPoint Presentation</vt:lpstr>
      <vt:lpstr>PowerPoint Presentation</vt:lpstr>
      <vt:lpstr>Unit II Review Interactions Among the Branches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Darrell.Duncan</dc:creator>
  <cp:lastModifiedBy>Darrell.Duncan</cp:lastModifiedBy>
  <cp:revision>1</cp:revision>
  <dcterms:modified xsi:type="dcterms:W3CDTF">2020-03-27T13:17:59Z</dcterms:modified>
</cp:coreProperties>
</file>